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Lst>
  <p:sldSz cx="30279975" cy="21386800"/>
  <p:notesSz cx="9928225" cy="14357350"/>
  <p:defaultTextStyle>
    <a:defPPr>
      <a:defRPr lang="en-US"/>
    </a:defPPr>
    <a:lvl1pPr marL="0" algn="l" defTabSz="2951897" rtl="0" eaLnBrk="1" latinLnBrk="0" hangingPunct="1">
      <a:defRPr sz="5800" kern="1200">
        <a:solidFill>
          <a:schemeClr val="tx1"/>
        </a:solidFill>
        <a:latin typeface="+mn-lt"/>
        <a:ea typeface="+mn-ea"/>
        <a:cs typeface="+mn-cs"/>
      </a:defRPr>
    </a:lvl1pPr>
    <a:lvl2pPr marL="1475949" algn="l" defTabSz="2951897" rtl="0" eaLnBrk="1" latinLnBrk="0" hangingPunct="1">
      <a:defRPr sz="5800" kern="1200">
        <a:solidFill>
          <a:schemeClr val="tx1"/>
        </a:solidFill>
        <a:latin typeface="+mn-lt"/>
        <a:ea typeface="+mn-ea"/>
        <a:cs typeface="+mn-cs"/>
      </a:defRPr>
    </a:lvl2pPr>
    <a:lvl3pPr marL="2951897" algn="l" defTabSz="2951897" rtl="0" eaLnBrk="1" latinLnBrk="0" hangingPunct="1">
      <a:defRPr sz="5800" kern="1200">
        <a:solidFill>
          <a:schemeClr val="tx1"/>
        </a:solidFill>
        <a:latin typeface="+mn-lt"/>
        <a:ea typeface="+mn-ea"/>
        <a:cs typeface="+mn-cs"/>
      </a:defRPr>
    </a:lvl3pPr>
    <a:lvl4pPr marL="4427852" algn="l" defTabSz="2951897" rtl="0" eaLnBrk="1" latinLnBrk="0" hangingPunct="1">
      <a:defRPr sz="5800" kern="1200">
        <a:solidFill>
          <a:schemeClr val="tx1"/>
        </a:solidFill>
        <a:latin typeface="+mn-lt"/>
        <a:ea typeface="+mn-ea"/>
        <a:cs typeface="+mn-cs"/>
      </a:defRPr>
    </a:lvl4pPr>
    <a:lvl5pPr marL="5903801" algn="l" defTabSz="2951897" rtl="0" eaLnBrk="1" latinLnBrk="0" hangingPunct="1">
      <a:defRPr sz="5800" kern="1200">
        <a:solidFill>
          <a:schemeClr val="tx1"/>
        </a:solidFill>
        <a:latin typeface="+mn-lt"/>
        <a:ea typeface="+mn-ea"/>
        <a:cs typeface="+mn-cs"/>
      </a:defRPr>
    </a:lvl5pPr>
    <a:lvl6pPr marL="7379749" algn="l" defTabSz="2951897" rtl="0" eaLnBrk="1" latinLnBrk="0" hangingPunct="1">
      <a:defRPr sz="5800" kern="1200">
        <a:solidFill>
          <a:schemeClr val="tx1"/>
        </a:solidFill>
        <a:latin typeface="+mn-lt"/>
        <a:ea typeface="+mn-ea"/>
        <a:cs typeface="+mn-cs"/>
      </a:defRPr>
    </a:lvl6pPr>
    <a:lvl7pPr marL="8855704" algn="l" defTabSz="2951897" rtl="0" eaLnBrk="1" latinLnBrk="0" hangingPunct="1">
      <a:defRPr sz="5800" kern="1200">
        <a:solidFill>
          <a:schemeClr val="tx1"/>
        </a:solidFill>
        <a:latin typeface="+mn-lt"/>
        <a:ea typeface="+mn-ea"/>
        <a:cs typeface="+mn-cs"/>
      </a:defRPr>
    </a:lvl7pPr>
    <a:lvl8pPr marL="10331653" algn="l" defTabSz="2951897" rtl="0" eaLnBrk="1" latinLnBrk="0" hangingPunct="1">
      <a:defRPr sz="5800" kern="1200">
        <a:solidFill>
          <a:schemeClr val="tx1"/>
        </a:solidFill>
        <a:latin typeface="+mn-lt"/>
        <a:ea typeface="+mn-ea"/>
        <a:cs typeface="+mn-cs"/>
      </a:defRPr>
    </a:lvl8pPr>
    <a:lvl9pPr marL="11807601" algn="l" defTabSz="2951897"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35" d="100"/>
          <a:sy n="35" d="100"/>
        </p:scale>
        <p:origin x="-174" y="-78"/>
      </p:cViewPr>
      <p:guideLst>
        <p:guide orient="horz" pos="6736"/>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by\Desktop\WP\StepUp%20Thesis%20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oby\Desktop\WP\StepUp%20Thesis%20Stat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Toby\Desktop\WP\Step%20Up%20Anonymous%20Data%20set%20-%20Cop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rwnstah1\stafft\tl9\PGCHPE\3%20Contemp%20Issues\Step%20Up%20Anonymous%20Data%20set%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GB" dirty="0"/>
              <a:t>Progression of Step Up </a:t>
            </a:r>
            <a:r>
              <a:rPr lang="en-GB" dirty="0" smtClean="0"/>
              <a:t>Interviews</a:t>
            </a:r>
          </a:p>
          <a:p>
            <a:pPr>
              <a:defRPr/>
            </a:pPr>
            <a:r>
              <a:rPr lang="en-GB" dirty="0" smtClean="0"/>
              <a:t>(2012-2013</a:t>
            </a:r>
            <a:r>
              <a:rPr lang="en-GB" dirty="0"/>
              <a:t>)</a:t>
            </a:r>
          </a:p>
        </c:rich>
      </c:tx>
      <c:layout/>
      <c:overlay val="0"/>
    </c:title>
    <c:autoTitleDeleted val="0"/>
    <c:plotArea>
      <c:layout/>
      <c:pieChart>
        <c:varyColors val="1"/>
        <c:ser>
          <c:idx val="0"/>
          <c:order val="0"/>
          <c:dPt>
            <c:idx val="0"/>
            <c:bubble3D val="0"/>
            <c:spPr>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11174253545713651"/>
                  <c:y val="0.15083030487764604"/>
                </c:manualLayout>
              </c:layout>
              <c:showLegendKey val="0"/>
              <c:showVal val="0"/>
              <c:showCatName val="1"/>
              <c:showSerName val="0"/>
              <c:showPercent val="1"/>
              <c:showBubbleSize val="0"/>
            </c:dLbl>
            <c:dLbl>
              <c:idx val="1"/>
              <c:layout>
                <c:manualLayout>
                  <c:x val="-0.1584953925648728"/>
                  <c:y val="-0.10007516483889811"/>
                </c:manualLayout>
              </c:layout>
              <c:showLegendKey val="0"/>
              <c:showVal val="0"/>
              <c:showCatName val="1"/>
              <c:showSerName val="0"/>
              <c:showPercent val="1"/>
              <c:showBubbleSize val="0"/>
            </c:dLbl>
            <c:dLbl>
              <c:idx val="2"/>
              <c:layout>
                <c:manualLayout>
                  <c:x val="1.5383432525468244E-2"/>
                  <c:y val="-8.6754285056399649E-2"/>
                </c:manualLayout>
              </c:layout>
              <c:tx>
                <c:rich>
                  <a:bodyPr/>
                  <a:lstStyle/>
                  <a:p>
                    <a:r>
                      <a:rPr lang="en-US" dirty="0" smtClean="0"/>
                      <a:t>Passed</a:t>
                    </a:r>
                  </a:p>
                  <a:p>
                    <a:r>
                      <a:rPr lang="en-US" dirty="0" smtClean="0"/>
                      <a:t>(</a:t>
                    </a:r>
                    <a:r>
                      <a:rPr lang="en-US" dirty="0"/>
                      <a:t>Non HE)
12%</a:t>
                    </a:r>
                  </a:p>
                </c:rich>
              </c:tx>
              <c:showLegendKey val="0"/>
              <c:showVal val="0"/>
              <c:showCatName val="1"/>
              <c:showSerName val="0"/>
              <c:showPercent val="1"/>
              <c:showBubbleSize val="0"/>
            </c:dLbl>
            <c:dLbl>
              <c:idx val="3"/>
              <c:layout>
                <c:manualLayout>
                  <c:x val="0.15459378828143858"/>
                  <c:y val="3.0946397513945387E-2"/>
                </c:manualLayout>
              </c:layout>
              <c:showLegendKey val="0"/>
              <c:showVal val="0"/>
              <c:showCatName val="1"/>
              <c:showSerName val="0"/>
              <c:showPercent val="1"/>
              <c:showBubbleSize val="0"/>
            </c:dLbl>
            <c:dLbl>
              <c:idx val="4"/>
              <c:layout>
                <c:manualLayout>
                  <c:x val="-0.14735493120909179"/>
                  <c:y val="5.9907980873308828E-2"/>
                </c:manualLayout>
              </c:layout>
              <c:tx>
                <c:rich>
                  <a:bodyPr/>
                  <a:lstStyle/>
                  <a:p>
                    <a:r>
                      <a:rPr lang="en-US" dirty="0"/>
                      <a:t>Passed </a:t>
                    </a:r>
                    <a:endParaRPr lang="en-US" dirty="0" smtClean="0"/>
                  </a:p>
                  <a:p>
                    <a:r>
                      <a:rPr lang="en-US" dirty="0" smtClean="0"/>
                      <a:t>(</a:t>
                    </a:r>
                    <a:r>
                      <a:rPr lang="en-US" dirty="0"/>
                      <a:t>Other HE)
4%</a:t>
                    </a:r>
                  </a:p>
                </c:rich>
              </c:tx>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Sheet1!$E$3:$E$7</c:f>
              <c:strCache>
                <c:ptCount val="5"/>
                <c:pt idx="0">
                  <c:v>Never Started</c:v>
                </c:pt>
                <c:pt idx="1">
                  <c:v>Drop Out/Failed</c:v>
                </c:pt>
                <c:pt idx="2">
                  <c:v>Passed (Non HE)</c:v>
                </c:pt>
                <c:pt idx="3">
                  <c:v>Passed (Staffs)</c:v>
                </c:pt>
                <c:pt idx="4">
                  <c:v>Passed (Other HE)</c:v>
                </c:pt>
              </c:strCache>
            </c:strRef>
          </c:cat>
          <c:val>
            <c:numRef>
              <c:f>Sheet1!$F$3:$F$7</c:f>
              <c:numCache>
                <c:formatCode>General</c:formatCode>
                <c:ptCount val="5"/>
                <c:pt idx="0">
                  <c:v>17</c:v>
                </c:pt>
                <c:pt idx="1">
                  <c:v>27</c:v>
                </c:pt>
                <c:pt idx="2">
                  <c:v>12</c:v>
                </c:pt>
                <c:pt idx="3">
                  <c:v>38</c:v>
                </c:pt>
                <c:pt idx="4">
                  <c:v>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u="none" strike="noStrike" baseline="0" dirty="0"/>
              <a:t>Progression of Students </a:t>
            </a:r>
            <a:r>
              <a:rPr lang="en-GB" sz="1800" b="1" i="0" u="none" strike="noStrike" baseline="0" dirty="0" smtClean="0"/>
              <a:t>Completing Step </a:t>
            </a:r>
            <a:r>
              <a:rPr lang="en-GB" sz="1800" b="1" i="0" u="none" strike="noStrike" baseline="0" dirty="0"/>
              <a:t>Up to </a:t>
            </a:r>
            <a:r>
              <a:rPr lang="en-GB" sz="1800" b="1" i="0" u="none" strike="noStrike" baseline="0" dirty="0" smtClean="0"/>
              <a:t>HE</a:t>
            </a:r>
          </a:p>
          <a:p>
            <a:pPr>
              <a:defRPr/>
            </a:pPr>
            <a:r>
              <a:rPr lang="en-GB" sz="1800" b="1" i="0" u="none" strike="noStrike" baseline="0" dirty="0" smtClean="0"/>
              <a:t>(2012-2013</a:t>
            </a:r>
            <a:r>
              <a:rPr lang="en-GB" sz="1800" b="1" i="0" u="none" strike="noStrike" baseline="0" dirty="0"/>
              <a:t>)</a:t>
            </a:r>
            <a:endParaRPr lang="en-GB" dirty="0"/>
          </a:p>
        </c:rich>
      </c:tx>
      <c:layout/>
      <c:overlay val="0"/>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11078616124583242"/>
                  <c:y val="0.1901311494581914"/>
                </c:manualLayout>
              </c:layout>
              <c:showLegendKey val="0"/>
              <c:showVal val="0"/>
              <c:showCatName val="1"/>
              <c:showSerName val="0"/>
              <c:showPercent val="1"/>
              <c:showBubbleSize val="0"/>
            </c:dLbl>
            <c:dLbl>
              <c:idx val="2"/>
              <c:layout>
                <c:manualLayout>
                  <c:x val="5.9057972234285994E-2"/>
                  <c:y val="9.2105286125230432E-2"/>
                </c:manualLayout>
              </c:layout>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Sheet1!$E$5:$E$7</c:f>
              <c:strCache>
                <c:ptCount val="3"/>
                <c:pt idx="0">
                  <c:v>Passed (Non HE)</c:v>
                </c:pt>
                <c:pt idx="1">
                  <c:v>Passed (Staffs)</c:v>
                </c:pt>
                <c:pt idx="2">
                  <c:v>Passed (Other HE)</c:v>
                </c:pt>
              </c:strCache>
            </c:strRef>
          </c:cat>
          <c:val>
            <c:numRef>
              <c:f>Sheet1!$F$5:$F$7</c:f>
              <c:numCache>
                <c:formatCode>General</c:formatCode>
                <c:ptCount val="3"/>
                <c:pt idx="0">
                  <c:v>12</c:v>
                </c:pt>
                <c:pt idx="1">
                  <c:v>38</c:v>
                </c:pt>
                <c:pt idx="2">
                  <c:v>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t>Total Liking Face to Face Communication</a:t>
            </a:r>
            <a:endParaRPr lang="en-US" sz="1800" b="1" i="0" baseline="0" dirty="0"/>
          </a:p>
        </c:rich>
      </c:tx>
      <c:layout/>
      <c:overlay val="0"/>
    </c:title>
    <c:autoTitleDeleted val="0"/>
    <c:plotArea>
      <c:layout/>
      <c:pie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1.5233492574899076E-2"/>
                  <c:y val="8.1127484645723349E-2"/>
                </c:manualLayout>
              </c:layout>
              <c:showLegendKey val="0"/>
              <c:showVal val="0"/>
              <c:showCatName val="1"/>
              <c:showSerName val="0"/>
              <c:showPercent val="1"/>
              <c:showBubbleSize val="0"/>
            </c:dLbl>
            <c:dLbl>
              <c:idx val="1"/>
              <c:layout>
                <c:manualLayout>
                  <c:x val="1.4889086397807652E-2"/>
                  <c:y val="0.13426136744237036"/>
                </c:manualLayout>
              </c:layout>
              <c:showLegendKey val="0"/>
              <c:showVal val="0"/>
              <c:showCatName val="1"/>
              <c:showSerName val="0"/>
              <c:showPercent val="1"/>
              <c:showBubbleSize val="0"/>
            </c:dLbl>
            <c:dLbl>
              <c:idx val="2"/>
              <c:layout>
                <c:manualLayout>
                  <c:x val="7.0598637188460578E-3"/>
                  <c:y val="-0.14050152680071473"/>
                </c:manualLayout>
              </c:layout>
              <c:tx>
                <c:rich>
                  <a:bodyPr/>
                  <a:lstStyle/>
                  <a:p>
                    <a:r>
                      <a:rPr lang="en-US" smtClean="0"/>
                      <a:t>Expression</a:t>
                    </a:r>
                    <a:r>
                      <a:rPr lang="en-US"/>
                      <a:t>
55%</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Sheet1!$A$2:$A$4</c:f>
              <c:strCache>
                <c:ptCount val="3"/>
                <c:pt idx="0">
                  <c:v>Words</c:v>
                </c:pt>
                <c:pt idx="1">
                  <c:v>Tone</c:v>
                </c:pt>
                <c:pt idx="2">
                  <c:v>Expression</c:v>
                </c:pt>
              </c:strCache>
            </c:strRef>
          </c:cat>
          <c:val>
            <c:numRef>
              <c:f>Sheet1!$B$2:$B$4</c:f>
              <c:numCache>
                <c:formatCode>General</c:formatCode>
                <c:ptCount val="3"/>
                <c:pt idx="0">
                  <c:v>7</c:v>
                </c:pt>
                <c:pt idx="1">
                  <c:v>38</c:v>
                </c:pt>
                <c:pt idx="2">
                  <c:v>55</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Origin of Step Up to HE </a:t>
            </a:r>
            <a:r>
              <a:rPr lang="en-GB" dirty="0" smtClean="0"/>
              <a:t>Students</a:t>
            </a:r>
            <a:endParaRPr lang="en-GB" baseline="0" dirty="0" smtClean="0"/>
          </a:p>
          <a:p>
            <a:pPr>
              <a:defRPr/>
            </a:pPr>
            <a:r>
              <a:rPr lang="en-GB" baseline="0" dirty="0" smtClean="0"/>
              <a:t>(2008-2012)</a:t>
            </a:r>
            <a:endParaRPr lang="en-GB" dirty="0"/>
          </a:p>
        </c:rich>
      </c:tx>
      <c:layout/>
      <c:overlay val="0"/>
    </c:title>
    <c:autoTitleDeleted val="0"/>
    <c:plotArea>
      <c:layout/>
      <c:pieChart>
        <c:varyColors val="1"/>
        <c:ser>
          <c:idx val="0"/>
          <c:order val="0"/>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txPr>
              <a:bodyPr/>
              <a:lstStyle/>
              <a:p>
                <a:pPr>
                  <a:defRPr sz="1300"/>
                </a:pPr>
                <a:endParaRPr lang="en-US"/>
              </a:p>
            </c:txPr>
            <c:showLegendKey val="0"/>
            <c:showVal val="0"/>
            <c:showCatName val="1"/>
            <c:showSerName val="0"/>
            <c:showPercent val="1"/>
            <c:showBubbleSize val="0"/>
            <c:showLeaderLines val="1"/>
          </c:dLbls>
          <c:cat>
            <c:strRef>
              <c:f>Sheet2!$B$2:$B$6</c:f>
              <c:strCache>
                <c:ptCount val="5"/>
                <c:pt idx="0">
                  <c:v>Stoke On Trent</c:v>
                </c:pt>
                <c:pt idx="1">
                  <c:v>Newcastle Under Lyme</c:v>
                </c:pt>
                <c:pt idx="2">
                  <c:v>Birmingham &amp; Wolverhampton</c:v>
                </c:pt>
                <c:pt idx="3">
                  <c:v>Stafford</c:v>
                </c:pt>
                <c:pt idx="4">
                  <c:v>Other</c:v>
                </c:pt>
              </c:strCache>
            </c:strRef>
          </c:cat>
          <c:val>
            <c:numRef>
              <c:f>Sheet2!$C$2:$C$6</c:f>
              <c:numCache>
                <c:formatCode>General</c:formatCode>
                <c:ptCount val="5"/>
                <c:pt idx="0">
                  <c:v>249</c:v>
                </c:pt>
                <c:pt idx="1">
                  <c:v>35</c:v>
                </c:pt>
                <c:pt idx="2">
                  <c:v>25</c:v>
                </c:pt>
                <c:pt idx="3">
                  <c:v>11</c:v>
                </c:pt>
                <c:pt idx="4">
                  <c:v>34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baseline="0" dirty="0">
                <a:effectLst/>
              </a:rPr>
              <a:t>Step Up to HE Students per Academic Year</a:t>
            </a:r>
            <a:endParaRPr lang="en-GB" dirty="0">
              <a:effectLst/>
            </a:endParaRPr>
          </a:p>
        </c:rich>
      </c:tx>
      <c:layout/>
      <c:overlay val="0"/>
    </c:title>
    <c:autoTitleDeleted val="0"/>
    <c:plotArea>
      <c:layout/>
      <c:barChart>
        <c:barDir val="col"/>
        <c:grouping val="stacked"/>
        <c:varyColors val="0"/>
        <c:ser>
          <c:idx val="0"/>
          <c:order val="0"/>
          <c:tx>
            <c:strRef>
              <c:f>'Age By Start Date'!$G$5</c:f>
              <c:strCache>
                <c:ptCount val="1"/>
                <c:pt idx="0">
                  <c:v>Mature Students (21 &amp; Over)</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'Age By Start Date'!$F$6:$F$10</c:f>
              <c:strCache>
                <c:ptCount val="5"/>
                <c:pt idx="0">
                  <c:v>2008</c:v>
                </c:pt>
                <c:pt idx="1">
                  <c:v>2009</c:v>
                </c:pt>
                <c:pt idx="2">
                  <c:v>2010</c:v>
                </c:pt>
                <c:pt idx="3">
                  <c:v>2011</c:v>
                </c:pt>
                <c:pt idx="4">
                  <c:v>2012</c:v>
                </c:pt>
              </c:strCache>
            </c:strRef>
          </c:cat>
          <c:val>
            <c:numRef>
              <c:f>'Age By Start Date'!$G$6:$G$10</c:f>
              <c:numCache>
                <c:formatCode>General</c:formatCode>
                <c:ptCount val="5"/>
                <c:pt idx="0">
                  <c:v>31</c:v>
                </c:pt>
                <c:pt idx="1">
                  <c:v>62</c:v>
                </c:pt>
                <c:pt idx="2">
                  <c:v>52</c:v>
                </c:pt>
                <c:pt idx="3">
                  <c:v>53</c:v>
                </c:pt>
                <c:pt idx="4">
                  <c:v>60</c:v>
                </c:pt>
              </c:numCache>
            </c:numRef>
          </c:val>
        </c:ser>
        <c:ser>
          <c:idx val="1"/>
          <c:order val="1"/>
          <c:tx>
            <c:strRef>
              <c:f>'Age By Start Date'!$H$5</c:f>
              <c:strCache>
                <c:ptCount val="1"/>
                <c:pt idx="0">
                  <c:v>Students (20 &amp; Under)</c:v>
                </c:pt>
              </c:strCache>
            </c:strRef>
          </c:tx>
          <c:spPr>
            <a:solidFill>
              <a:schemeClr val="accent1">
                <a:lumMod val="9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'Age By Start Date'!$F$6:$F$10</c:f>
              <c:strCache>
                <c:ptCount val="5"/>
                <c:pt idx="0">
                  <c:v>2008</c:v>
                </c:pt>
                <c:pt idx="1">
                  <c:v>2009</c:v>
                </c:pt>
                <c:pt idx="2">
                  <c:v>2010</c:v>
                </c:pt>
                <c:pt idx="3">
                  <c:v>2011</c:v>
                </c:pt>
                <c:pt idx="4">
                  <c:v>2012</c:v>
                </c:pt>
              </c:strCache>
            </c:strRef>
          </c:cat>
          <c:val>
            <c:numRef>
              <c:f>'Age By Start Date'!$H$6:$H$10</c:f>
              <c:numCache>
                <c:formatCode>General</c:formatCode>
                <c:ptCount val="5"/>
                <c:pt idx="0">
                  <c:v>11</c:v>
                </c:pt>
                <c:pt idx="1">
                  <c:v>26</c:v>
                </c:pt>
                <c:pt idx="2">
                  <c:v>25</c:v>
                </c:pt>
                <c:pt idx="3">
                  <c:v>13</c:v>
                </c:pt>
                <c:pt idx="4">
                  <c:v>21</c:v>
                </c:pt>
              </c:numCache>
            </c:numRef>
          </c:val>
        </c:ser>
        <c:dLbls>
          <c:showLegendKey val="0"/>
          <c:showVal val="0"/>
          <c:showCatName val="0"/>
          <c:showSerName val="0"/>
          <c:showPercent val="0"/>
          <c:showBubbleSize val="0"/>
        </c:dLbls>
        <c:gapWidth val="300"/>
        <c:overlap val="100"/>
        <c:axId val="33289344"/>
        <c:axId val="33291264"/>
      </c:barChart>
      <c:catAx>
        <c:axId val="33289344"/>
        <c:scaling>
          <c:orientation val="minMax"/>
        </c:scaling>
        <c:delete val="0"/>
        <c:axPos val="b"/>
        <c:title>
          <c:tx>
            <c:rich>
              <a:bodyPr/>
              <a:lstStyle/>
              <a:p>
                <a:pPr>
                  <a:defRPr/>
                </a:pPr>
                <a:r>
                  <a:rPr lang="en-GB" sz="1800" b="1" i="0" baseline="0" dirty="0">
                    <a:effectLst/>
                  </a:rPr>
                  <a:t>Academic Year Starting</a:t>
                </a:r>
                <a:endParaRPr lang="en-GB" dirty="0">
                  <a:effectLst/>
                </a:endParaRPr>
              </a:p>
            </c:rich>
          </c:tx>
          <c:layout/>
          <c:overlay val="0"/>
        </c:title>
        <c:majorTickMark val="none"/>
        <c:minorTickMark val="none"/>
        <c:tickLblPos val="nextTo"/>
        <c:txPr>
          <a:bodyPr/>
          <a:lstStyle/>
          <a:p>
            <a:pPr>
              <a:defRPr sz="1300"/>
            </a:pPr>
            <a:endParaRPr lang="en-US"/>
          </a:p>
        </c:txPr>
        <c:crossAx val="33291264"/>
        <c:crosses val="autoZero"/>
        <c:auto val="1"/>
        <c:lblAlgn val="ctr"/>
        <c:lblOffset val="100"/>
        <c:noMultiLvlLbl val="0"/>
      </c:catAx>
      <c:valAx>
        <c:axId val="33291264"/>
        <c:scaling>
          <c:orientation val="minMax"/>
        </c:scaling>
        <c:delete val="0"/>
        <c:axPos val="l"/>
        <c:majorGridlines/>
        <c:title>
          <c:tx>
            <c:rich>
              <a:bodyPr/>
              <a:lstStyle/>
              <a:p>
                <a:pPr>
                  <a:defRPr/>
                </a:pPr>
                <a:r>
                  <a:rPr lang="en-GB" sz="1800" b="1" i="0" baseline="0" dirty="0">
                    <a:effectLst/>
                  </a:rPr>
                  <a:t>Frequency of Students</a:t>
                </a:r>
                <a:endParaRPr lang="en-GB" dirty="0">
                  <a:effectLst/>
                </a:endParaRPr>
              </a:p>
            </c:rich>
          </c:tx>
          <c:layout/>
          <c:overlay val="0"/>
        </c:title>
        <c:numFmt formatCode="General" sourceLinked="1"/>
        <c:majorTickMark val="out"/>
        <c:minorTickMark val="none"/>
        <c:tickLblPos val="nextTo"/>
        <c:txPr>
          <a:bodyPr/>
          <a:lstStyle/>
          <a:p>
            <a:pPr>
              <a:defRPr sz="1300"/>
            </a:pPr>
            <a:endParaRPr lang="en-US"/>
          </a:p>
        </c:txPr>
        <c:crossAx val="33289344"/>
        <c:crosses val="autoZero"/>
        <c:crossBetween val="between"/>
      </c:valAx>
    </c:plotArea>
    <c:legend>
      <c:legendPos val="r"/>
      <c:layout/>
      <c:overlay val="0"/>
      <c:txPr>
        <a:bodyPr/>
        <a:lstStyle/>
        <a:p>
          <a:pPr>
            <a:defRPr sz="1300"/>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9663" y="6891302"/>
            <a:ext cx="23719314" cy="3564467"/>
          </a:xfrm>
        </p:spPr>
        <p:txBody>
          <a:bodyPr/>
          <a:lstStyle>
            <a:lvl1pPr>
              <a:defRPr sz="14200"/>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5046662" y="10931031"/>
            <a:ext cx="21195983" cy="3326836"/>
          </a:xfrm>
        </p:spPr>
        <p:txBody>
          <a:bodyPr/>
          <a:lstStyle>
            <a:lvl1pPr marL="0" indent="0" algn="ctr">
              <a:buFontTx/>
              <a:buNone/>
              <a:defRPr b="1"/>
            </a:lvl1pPr>
          </a:lstStyle>
          <a:p>
            <a:r>
              <a:rPr lang="en-US" smtClean="0"/>
              <a:t>Click to edit Master subtitle style</a:t>
            </a:r>
            <a:endParaRPr lang="en-GB"/>
          </a:p>
        </p:txBody>
      </p:sp>
      <p:sp>
        <p:nvSpPr>
          <p:cNvPr id="4" name="Rectangle 4"/>
          <p:cNvSpPr>
            <a:spLocks noGrp="1" noChangeArrowheads="1"/>
          </p:cNvSpPr>
          <p:nvPr>
            <p:ph type="dt" sz="half" idx="10"/>
          </p:nvPr>
        </p:nvSpPr>
        <p:spPr>
          <a:xfrm>
            <a:off x="2270998" y="19010489"/>
            <a:ext cx="6308328" cy="1188156"/>
          </a:xfrm>
        </p:spPr>
        <p:txBody>
          <a:bodyPr/>
          <a:lstStyle>
            <a:lvl1pPr>
              <a:defRPr smtClean="0"/>
            </a:lvl1pPr>
          </a:lstStyle>
          <a:p>
            <a:fld id="{43EEC18D-677B-4799-83B7-E2CB48A7275A}" type="datetimeFigureOut">
              <a:rPr lang="en-GB" smtClean="0"/>
              <a:pPr/>
              <a:t>09/09/2013</a:t>
            </a:fld>
            <a:endParaRPr lang="en-GB" dirty="0"/>
          </a:p>
        </p:txBody>
      </p:sp>
      <p:sp>
        <p:nvSpPr>
          <p:cNvPr id="5" name="Rectangle 5"/>
          <p:cNvSpPr>
            <a:spLocks noGrp="1" noChangeArrowheads="1"/>
          </p:cNvSpPr>
          <p:nvPr>
            <p:ph type="ftr" sz="quarter" idx="11"/>
          </p:nvPr>
        </p:nvSpPr>
        <p:spPr>
          <a:xfrm>
            <a:off x="10345658" y="19010489"/>
            <a:ext cx="9588659" cy="1188156"/>
          </a:xfrm>
        </p:spPr>
        <p:txBody>
          <a:bodyPr/>
          <a:lstStyle>
            <a:lvl1pPr>
              <a:defRPr smtClean="0"/>
            </a:lvl1pPr>
          </a:lstStyle>
          <a:p>
            <a:endParaRPr lang="en-GB" dirty="0"/>
          </a:p>
        </p:txBody>
      </p:sp>
      <p:sp>
        <p:nvSpPr>
          <p:cNvPr id="6" name="Rectangle 6"/>
          <p:cNvSpPr>
            <a:spLocks noGrp="1" noChangeArrowheads="1"/>
          </p:cNvSpPr>
          <p:nvPr>
            <p:ph type="sldNum" sz="quarter" idx="12"/>
          </p:nvPr>
        </p:nvSpPr>
        <p:spPr>
          <a:xfrm>
            <a:off x="21700649" y="19010489"/>
            <a:ext cx="6308328" cy="1188156"/>
          </a:xfrm>
        </p:spPr>
        <p:txBody>
          <a:bodyPr/>
          <a:lstStyle>
            <a:lvl1pPr>
              <a:defRPr smtClean="0"/>
            </a:lvl1pPr>
          </a:lstStyle>
          <a:p>
            <a:fld id="{F9C524D3-D2E4-4CB8-9EB1-200F692411C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51564" y="4039729"/>
            <a:ext cx="6371411" cy="1544602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37330" y="4039729"/>
            <a:ext cx="18609568" cy="154460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13743001"/>
            <a:ext cx="25737979" cy="4247656"/>
          </a:xfrm>
        </p:spPr>
        <p:txBody>
          <a:bodyPr anchor="t"/>
          <a:lstStyle>
            <a:lvl1pPr algn="l">
              <a:defRPr sz="12900" b="1" cap="all"/>
            </a:lvl1pPr>
          </a:lstStyle>
          <a:p>
            <a:r>
              <a:rPr lang="en-US" smtClean="0"/>
              <a:t>Click to edit Master title style</a:t>
            </a:r>
            <a:endParaRPr lang="en-GB"/>
          </a:p>
        </p:txBody>
      </p:sp>
      <p:sp>
        <p:nvSpPr>
          <p:cNvPr id="3" name="Text Placeholder 2"/>
          <p:cNvSpPr>
            <a:spLocks noGrp="1"/>
          </p:cNvSpPr>
          <p:nvPr>
            <p:ph type="body" idx="1"/>
          </p:nvPr>
        </p:nvSpPr>
        <p:spPr>
          <a:xfrm>
            <a:off x="2391909" y="9064640"/>
            <a:ext cx="25737979" cy="4678361"/>
          </a:xfrm>
        </p:spPr>
        <p:txBody>
          <a:bodyPr anchor="b"/>
          <a:lstStyle>
            <a:lvl1pPr marL="0" indent="0">
              <a:buNone/>
              <a:defRPr sz="6500"/>
            </a:lvl1pPr>
            <a:lvl2pPr marL="1476162" indent="0">
              <a:buNone/>
              <a:defRPr sz="5800"/>
            </a:lvl2pPr>
            <a:lvl3pPr marL="2952323" indent="0">
              <a:buNone/>
              <a:defRPr sz="5200"/>
            </a:lvl3pPr>
            <a:lvl4pPr marL="4428485" indent="0">
              <a:buNone/>
              <a:defRPr sz="4500"/>
            </a:lvl4pPr>
            <a:lvl5pPr marL="5904647" indent="0">
              <a:buNone/>
              <a:defRPr sz="4500"/>
            </a:lvl5pPr>
            <a:lvl6pPr marL="7380808" indent="0">
              <a:buNone/>
              <a:defRPr sz="4500"/>
            </a:lvl6pPr>
            <a:lvl7pPr marL="8856970" indent="0">
              <a:buNone/>
              <a:defRPr sz="4500"/>
            </a:lvl7pPr>
            <a:lvl8pPr marL="10333131" indent="0">
              <a:buNone/>
              <a:defRPr sz="4500"/>
            </a:lvl8pPr>
            <a:lvl9pPr marL="11809293" indent="0">
              <a:buNone/>
              <a:defRPr sz="4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5" name="Rectangle 5"/>
          <p:cNvSpPr>
            <a:spLocks noGrp="1" noChangeArrowheads="1"/>
          </p:cNvSpPr>
          <p:nvPr>
            <p:ph type="ftr" sz="quarter" idx="11"/>
          </p:nvPr>
        </p:nvSpPr>
        <p:spPr>
          <a:ln/>
        </p:spPr>
        <p:txBody>
          <a:bodyPr/>
          <a:lstStyle>
            <a:lvl1pPr>
              <a:defRPr/>
            </a:lvl1pPr>
          </a:lstStyle>
          <a:p>
            <a:endParaRPr lang="en-GB" dirty="0"/>
          </a:p>
        </p:txBody>
      </p:sp>
      <p:sp>
        <p:nvSpPr>
          <p:cNvPr id="6"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37330" y="7128933"/>
            <a:ext cx="12490490" cy="12356818"/>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7032486" y="7128933"/>
            <a:ext cx="12490490" cy="12356818"/>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6" name="Rectangle 5"/>
          <p:cNvSpPr>
            <a:spLocks noGrp="1" noChangeArrowheads="1"/>
          </p:cNvSpPr>
          <p:nvPr>
            <p:ph type="ftr" sz="quarter" idx="11"/>
          </p:nvPr>
        </p:nvSpPr>
        <p:spPr>
          <a:ln/>
        </p:spPr>
        <p:txBody>
          <a:bodyPr/>
          <a:lstStyle>
            <a:lvl1pPr>
              <a:defRPr/>
            </a:lvl1pPr>
          </a:lstStyle>
          <a:p>
            <a:endParaRPr lang="en-GB" dirty="0"/>
          </a:p>
        </p:txBody>
      </p:sp>
      <p:sp>
        <p:nvSpPr>
          <p:cNvPr id="7"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856464"/>
            <a:ext cx="27251978" cy="356446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3999" y="4787278"/>
            <a:ext cx="13378914" cy="1995110"/>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4" name="Content Placeholder 3"/>
          <p:cNvSpPr>
            <a:spLocks noGrp="1"/>
          </p:cNvSpPr>
          <p:nvPr>
            <p:ph sz="half" idx="2"/>
          </p:nvPr>
        </p:nvSpPr>
        <p:spPr>
          <a:xfrm>
            <a:off x="1513999" y="6782388"/>
            <a:ext cx="13378914" cy="12322165"/>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81808" y="4787278"/>
            <a:ext cx="13384170" cy="1995110"/>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smtClean="0"/>
              <a:t>Click to edit Master text styles</a:t>
            </a:r>
          </a:p>
        </p:txBody>
      </p:sp>
      <p:sp>
        <p:nvSpPr>
          <p:cNvPr id="6" name="Content Placeholder 5"/>
          <p:cNvSpPr>
            <a:spLocks noGrp="1"/>
          </p:cNvSpPr>
          <p:nvPr>
            <p:ph sz="quarter" idx="4"/>
          </p:nvPr>
        </p:nvSpPr>
        <p:spPr>
          <a:xfrm>
            <a:off x="15381808" y="6782388"/>
            <a:ext cx="13384170" cy="12322165"/>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8" name="Rectangle 5"/>
          <p:cNvSpPr>
            <a:spLocks noGrp="1" noChangeArrowheads="1"/>
          </p:cNvSpPr>
          <p:nvPr>
            <p:ph type="ftr" sz="quarter" idx="11"/>
          </p:nvPr>
        </p:nvSpPr>
        <p:spPr>
          <a:ln/>
        </p:spPr>
        <p:txBody>
          <a:bodyPr/>
          <a:lstStyle>
            <a:lvl1pPr>
              <a:defRPr/>
            </a:lvl1pPr>
          </a:lstStyle>
          <a:p>
            <a:endParaRPr lang="en-GB" dirty="0"/>
          </a:p>
        </p:txBody>
      </p:sp>
      <p:sp>
        <p:nvSpPr>
          <p:cNvPr id="9"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4" name="Rectangle 5"/>
          <p:cNvSpPr>
            <a:spLocks noGrp="1" noChangeArrowheads="1"/>
          </p:cNvSpPr>
          <p:nvPr>
            <p:ph type="ftr" sz="quarter" idx="11"/>
          </p:nvPr>
        </p:nvSpPr>
        <p:spPr>
          <a:ln/>
        </p:spPr>
        <p:txBody>
          <a:bodyPr/>
          <a:lstStyle>
            <a:lvl1pPr>
              <a:defRPr/>
            </a:lvl1pPr>
          </a:lstStyle>
          <a:p>
            <a:endParaRPr lang="en-GB" dirty="0"/>
          </a:p>
        </p:txBody>
      </p:sp>
      <p:sp>
        <p:nvSpPr>
          <p:cNvPr id="5"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3" name="Rectangle 5"/>
          <p:cNvSpPr>
            <a:spLocks noGrp="1" noChangeArrowheads="1"/>
          </p:cNvSpPr>
          <p:nvPr>
            <p:ph type="ftr" sz="quarter" idx="11"/>
          </p:nvPr>
        </p:nvSpPr>
        <p:spPr>
          <a:ln/>
        </p:spPr>
        <p:txBody>
          <a:bodyPr/>
          <a:lstStyle>
            <a:lvl1pPr>
              <a:defRPr/>
            </a:lvl1pPr>
          </a:lstStyle>
          <a:p>
            <a:endParaRPr lang="en-GB" dirty="0"/>
          </a:p>
        </p:txBody>
      </p:sp>
      <p:sp>
        <p:nvSpPr>
          <p:cNvPr id="4"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851512"/>
            <a:ext cx="9961903" cy="3623874"/>
          </a:xfrm>
        </p:spPr>
        <p:txBody>
          <a:bodyPr anchor="b"/>
          <a:lstStyle>
            <a:lvl1pPr algn="l">
              <a:defRPr sz="6500" b="1"/>
            </a:lvl1pPr>
          </a:lstStyle>
          <a:p>
            <a:r>
              <a:rPr lang="en-US" smtClean="0"/>
              <a:t>Click to edit Master title style</a:t>
            </a:r>
            <a:endParaRPr lang="en-GB"/>
          </a:p>
        </p:txBody>
      </p:sp>
      <p:sp>
        <p:nvSpPr>
          <p:cNvPr id="3" name="Content Placeholder 2"/>
          <p:cNvSpPr>
            <a:spLocks noGrp="1"/>
          </p:cNvSpPr>
          <p:nvPr>
            <p:ph idx="1"/>
          </p:nvPr>
        </p:nvSpPr>
        <p:spPr>
          <a:xfrm>
            <a:off x="11838629" y="851513"/>
            <a:ext cx="16927347" cy="1825304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000" y="4475387"/>
            <a:ext cx="9961903" cy="1462916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6" name="Rectangle 5"/>
          <p:cNvSpPr>
            <a:spLocks noGrp="1" noChangeArrowheads="1"/>
          </p:cNvSpPr>
          <p:nvPr>
            <p:ph type="ftr" sz="quarter" idx="11"/>
          </p:nvPr>
        </p:nvSpPr>
        <p:spPr>
          <a:ln/>
        </p:spPr>
        <p:txBody>
          <a:bodyPr/>
          <a:lstStyle>
            <a:lvl1pPr>
              <a:defRPr/>
            </a:lvl1pPr>
          </a:lstStyle>
          <a:p>
            <a:endParaRPr lang="en-GB" dirty="0"/>
          </a:p>
        </p:txBody>
      </p:sp>
      <p:sp>
        <p:nvSpPr>
          <p:cNvPr id="7"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14970760"/>
            <a:ext cx="18167985" cy="1767383"/>
          </a:xfrm>
        </p:spPr>
        <p:txBody>
          <a:bodyPr anchor="b"/>
          <a:lstStyle>
            <a:lvl1pPr algn="l">
              <a:defRPr sz="6500" b="1"/>
            </a:lvl1pPr>
          </a:lstStyle>
          <a:p>
            <a:r>
              <a:rPr lang="en-US" smtClean="0"/>
              <a:t>Click to edit Master title style</a:t>
            </a:r>
            <a:endParaRPr lang="en-GB"/>
          </a:p>
        </p:txBody>
      </p:sp>
      <p:sp>
        <p:nvSpPr>
          <p:cNvPr id="3" name="Picture Placeholder 2"/>
          <p:cNvSpPr>
            <a:spLocks noGrp="1"/>
          </p:cNvSpPr>
          <p:nvPr>
            <p:ph type="pic" idx="1"/>
          </p:nvPr>
        </p:nvSpPr>
        <p:spPr>
          <a:xfrm>
            <a:off x="5935087" y="1910950"/>
            <a:ext cx="18167985" cy="12832080"/>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5935087" y="16738143"/>
            <a:ext cx="18167985" cy="250997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3EEC18D-677B-4799-83B7-E2CB48A7275A}" type="datetimeFigureOut">
              <a:rPr lang="en-GB" smtClean="0"/>
              <a:pPr/>
              <a:t>09/09/2013</a:t>
            </a:fld>
            <a:endParaRPr lang="en-GB" dirty="0"/>
          </a:p>
        </p:txBody>
      </p:sp>
      <p:sp>
        <p:nvSpPr>
          <p:cNvPr id="6" name="Rectangle 5"/>
          <p:cNvSpPr>
            <a:spLocks noGrp="1" noChangeArrowheads="1"/>
          </p:cNvSpPr>
          <p:nvPr>
            <p:ph type="ftr" sz="quarter" idx="11"/>
          </p:nvPr>
        </p:nvSpPr>
        <p:spPr>
          <a:ln/>
        </p:spPr>
        <p:txBody>
          <a:bodyPr/>
          <a:lstStyle>
            <a:lvl1pPr>
              <a:defRPr/>
            </a:lvl1pPr>
          </a:lstStyle>
          <a:p>
            <a:endParaRPr lang="en-GB" dirty="0"/>
          </a:p>
        </p:txBody>
      </p:sp>
      <p:sp>
        <p:nvSpPr>
          <p:cNvPr id="7" name="Rectangle 6"/>
          <p:cNvSpPr>
            <a:spLocks noGrp="1" noChangeArrowheads="1"/>
          </p:cNvSpPr>
          <p:nvPr>
            <p:ph type="sldNum" sz="quarter" idx="12"/>
          </p:nvPr>
        </p:nvSpPr>
        <p:spPr>
          <a:ln/>
        </p:spPr>
        <p:txBody>
          <a:bodyPr/>
          <a:lstStyle>
            <a:lvl1pPr>
              <a:defRPr/>
            </a:lvl1pPr>
          </a:lstStyle>
          <a:p>
            <a:fld id="{F9C524D3-D2E4-4CB8-9EB1-200F692411C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37330" y="4039729"/>
            <a:ext cx="25485646" cy="285157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037330" y="7128933"/>
            <a:ext cx="25485646" cy="12356818"/>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1009333" y="19723382"/>
            <a:ext cx="6308328" cy="1188156"/>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eaLnBrk="1" hangingPunct="1">
              <a:defRPr sz="3200" smtClean="0">
                <a:cs typeface="+mn-cs"/>
              </a:defRPr>
            </a:lvl1pPr>
          </a:lstStyle>
          <a:p>
            <a:fld id="{43EEC18D-677B-4799-83B7-E2CB48A7275A}" type="datetimeFigureOut">
              <a:rPr lang="en-GB" smtClean="0"/>
              <a:pPr/>
              <a:t>09/09/2013</a:t>
            </a:fld>
            <a:endParaRPr lang="en-GB" dirty="0"/>
          </a:p>
        </p:txBody>
      </p:sp>
      <p:sp>
        <p:nvSpPr>
          <p:cNvPr id="1029" name="Rectangle 5"/>
          <p:cNvSpPr>
            <a:spLocks noGrp="1" noChangeArrowheads="1"/>
          </p:cNvSpPr>
          <p:nvPr>
            <p:ph type="ftr" sz="quarter" idx="3"/>
          </p:nvPr>
        </p:nvSpPr>
        <p:spPr bwMode="auto">
          <a:xfrm>
            <a:off x="10597991" y="19723382"/>
            <a:ext cx="9588659" cy="1188156"/>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eaLnBrk="1" hangingPunct="1">
              <a:defRPr sz="3200" smtClean="0">
                <a:cs typeface="+mn-cs"/>
              </a:defRPr>
            </a:lvl1pPr>
          </a:lstStyle>
          <a:p>
            <a:endParaRPr lang="en-GB" dirty="0"/>
          </a:p>
        </p:txBody>
      </p:sp>
      <p:sp>
        <p:nvSpPr>
          <p:cNvPr id="1030" name="Rectangle 6"/>
          <p:cNvSpPr>
            <a:spLocks noGrp="1" noChangeArrowheads="1"/>
          </p:cNvSpPr>
          <p:nvPr>
            <p:ph type="sldNum" sz="quarter" idx="4"/>
          </p:nvPr>
        </p:nvSpPr>
        <p:spPr bwMode="auto">
          <a:xfrm>
            <a:off x="23214648" y="19723382"/>
            <a:ext cx="6308328" cy="1188156"/>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eaLnBrk="1" hangingPunct="1">
              <a:defRPr sz="3200" smtClean="0">
                <a:cs typeface="+mn-cs"/>
              </a:defRPr>
            </a:lvl1pPr>
          </a:lstStyle>
          <a:p>
            <a:fld id="{F9C524D3-D2E4-4CB8-9EB1-200F692411CE}" type="slidenum">
              <a:rPr lang="en-GB" smtClean="0"/>
              <a:pPr/>
              <a:t>‹#›</a:t>
            </a:fld>
            <a:endParaRPr lang="en-GB" dirty="0"/>
          </a:p>
        </p:txBody>
      </p:sp>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fontAlgn="base" hangingPunct="1">
        <a:spcBef>
          <a:spcPct val="0"/>
        </a:spcBef>
        <a:spcAft>
          <a:spcPct val="0"/>
        </a:spcAft>
        <a:defRPr sz="12900">
          <a:solidFill>
            <a:schemeClr val="tx2"/>
          </a:solidFill>
          <a:latin typeface="+mj-lt"/>
          <a:ea typeface="+mj-ea"/>
          <a:cs typeface="+mj-cs"/>
        </a:defRPr>
      </a:lvl1pPr>
      <a:lvl2pPr algn="l" rtl="0" eaLnBrk="1" fontAlgn="base" hangingPunct="1">
        <a:spcBef>
          <a:spcPct val="0"/>
        </a:spcBef>
        <a:spcAft>
          <a:spcPct val="0"/>
        </a:spcAft>
        <a:defRPr sz="12900">
          <a:solidFill>
            <a:schemeClr val="tx2"/>
          </a:solidFill>
          <a:latin typeface="Arial Black" pitchFamily="34" charset="0"/>
        </a:defRPr>
      </a:lvl2pPr>
      <a:lvl3pPr algn="l" rtl="0" eaLnBrk="1" fontAlgn="base" hangingPunct="1">
        <a:spcBef>
          <a:spcPct val="0"/>
        </a:spcBef>
        <a:spcAft>
          <a:spcPct val="0"/>
        </a:spcAft>
        <a:defRPr sz="12900">
          <a:solidFill>
            <a:schemeClr val="tx2"/>
          </a:solidFill>
          <a:latin typeface="Arial Black" pitchFamily="34" charset="0"/>
        </a:defRPr>
      </a:lvl3pPr>
      <a:lvl4pPr algn="l" rtl="0" eaLnBrk="1" fontAlgn="base" hangingPunct="1">
        <a:spcBef>
          <a:spcPct val="0"/>
        </a:spcBef>
        <a:spcAft>
          <a:spcPct val="0"/>
        </a:spcAft>
        <a:defRPr sz="12900">
          <a:solidFill>
            <a:schemeClr val="tx2"/>
          </a:solidFill>
          <a:latin typeface="Arial Black" pitchFamily="34" charset="0"/>
        </a:defRPr>
      </a:lvl4pPr>
      <a:lvl5pPr algn="l" rtl="0" eaLnBrk="1" fontAlgn="base" hangingPunct="1">
        <a:spcBef>
          <a:spcPct val="0"/>
        </a:spcBef>
        <a:spcAft>
          <a:spcPct val="0"/>
        </a:spcAft>
        <a:defRPr sz="12900">
          <a:solidFill>
            <a:schemeClr val="tx2"/>
          </a:solidFill>
          <a:latin typeface="Arial Black" pitchFamily="34" charset="0"/>
        </a:defRPr>
      </a:lvl5pPr>
      <a:lvl6pPr marL="1476162" algn="l" rtl="0" eaLnBrk="1" fontAlgn="base" hangingPunct="1">
        <a:spcBef>
          <a:spcPct val="0"/>
        </a:spcBef>
        <a:spcAft>
          <a:spcPct val="0"/>
        </a:spcAft>
        <a:defRPr sz="12900">
          <a:solidFill>
            <a:schemeClr val="tx2"/>
          </a:solidFill>
          <a:latin typeface="Arial Black" pitchFamily="34" charset="0"/>
        </a:defRPr>
      </a:lvl6pPr>
      <a:lvl7pPr marL="2952323" algn="l" rtl="0" eaLnBrk="1" fontAlgn="base" hangingPunct="1">
        <a:spcBef>
          <a:spcPct val="0"/>
        </a:spcBef>
        <a:spcAft>
          <a:spcPct val="0"/>
        </a:spcAft>
        <a:defRPr sz="12900">
          <a:solidFill>
            <a:schemeClr val="tx2"/>
          </a:solidFill>
          <a:latin typeface="Arial Black" pitchFamily="34" charset="0"/>
        </a:defRPr>
      </a:lvl7pPr>
      <a:lvl8pPr marL="4428485" algn="l" rtl="0" eaLnBrk="1" fontAlgn="base" hangingPunct="1">
        <a:spcBef>
          <a:spcPct val="0"/>
        </a:spcBef>
        <a:spcAft>
          <a:spcPct val="0"/>
        </a:spcAft>
        <a:defRPr sz="12900">
          <a:solidFill>
            <a:schemeClr val="tx2"/>
          </a:solidFill>
          <a:latin typeface="Arial Black" pitchFamily="34" charset="0"/>
        </a:defRPr>
      </a:lvl8pPr>
      <a:lvl9pPr marL="5904647" algn="l" rtl="0" eaLnBrk="1" fontAlgn="base" hangingPunct="1">
        <a:spcBef>
          <a:spcPct val="0"/>
        </a:spcBef>
        <a:spcAft>
          <a:spcPct val="0"/>
        </a:spcAft>
        <a:defRPr sz="12900">
          <a:solidFill>
            <a:schemeClr val="tx2"/>
          </a:solidFill>
          <a:latin typeface="Arial Black" pitchFamily="34" charset="0"/>
        </a:defRPr>
      </a:lvl9pPr>
    </p:titleStyle>
    <p:bodyStyle>
      <a:lvl1pPr marL="1107121" indent="-1107121" algn="l" rtl="0" eaLnBrk="1" fontAlgn="base" hangingPunct="1">
        <a:spcBef>
          <a:spcPct val="20000"/>
        </a:spcBef>
        <a:spcAft>
          <a:spcPct val="0"/>
        </a:spcAft>
        <a:buChar char="•"/>
        <a:defRPr sz="10300">
          <a:solidFill>
            <a:schemeClr val="tx1"/>
          </a:solidFill>
          <a:latin typeface="+mn-lt"/>
          <a:ea typeface="+mn-ea"/>
          <a:cs typeface="+mn-cs"/>
        </a:defRPr>
      </a:lvl1pPr>
      <a:lvl2pPr marL="2398763" indent="-922601" algn="l" rtl="0" eaLnBrk="1" fontAlgn="base" hangingPunct="1">
        <a:spcBef>
          <a:spcPct val="20000"/>
        </a:spcBef>
        <a:spcAft>
          <a:spcPct val="0"/>
        </a:spcAft>
        <a:buChar char="–"/>
        <a:defRPr sz="9000">
          <a:solidFill>
            <a:schemeClr val="tx1"/>
          </a:solidFill>
          <a:latin typeface="+mn-lt"/>
        </a:defRPr>
      </a:lvl2pPr>
      <a:lvl3pPr marL="3690404" indent="-738081" algn="l" rtl="0" eaLnBrk="1" fontAlgn="base" hangingPunct="1">
        <a:spcBef>
          <a:spcPct val="20000"/>
        </a:spcBef>
        <a:spcAft>
          <a:spcPct val="0"/>
        </a:spcAft>
        <a:buChar char="•"/>
        <a:defRPr sz="7700">
          <a:solidFill>
            <a:schemeClr val="tx1"/>
          </a:solidFill>
          <a:latin typeface="+mn-lt"/>
        </a:defRPr>
      </a:lvl3pPr>
      <a:lvl4pPr marL="5166566" indent="-738081" algn="l" rtl="0" eaLnBrk="1" fontAlgn="base" hangingPunct="1">
        <a:spcBef>
          <a:spcPct val="20000"/>
        </a:spcBef>
        <a:spcAft>
          <a:spcPct val="0"/>
        </a:spcAft>
        <a:buChar char="–"/>
        <a:defRPr sz="6500">
          <a:solidFill>
            <a:schemeClr val="tx1"/>
          </a:solidFill>
          <a:latin typeface="+mn-lt"/>
        </a:defRPr>
      </a:lvl4pPr>
      <a:lvl5pPr marL="6642727" indent="-738081" algn="l" rtl="0" eaLnBrk="1" fontAlgn="base" hangingPunct="1">
        <a:spcBef>
          <a:spcPct val="20000"/>
        </a:spcBef>
        <a:spcAft>
          <a:spcPct val="0"/>
        </a:spcAft>
        <a:buChar char="»"/>
        <a:defRPr sz="6500">
          <a:solidFill>
            <a:schemeClr val="tx1"/>
          </a:solidFill>
          <a:latin typeface="+mn-lt"/>
        </a:defRPr>
      </a:lvl5pPr>
      <a:lvl6pPr marL="8118889" indent="-738081" algn="l" rtl="0" eaLnBrk="1" fontAlgn="base" hangingPunct="1">
        <a:spcBef>
          <a:spcPct val="20000"/>
        </a:spcBef>
        <a:spcAft>
          <a:spcPct val="0"/>
        </a:spcAft>
        <a:buChar char="»"/>
        <a:defRPr sz="6500">
          <a:solidFill>
            <a:schemeClr val="tx1"/>
          </a:solidFill>
          <a:latin typeface="+mn-lt"/>
        </a:defRPr>
      </a:lvl6pPr>
      <a:lvl7pPr marL="9595051" indent="-738081" algn="l" rtl="0" eaLnBrk="1" fontAlgn="base" hangingPunct="1">
        <a:spcBef>
          <a:spcPct val="20000"/>
        </a:spcBef>
        <a:spcAft>
          <a:spcPct val="0"/>
        </a:spcAft>
        <a:buChar char="»"/>
        <a:defRPr sz="6500">
          <a:solidFill>
            <a:schemeClr val="tx1"/>
          </a:solidFill>
          <a:latin typeface="+mn-lt"/>
        </a:defRPr>
      </a:lvl7pPr>
      <a:lvl8pPr marL="11071212" indent="-738081" algn="l" rtl="0" eaLnBrk="1" fontAlgn="base" hangingPunct="1">
        <a:spcBef>
          <a:spcPct val="20000"/>
        </a:spcBef>
        <a:spcAft>
          <a:spcPct val="0"/>
        </a:spcAft>
        <a:buChar char="»"/>
        <a:defRPr sz="6500">
          <a:solidFill>
            <a:schemeClr val="tx1"/>
          </a:solidFill>
          <a:latin typeface="+mn-lt"/>
        </a:defRPr>
      </a:lvl8pPr>
      <a:lvl9pPr marL="12547374" indent="-738081" algn="l" rtl="0" eaLnBrk="1" fontAlgn="base" hangingPunct="1">
        <a:spcBef>
          <a:spcPct val="20000"/>
        </a:spcBef>
        <a:spcAft>
          <a:spcPct val="0"/>
        </a:spcAft>
        <a:buChar char="»"/>
        <a:defRPr sz="6500">
          <a:solidFill>
            <a:schemeClr val="tx1"/>
          </a:solidFill>
          <a:latin typeface="+mn-lt"/>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8"/>
          <p:cNvPicPr>
            <a:picLocks noChangeAspect="1" noChangeArrowheads="1"/>
          </p:cNvPicPr>
          <p:nvPr/>
        </p:nvPicPr>
        <p:blipFill>
          <a:blip r:embed="rId2" cstate="print"/>
          <a:srcRect/>
          <a:stretch>
            <a:fillRect/>
          </a:stretch>
        </p:blipFill>
        <p:spPr bwMode="auto">
          <a:xfrm>
            <a:off x="0" y="9671963"/>
            <a:ext cx="30279975" cy="11714837"/>
          </a:xfrm>
          <a:prstGeom prst="rect">
            <a:avLst/>
          </a:prstGeom>
          <a:noFill/>
          <a:ln w="12700" cap="sq" cmpd="sng">
            <a:noFill/>
            <a:prstDash val="solid"/>
            <a:miter lim="800000"/>
            <a:headEnd type="none" w="sm" len="sm"/>
            <a:tailEnd type="none" w="sm" len="sm"/>
          </a:ln>
          <a:effectLst/>
        </p:spPr>
      </p:pic>
      <p:sp>
        <p:nvSpPr>
          <p:cNvPr id="27" name="Flowchart: Process 26"/>
          <p:cNvSpPr/>
          <p:nvPr/>
        </p:nvSpPr>
        <p:spPr bwMode="auto">
          <a:xfrm>
            <a:off x="15860067" y="10720873"/>
            <a:ext cx="14113568" cy="10341679"/>
          </a:xfrm>
          <a:prstGeom prst="flowChartProcess">
            <a:avLst/>
          </a:prstGeom>
          <a:gradFill>
            <a:gsLst>
              <a:gs pos="0">
                <a:schemeClr val="accent5">
                  <a:tint val="50000"/>
                  <a:satMod val="300000"/>
                  <a:alpha val="85000"/>
                </a:schemeClr>
              </a:gs>
              <a:gs pos="35000">
                <a:schemeClr val="accent5">
                  <a:tint val="37000"/>
                  <a:satMod val="300000"/>
                </a:schemeClr>
              </a:gs>
              <a:gs pos="100000">
                <a:schemeClr val="accent5">
                  <a:tint val="15000"/>
                  <a:satMod val="350000"/>
                </a:schemeClr>
              </a:gs>
            </a:gsLst>
          </a:gra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
        <p:nvSpPr>
          <p:cNvPr id="44" name="Right Arrow 43"/>
          <p:cNvSpPr/>
          <p:nvPr/>
        </p:nvSpPr>
        <p:spPr bwMode="auto">
          <a:xfrm rot="5400000">
            <a:off x="21980746" y="10010713"/>
            <a:ext cx="1872208" cy="1653407"/>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15860067" y="1692400"/>
            <a:ext cx="14113568" cy="8736085"/>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
        <p:nvSpPr>
          <p:cNvPr id="43" name="Right Arrow 42"/>
          <p:cNvSpPr/>
          <p:nvPr/>
        </p:nvSpPr>
        <p:spPr bwMode="auto">
          <a:xfrm>
            <a:off x="15139987" y="1899713"/>
            <a:ext cx="1872208" cy="1653407"/>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38" name="Flowchart: Process 37"/>
          <p:cNvSpPr/>
          <p:nvPr/>
        </p:nvSpPr>
        <p:spPr bwMode="auto">
          <a:xfrm>
            <a:off x="7795171" y="1692400"/>
            <a:ext cx="7704856" cy="10838692"/>
          </a:xfrm>
          <a:prstGeom prst="flowChartProcess">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ndParaRPr>
          </a:p>
        </p:txBody>
      </p:sp>
      <p:sp>
        <p:nvSpPr>
          <p:cNvPr id="3" name="Right Arrow 2"/>
          <p:cNvSpPr/>
          <p:nvPr/>
        </p:nvSpPr>
        <p:spPr bwMode="auto">
          <a:xfrm>
            <a:off x="7075091" y="7130330"/>
            <a:ext cx="1872208" cy="1653407"/>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32" name="TextBox 31"/>
          <p:cNvSpPr txBox="1"/>
          <p:nvPr/>
        </p:nvSpPr>
        <p:spPr>
          <a:xfrm>
            <a:off x="3618707" y="20846528"/>
            <a:ext cx="3024336" cy="523220"/>
          </a:xfrm>
          <a:prstGeom prst="rect">
            <a:avLst/>
          </a:prstGeom>
          <a:noFill/>
        </p:spPr>
        <p:txBody>
          <a:bodyPr wrap="square" rtlCol="0">
            <a:spAutoFit/>
          </a:bodyPr>
          <a:lstStyle/>
          <a:p>
            <a:r>
              <a:rPr lang="en-GB" sz="1400" b="1" dirty="0" smtClean="0"/>
              <a:t>Illustration </a:t>
            </a:r>
          </a:p>
          <a:p>
            <a:r>
              <a:rPr lang="en-GB" sz="1400" b="1" dirty="0" smtClean="0"/>
              <a:t>(Staffordshire University, 2013b)</a:t>
            </a:r>
            <a:endParaRPr lang="en-GB" sz="1400" b="1" dirty="0"/>
          </a:p>
        </p:txBody>
      </p:sp>
      <p:sp>
        <p:nvSpPr>
          <p:cNvPr id="15" name="Flowchart: Process 14"/>
          <p:cNvSpPr/>
          <p:nvPr/>
        </p:nvSpPr>
        <p:spPr bwMode="auto">
          <a:xfrm>
            <a:off x="234331" y="1692400"/>
            <a:ext cx="7200800" cy="7848872"/>
          </a:xfrm>
          <a:prstGeom prst="flowChartProcess">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ndParaRPr>
          </a:p>
        </p:txBody>
      </p:sp>
      <p:grpSp>
        <p:nvGrpSpPr>
          <p:cNvPr id="2" name="Group 1"/>
          <p:cNvGrpSpPr/>
          <p:nvPr/>
        </p:nvGrpSpPr>
        <p:grpSpPr>
          <a:xfrm>
            <a:off x="234331" y="1899713"/>
            <a:ext cx="7200800" cy="7817524"/>
            <a:chOff x="666379" y="1899713"/>
            <a:chExt cx="7200800" cy="7817524"/>
          </a:xfrm>
        </p:grpSpPr>
        <p:sp>
          <p:nvSpPr>
            <p:cNvPr id="17" name="Rectangle 16"/>
            <p:cNvSpPr/>
            <p:nvPr/>
          </p:nvSpPr>
          <p:spPr>
            <a:xfrm>
              <a:off x="666379" y="1899713"/>
              <a:ext cx="72008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smtClean="0">
                  <a:ln>
                    <a:prstDash val="solid"/>
                  </a:ln>
                  <a:effectLst>
                    <a:outerShdw blurRad="88000" dist="50800" dir="5040000" algn="tl">
                      <a:schemeClr val="accent4">
                        <a:tint val="80000"/>
                        <a:satMod val="250000"/>
                        <a:alpha val="45000"/>
                      </a:schemeClr>
                    </a:outerShdw>
                  </a:effectLst>
                </a:rPr>
                <a:t>Introduction</a:t>
              </a:r>
              <a:endParaRPr lang="en-US" sz="3200" b="1" dirty="0">
                <a:ln>
                  <a:prstDash val="solid"/>
                </a:ln>
                <a:effectLst>
                  <a:outerShdw blurRad="88000" dist="50800" dir="5040000" algn="tl">
                    <a:schemeClr val="accent4">
                      <a:tint val="80000"/>
                      <a:satMod val="250000"/>
                      <a:alpha val="45000"/>
                    </a:schemeClr>
                  </a:outerShdw>
                </a:effectLst>
              </a:endParaRPr>
            </a:p>
          </p:txBody>
        </p:sp>
        <p:sp>
          <p:nvSpPr>
            <p:cNvPr id="19" name="TextBox 18"/>
            <p:cNvSpPr txBox="1"/>
            <p:nvPr/>
          </p:nvSpPr>
          <p:spPr>
            <a:xfrm>
              <a:off x="810395" y="2484488"/>
              <a:ext cx="6912768" cy="7232749"/>
            </a:xfrm>
            <a:prstGeom prst="rect">
              <a:avLst/>
            </a:prstGeom>
            <a:noFill/>
          </p:spPr>
          <p:txBody>
            <a:bodyPr wrap="square" rtlCol="0">
              <a:spAutoFit/>
            </a:bodyPr>
            <a:lstStyle/>
            <a:p>
              <a:r>
                <a:rPr lang="en-GB" sz="1600" b="1" dirty="0" smtClean="0"/>
                <a:t>Project Aim</a:t>
              </a:r>
            </a:p>
            <a:p>
              <a:r>
                <a:rPr lang="en-GB" sz="1600" dirty="0" smtClean="0"/>
                <a:t>This research project will aim to investigate what Staffordshire University (SU) is doing in order to encourage and support underrepresented students whom have the potential to benefit from Higher Education (HE). In particular this work will focus on how effective the SU (2013a) Step Up to HE University Foundation Certificate course is at supporting mature students towards a Level 4 qualification. The findings of this project will determine if there are any further actions the author can apply to their own practice in order to improve the level of support given to these students.</a:t>
              </a:r>
            </a:p>
            <a:p>
              <a:endParaRPr lang="en-GB" sz="1600" dirty="0" smtClean="0"/>
            </a:p>
            <a:p>
              <a:r>
                <a:rPr lang="en-GB" sz="1600" b="1" dirty="0" smtClean="0"/>
                <a:t>What is Widening Participation?</a:t>
              </a:r>
            </a:p>
            <a:p>
              <a:r>
                <a:rPr lang="en-GB" sz="1600" dirty="0" smtClean="0"/>
                <a:t>Widening Participation  is the initiative to ensure “Everyone with the potential to benefit from higher education has an equal opportunity to do so, regardless of background, age, ethnicity, disability or gender.” (OFFA, 2013) some of these individuals are under represented within HE normally due to potential “barriers” (</a:t>
              </a:r>
              <a:r>
                <a:rPr lang="en-GB" sz="1600" dirty="0" err="1" smtClean="0"/>
                <a:t>Gorard</a:t>
              </a:r>
              <a:r>
                <a:rPr lang="en-GB" sz="1600" dirty="0" smtClean="0"/>
                <a:t>, 2007) that may discourage this type of student.</a:t>
              </a:r>
            </a:p>
            <a:p>
              <a:endParaRPr lang="en-GB" sz="1600" dirty="0" smtClean="0"/>
            </a:p>
            <a:p>
              <a:r>
                <a:rPr lang="en-GB" sz="1600" b="1" dirty="0" smtClean="0"/>
                <a:t>What is a Mature Student?</a:t>
              </a:r>
            </a:p>
            <a:p>
              <a:r>
                <a:rPr lang="en-GB" sz="1600" dirty="0" smtClean="0"/>
                <a:t>UCAS (2013) define a mature student as “any student aged 21 or over at the start of their studies” this definition will be used to determine what constitutes a mature student throughout this work.</a:t>
              </a:r>
            </a:p>
            <a:p>
              <a:endParaRPr lang="en-GB" sz="1600" dirty="0" smtClean="0"/>
            </a:p>
            <a:p>
              <a:r>
                <a:rPr lang="en-GB" sz="1600" b="1" dirty="0" smtClean="0"/>
                <a:t>What is Step Up to HE?</a:t>
              </a:r>
            </a:p>
            <a:p>
              <a:r>
                <a:rPr lang="en-GB" sz="1600" dirty="0" smtClean="0"/>
                <a:t>Step Up to HE is a Level 3 qualification offered by SU aimed at anyone over 18 years who is thinking about further study and may be unsure of where to start or what is involved. It provides them with a 10 week taster of University life in a supportive environment.</a:t>
              </a:r>
              <a:endParaRPr lang="en-GB" sz="1600" b="1" dirty="0" smtClean="0"/>
            </a:p>
            <a:p>
              <a:endParaRPr lang="en-GB" sz="1600" dirty="0" smtClean="0"/>
            </a:p>
          </p:txBody>
        </p:sp>
      </p:grpSp>
      <p:sp>
        <p:nvSpPr>
          <p:cNvPr id="18" name="Rectangle 17"/>
          <p:cNvSpPr/>
          <p:nvPr/>
        </p:nvSpPr>
        <p:spPr>
          <a:xfrm>
            <a:off x="-1" y="180232"/>
            <a:ext cx="30279975" cy="1446550"/>
          </a:xfrm>
          <a:prstGeom prst="rect">
            <a:avLst/>
          </a:prstGeom>
          <a:noFill/>
        </p:spPr>
        <p:txBody>
          <a:bodyPr wrap="square" lIns="91440" tIns="45720" rIns="91440" bIns="45720">
            <a:spAutoFit/>
          </a:bodyPr>
          <a:lstStyle/>
          <a:p>
            <a:pPr algn="ctr"/>
            <a:r>
              <a:rPr lang="en-GB"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Widening Participation: Preparing Students of Diverse Backgrounds for Higher Education</a:t>
            </a:r>
          </a:p>
          <a:p>
            <a:pPr algn="ctr"/>
            <a:r>
              <a:rPr lang="en-GB"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Toby Lucas, Staffordshire University</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3" name="Chart 22"/>
          <p:cNvGraphicFramePr/>
          <p:nvPr>
            <p:extLst>
              <p:ext uri="{D42A27DB-BD31-4B8C-83A1-F6EECF244321}">
                <p14:modId xmlns:p14="http://schemas.microsoft.com/office/powerpoint/2010/main" val="1101497960"/>
              </p:ext>
            </p:extLst>
          </p:nvPr>
        </p:nvGraphicFramePr>
        <p:xfrm>
          <a:off x="15704055" y="11214190"/>
          <a:ext cx="6386091" cy="4545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extLst>
              <p:ext uri="{D42A27DB-BD31-4B8C-83A1-F6EECF244321}">
                <p14:modId xmlns:p14="http://schemas.microsoft.com/office/powerpoint/2010/main" val="3683447678"/>
              </p:ext>
            </p:extLst>
          </p:nvPr>
        </p:nvGraphicFramePr>
        <p:xfrm>
          <a:off x="15397251" y="16255918"/>
          <a:ext cx="7128792" cy="4583168"/>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p:cNvSpPr/>
          <p:nvPr/>
        </p:nvSpPr>
        <p:spPr>
          <a:xfrm>
            <a:off x="16884698" y="5000729"/>
            <a:ext cx="4896544"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smtClean="0">
                <a:ln>
                  <a:prstDash val="solid"/>
                </a:ln>
                <a:effectLst>
                  <a:outerShdw blurRad="88000" dist="50800" dir="5040000" algn="tl">
                    <a:schemeClr val="accent4">
                      <a:tint val="80000"/>
                      <a:satMod val="250000"/>
                      <a:alpha val="45000"/>
                    </a:schemeClr>
                  </a:outerShdw>
                </a:effectLst>
              </a:rPr>
              <a:t>Discussion of Findings</a:t>
            </a:r>
            <a:endParaRPr lang="en-US" sz="3200" b="1" dirty="0">
              <a:ln>
                <a:prstDash val="solid"/>
              </a:ln>
              <a:effectLst>
                <a:outerShdw blurRad="88000" dist="50800" dir="5040000" algn="tl">
                  <a:schemeClr val="accent4">
                    <a:tint val="80000"/>
                    <a:satMod val="250000"/>
                    <a:alpha val="45000"/>
                  </a:schemeClr>
                </a:outerShdw>
              </a:effectLst>
            </a:endParaRPr>
          </a:p>
        </p:txBody>
      </p:sp>
      <p:sp>
        <p:nvSpPr>
          <p:cNvPr id="30" name="Rectangle 29"/>
          <p:cNvSpPr/>
          <p:nvPr/>
        </p:nvSpPr>
        <p:spPr>
          <a:xfrm>
            <a:off x="22772835" y="15437217"/>
            <a:ext cx="6408712"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smtClean="0">
                <a:ln>
                  <a:prstDash val="solid"/>
                </a:ln>
                <a:effectLst>
                  <a:outerShdw blurRad="88000" dist="50800" dir="5040000" algn="tl">
                    <a:schemeClr val="accent4">
                      <a:tint val="80000"/>
                      <a:satMod val="250000"/>
                      <a:alpha val="45000"/>
                    </a:schemeClr>
                  </a:outerShdw>
                </a:effectLst>
              </a:rPr>
              <a:t>Actions for Own Practice</a:t>
            </a:r>
            <a:endParaRPr lang="en-US" sz="3200" b="1" dirty="0">
              <a:ln>
                <a:prstDash val="solid"/>
              </a:ln>
              <a:effectLst>
                <a:outerShdw blurRad="88000" dist="50800" dir="5040000" algn="tl">
                  <a:schemeClr val="accent4">
                    <a:tint val="80000"/>
                    <a:satMod val="250000"/>
                    <a:alpha val="45000"/>
                  </a:schemeClr>
                </a:outerShdw>
              </a:effectLst>
            </a:endParaRPr>
          </a:p>
        </p:txBody>
      </p:sp>
      <p:sp>
        <p:nvSpPr>
          <p:cNvPr id="31" name="Rectangle 30"/>
          <p:cNvSpPr/>
          <p:nvPr/>
        </p:nvSpPr>
        <p:spPr>
          <a:xfrm>
            <a:off x="17084203" y="1913735"/>
            <a:ext cx="4896544"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smtClean="0">
                <a:ln>
                  <a:prstDash val="solid"/>
                </a:ln>
                <a:effectLst>
                  <a:outerShdw blurRad="88000" dist="50800" dir="5040000" algn="tl">
                    <a:schemeClr val="accent4">
                      <a:tint val="80000"/>
                      <a:satMod val="250000"/>
                      <a:alpha val="45000"/>
                    </a:schemeClr>
                  </a:outerShdw>
                </a:effectLst>
              </a:rPr>
              <a:t>Research Method</a:t>
            </a:r>
            <a:endParaRPr lang="en-US" sz="3200" b="1" dirty="0">
              <a:ln>
                <a:prstDash val="solid"/>
              </a:ln>
              <a:effectLst>
                <a:outerShdw blurRad="88000" dist="50800" dir="5040000" algn="tl">
                  <a:schemeClr val="accent4">
                    <a:tint val="80000"/>
                    <a:satMod val="250000"/>
                    <a:alpha val="45000"/>
                  </a:schemeClr>
                </a:outerShdw>
              </a:effectLst>
            </a:endParaRPr>
          </a:p>
        </p:txBody>
      </p:sp>
      <p:sp>
        <p:nvSpPr>
          <p:cNvPr id="20" name="Rectangle 19"/>
          <p:cNvSpPr/>
          <p:nvPr/>
        </p:nvSpPr>
        <p:spPr>
          <a:xfrm>
            <a:off x="7795171" y="1911768"/>
            <a:ext cx="7704856"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smtClean="0">
                <a:ln>
                  <a:prstDash val="solid"/>
                </a:ln>
                <a:effectLst>
                  <a:outerShdw blurRad="88000" dist="50800" dir="5040000" algn="tl">
                    <a:schemeClr val="accent4">
                      <a:tint val="80000"/>
                      <a:satMod val="250000"/>
                      <a:alpha val="45000"/>
                    </a:schemeClr>
                  </a:outerShdw>
                </a:effectLst>
              </a:rPr>
              <a:t>Literature Review</a:t>
            </a:r>
            <a:endParaRPr lang="en-US" sz="3200" b="1" dirty="0">
              <a:ln>
                <a:prstDash val="solid"/>
              </a:ln>
              <a:effectLst>
                <a:outerShdw blurRad="88000" dist="50800" dir="5040000" algn="tl">
                  <a:schemeClr val="accent4">
                    <a:tint val="80000"/>
                    <a:satMod val="250000"/>
                    <a:alpha val="45000"/>
                  </a:schemeClr>
                </a:outerShdw>
              </a:effectLst>
            </a:endParaRPr>
          </a:p>
        </p:txBody>
      </p:sp>
      <p:sp>
        <p:nvSpPr>
          <p:cNvPr id="34" name="TextBox 33"/>
          <p:cNvSpPr txBox="1"/>
          <p:nvPr/>
        </p:nvSpPr>
        <p:spPr>
          <a:xfrm>
            <a:off x="7867179" y="2552417"/>
            <a:ext cx="7560840" cy="10187404"/>
          </a:xfrm>
          <a:prstGeom prst="rect">
            <a:avLst/>
          </a:prstGeom>
          <a:noFill/>
        </p:spPr>
        <p:txBody>
          <a:bodyPr wrap="square" rtlCol="0">
            <a:spAutoFit/>
          </a:bodyPr>
          <a:lstStyle/>
          <a:p>
            <a:r>
              <a:rPr lang="en-GB" sz="1600" dirty="0" smtClean="0"/>
              <a:t>Rogers (2010) emphasises the importance of the initial stages of a learners first interactions within a Higher Education environment. These may be negatively influenced if the learner is directed towards </a:t>
            </a:r>
            <a:r>
              <a:rPr lang="en-GB" sz="1600" b="1" dirty="0" smtClean="0"/>
              <a:t>independent study </a:t>
            </a:r>
            <a:r>
              <a:rPr lang="en-GB" sz="1600" dirty="0" smtClean="0"/>
              <a:t>if carried out too early in their development process.</a:t>
            </a:r>
          </a:p>
          <a:p>
            <a:endParaRPr lang="en-GB" sz="1600" dirty="0" smtClean="0"/>
          </a:p>
          <a:p>
            <a:r>
              <a:rPr lang="en-GB" sz="1600" dirty="0" err="1" smtClean="0"/>
              <a:t>Mortiboys</a:t>
            </a:r>
            <a:r>
              <a:rPr lang="en-GB" sz="1600" dirty="0" smtClean="0"/>
              <a:t> (2005) emphasises the importance of this </a:t>
            </a:r>
            <a:r>
              <a:rPr lang="en-GB" sz="1600" b="1" dirty="0" smtClean="0"/>
              <a:t>strong start to a session </a:t>
            </a:r>
            <a:r>
              <a:rPr lang="en-GB" sz="1600" dirty="0" smtClean="0"/>
              <a:t>as it sets the tone for the rest of the session. </a:t>
            </a:r>
            <a:r>
              <a:rPr lang="en-GB" sz="1600" dirty="0" err="1" smtClean="0"/>
              <a:t>Mortiboys</a:t>
            </a:r>
            <a:r>
              <a:rPr lang="en-GB" sz="1600" dirty="0" smtClean="0"/>
              <a:t> (2005) says that using the correct language encourages a learning “state” in students, this is particularly important at the beginning of the course “start as you mean to go on”.</a:t>
            </a:r>
          </a:p>
          <a:p>
            <a:endParaRPr lang="en-GB" sz="1600" dirty="0" smtClean="0"/>
          </a:p>
          <a:p>
            <a:r>
              <a:rPr lang="en-GB" sz="1600" dirty="0" smtClean="0"/>
              <a:t>In particular, the start to a session according to </a:t>
            </a:r>
            <a:r>
              <a:rPr lang="en-GB" sz="1600" dirty="0" err="1" smtClean="0"/>
              <a:t>Mehrabian</a:t>
            </a:r>
            <a:r>
              <a:rPr lang="en-GB" sz="1600" dirty="0" smtClean="0"/>
              <a:t> (1981) can be strongly dictated by </a:t>
            </a:r>
            <a:r>
              <a:rPr lang="en-GB" sz="1600" b="1" dirty="0" smtClean="0"/>
              <a:t>body language </a:t>
            </a:r>
            <a:r>
              <a:rPr lang="en-GB" sz="1600" dirty="0" smtClean="0"/>
              <a:t>(see Fig. 1), as such this can greatly impact a learners first impressions of HE.</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r>
              <a:rPr lang="en-GB" sz="1600" dirty="0" smtClean="0"/>
              <a:t>In response to supporting “mature” students, </a:t>
            </a:r>
            <a:r>
              <a:rPr lang="en-GB" sz="1600" dirty="0" err="1" smtClean="0"/>
              <a:t>Bamber</a:t>
            </a:r>
            <a:r>
              <a:rPr lang="en-GB" sz="1600" dirty="0" smtClean="0"/>
              <a:t> (2008) conveys a two-way model titled the “process of change”, as a change in learner’s initial expectations of HE being an </a:t>
            </a:r>
            <a:r>
              <a:rPr lang="en-GB" sz="1600" b="1" dirty="0" smtClean="0"/>
              <a:t>“alien” environment </a:t>
            </a:r>
            <a:r>
              <a:rPr lang="en-GB" sz="1600" dirty="0" smtClean="0"/>
              <a:t>by addressing students specific “needs” of that learner.</a:t>
            </a:r>
          </a:p>
          <a:p>
            <a:endParaRPr lang="en-GB" sz="1600" dirty="0" smtClean="0"/>
          </a:p>
          <a:p>
            <a:r>
              <a:rPr lang="en-GB" sz="1600" dirty="0" smtClean="0"/>
              <a:t>Carrying out a case study, Bowl (2010) found of University preparation courses:</a:t>
            </a:r>
          </a:p>
          <a:p>
            <a:pPr marL="285750" indent="-285750">
              <a:buFont typeface="Arial" pitchFamily="34" charset="0"/>
              <a:buChar char="•"/>
            </a:pPr>
            <a:r>
              <a:rPr lang="en-GB" sz="1600" dirty="0"/>
              <a:t>All tutors felt the need to </a:t>
            </a:r>
            <a:r>
              <a:rPr lang="en-GB" sz="1600" b="1" dirty="0"/>
              <a:t>protect mature students </a:t>
            </a:r>
            <a:r>
              <a:rPr lang="en-GB" sz="1600" dirty="0"/>
              <a:t>and stressed the importance of a “safe space” learning environment</a:t>
            </a:r>
            <a:r>
              <a:rPr lang="en-GB" sz="1600" dirty="0" smtClean="0"/>
              <a:t>.</a:t>
            </a:r>
          </a:p>
          <a:p>
            <a:pPr marL="285750" indent="-285750">
              <a:buFont typeface="Arial" pitchFamily="34" charset="0"/>
              <a:buChar char="•"/>
            </a:pPr>
            <a:r>
              <a:rPr lang="en-US" sz="1600" dirty="0"/>
              <a:t>Emphasis on the importance of </a:t>
            </a:r>
            <a:r>
              <a:rPr lang="en-US" sz="1600" b="1" dirty="0"/>
              <a:t>“Study Skills</a:t>
            </a:r>
            <a:r>
              <a:rPr lang="en-US" sz="1600" b="1" dirty="0" smtClean="0"/>
              <a:t>”</a:t>
            </a:r>
          </a:p>
          <a:p>
            <a:pPr marL="285750" indent="-285750">
              <a:buFont typeface="Arial" pitchFamily="34" charset="0"/>
              <a:buChar char="•"/>
            </a:pPr>
            <a:r>
              <a:rPr lang="en-US" sz="1600" dirty="0"/>
              <a:t>Access practitioners in </a:t>
            </a:r>
            <a:r>
              <a:rPr lang="en-US" sz="1600" b="1" dirty="0"/>
              <a:t>Further Education colleges were less well placed </a:t>
            </a:r>
            <a:r>
              <a:rPr lang="en-US" sz="1600" dirty="0"/>
              <a:t>to introduce their students to university culture</a:t>
            </a:r>
            <a:r>
              <a:rPr lang="en-US" sz="1600" dirty="0" smtClean="0"/>
              <a:t>.</a:t>
            </a:r>
            <a:endParaRPr lang="en-GB" sz="1600" dirty="0" smtClean="0"/>
          </a:p>
          <a:p>
            <a:pPr marL="285750" indent="-285750">
              <a:buFont typeface="Arial" pitchFamily="34" charset="0"/>
              <a:buChar char="•"/>
            </a:pPr>
            <a:r>
              <a:rPr lang="en-GB" sz="1600" dirty="0" smtClean="0"/>
              <a:t>“</a:t>
            </a:r>
            <a:r>
              <a:rPr lang="en-GB" sz="1600" dirty="0"/>
              <a:t>T</a:t>
            </a:r>
            <a:r>
              <a:rPr lang="en-GB" sz="1600" dirty="0" smtClean="0"/>
              <a:t>he </a:t>
            </a:r>
            <a:r>
              <a:rPr lang="en-GB" sz="1600" b="1" dirty="0" smtClean="0"/>
              <a:t>campus-based model </a:t>
            </a:r>
            <a:r>
              <a:rPr lang="en-GB" sz="1600" dirty="0" smtClean="0"/>
              <a:t>(of a university preparation course) is more likely to achieve a smooth transition” within mature students.</a:t>
            </a:r>
          </a:p>
          <a:p>
            <a:endParaRPr lang="en-GB" sz="1600" dirty="0"/>
          </a:p>
        </p:txBody>
      </p:sp>
      <p:sp>
        <p:nvSpPr>
          <p:cNvPr id="36" name="TextBox 35"/>
          <p:cNvSpPr txBox="1"/>
          <p:nvPr/>
        </p:nvSpPr>
        <p:spPr>
          <a:xfrm>
            <a:off x="16004083" y="2540814"/>
            <a:ext cx="7194772" cy="2554545"/>
          </a:xfrm>
          <a:prstGeom prst="rect">
            <a:avLst/>
          </a:prstGeom>
          <a:noFill/>
        </p:spPr>
        <p:txBody>
          <a:bodyPr wrap="square" rtlCol="0">
            <a:spAutoFit/>
          </a:bodyPr>
          <a:lstStyle/>
          <a:p>
            <a:r>
              <a:rPr lang="en-GB" sz="1600" dirty="0" smtClean="0"/>
              <a:t>                 Primary research was carried out by using TheSIS to query          </a:t>
            </a:r>
          </a:p>
          <a:p>
            <a:r>
              <a:rPr lang="en-GB" sz="1600" dirty="0" smtClean="0"/>
              <a:t>               Staffordshire University’s Oracle database for all students whom                                                                                                                                                                                                                                                                    </a:t>
            </a:r>
          </a:p>
          <a:p>
            <a:r>
              <a:rPr lang="en-GB" sz="1600" dirty="0" smtClean="0"/>
              <a:t>           had enrolled to the Step Up to HE course over a 5 year period, for </a:t>
            </a:r>
          </a:p>
          <a:p>
            <a:r>
              <a:rPr lang="en-GB" sz="1600" dirty="0" smtClean="0"/>
              <a:t>       academic year starting 2008-2012.</a:t>
            </a:r>
          </a:p>
          <a:p>
            <a:r>
              <a:rPr lang="en-GB" sz="1600" dirty="0" smtClean="0"/>
              <a:t>In addition to this further information was manually recorded from TheSIS for every student whom attended an interview for Step Up to HE during academic year starting 2012. All raw data was anonymised by assigning a new unlinked number to each of the 354 unique records before being recorded. Following this the data was analysed, compared and contrasted in Microsoft Excel®.</a:t>
            </a:r>
          </a:p>
          <a:p>
            <a:endParaRPr lang="en-GB" sz="1600" dirty="0"/>
          </a:p>
        </p:txBody>
      </p:sp>
      <p:sp>
        <p:nvSpPr>
          <p:cNvPr id="33" name="TextBox 32"/>
          <p:cNvSpPr txBox="1"/>
          <p:nvPr/>
        </p:nvSpPr>
        <p:spPr>
          <a:xfrm>
            <a:off x="16004083" y="5652840"/>
            <a:ext cx="6768752" cy="4524315"/>
          </a:xfrm>
          <a:prstGeom prst="rect">
            <a:avLst/>
          </a:prstGeom>
          <a:noFill/>
        </p:spPr>
        <p:txBody>
          <a:bodyPr wrap="square" rtlCol="0">
            <a:spAutoFit/>
          </a:bodyPr>
          <a:lstStyle/>
          <a:p>
            <a:r>
              <a:rPr lang="en-GB" sz="1600" b="1" dirty="0" smtClean="0"/>
              <a:t>Analysis of Step Up to HE Students</a:t>
            </a:r>
          </a:p>
          <a:p>
            <a:r>
              <a:rPr lang="en-GB" sz="1600" dirty="0" smtClean="0"/>
              <a:t>70-80% of these learners are mature students (see Fig. 2), gender is typically balanced and a very strong proportion of students are locally based to the university, in the Stoke-on-Trent area (see Fig.3).</a:t>
            </a:r>
          </a:p>
          <a:p>
            <a:endParaRPr lang="en-GB" sz="1600" b="1" dirty="0"/>
          </a:p>
          <a:p>
            <a:r>
              <a:rPr lang="en-GB" sz="1600" b="1" dirty="0" smtClean="0"/>
              <a:t>Step Up to HE Student Success</a:t>
            </a:r>
          </a:p>
          <a:p>
            <a:r>
              <a:rPr lang="en-GB" sz="1600" dirty="0" smtClean="0"/>
              <a:t>Out of 98 students offered a place (on Step Up to HE, in academic year 2012) 54 successfully completed both modules of the course (see Fig. 4) and </a:t>
            </a:r>
            <a:r>
              <a:rPr lang="en-GB" sz="1600" dirty="0"/>
              <a:t>44 students withdraw or never start the </a:t>
            </a:r>
            <a:r>
              <a:rPr lang="en-GB" sz="1600" dirty="0" smtClean="0"/>
              <a:t>course.</a:t>
            </a:r>
            <a:endParaRPr lang="en-GB" sz="1600" dirty="0"/>
          </a:p>
          <a:p>
            <a:r>
              <a:rPr lang="en-GB" sz="1600" dirty="0" smtClean="0"/>
              <a:t>The majority of students continue to attend and pass the course. </a:t>
            </a:r>
          </a:p>
          <a:p>
            <a:endParaRPr lang="en-GB" sz="1600" dirty="0"/>
          </a:p>
          <a:p>
            <a:r>
              <a:rPr lang="en-GB" sz="1600" b="1" dirty="0" smtClean="0"/>
              <a:t>Step Up to HE Progression</a:t>
            </a:r>
          </a:p>
          <a:p>
            <a:r>
              <a:rPr lang="en-GB" sz="1600" dirty="0" smtClean="0"/>
              <a:t>Out of 54 students, 42 choose to and are offered a place to study at Level 4 once successfully completing the course (see Fig. 5). A minority (12) of these students take another path. This includes FE college, work and most likely includes students who will return to HE at a later point. This data is rapidly changing as students try clearing or choose an alternative routes. (SU </a:t>
            </a:r>
            <a:r>
              <a:rPr lang="en-GB" sz="1600" dirty="0" err="1" smtClean="0"/>
              <a:t>TheSIS</a:t>
            </a:r>
            <a:r>
              <a:rPr lang="en-GB" sz="1600" dirty="0" smtClean="0"/>
              <a:t>, 2013)</a:t>
            </a:r>
          </a:p>
        </p:txBody>
      </p:sp>
      <p:sp>
        <p:nvSpPr>
          <p:cNvPr id="37" name="Rectangle 36"/>
          <p:cNvSpPr/>
          <p:nvPr/>
        </p:nvSpPr>
        <p:spPr>
          <a:xfrm>
            <a:off x="23204883" y="11053440"/>
            <a:ext cx="6696744"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200" b="1" dirty="0" smtClean="0">
                <a:ln>
                  <a:prstDash val="solid"/>
                </a:ln>
                <a:effectLst>
                  <a:outerShdw blurRad="88000" dist="50800" dir="5040000" algn="tl">
                    <a:schemeClr val="accent4">
                      <a:tint val="80000"/>
                      <a:satMod val="250000"/>
                      <a:alpha val="45000"/>
                    </a:schemeClr>
                  </a:outerShdw>
                </a:effectLst>
              </a:rPr>
              <a:t>Impact on Teaching &amp; Learning</a:t>
            </a:r>
            <a:endParaRPr lang="en-US" sz="3200" b="1" dirty="0">
              <a:ln>
                <a:prstDash val="solid"/>
              </a:ln>
              <a:effectLst>
                <a:outerShdw blurRad="88000" dist="50800" dir="5040000" algn="tl">
                  <a:schemeClr val="accent4">
                    <a:tint val="80000"/>
                    <a:satMod val="250000"/>
                    <a:alpha val="45000"/>
                  </a:schemeClr>
                </a:outerShdw>
              </a:effectLst>
            </a:endParaRPr>
          </a:p>
        </p:txBody>
      </p:sp>
      <p:graphicFrame>
        <p:nvGraphicFramePr>
          <p:cNvPr id="40" name="Chart 39"/>
          <p:cNvGraphicFramePr/>
          <p:nvPr>
            <p:extLst>
              <p:ext uri="{D42A27DB-BD31-4B8C-83A1-F6EECF244321}">
                <p14:modId xmlns:p14="http://schemas.microsoft.com/office/powerpoint/2010/main" val="3542702746"/>
              </p:ext>
            </p:extLst>
          </p:nvPr>
        </p:nvGraphicFramePr>
        <p:xfrm>
          <a:off x="7823944" y="5955638"/>
          <a:ext cx="7560840" cy="2955854"/>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2835731" y="7322953"/>
            <a:ext cx="982961" cy="400110"/>
          </a:xfrm>
          <a:prstGeom prst="rect">
            <a:avLst/>
          </a:prstGeom>
          <a:noFill/>
        </p:spPr>
        <p:txBody>
          <a:bodyPr wrap="none" rtlCol="0">
            <a:spAutoFit/>
          </a:bodyPr>
          <a:lstStyle/>
          <a:p>
            <a:r>
              <a:rPr lang="en-GB" sz="2000" b="1" dirty="0" smtClean="0">
                <a:latin typeface="Verdana" pitchFamily="34" charset="0"/>
                <a:ea typeface="Verdana" pitchFamily="34" charset="0"/>
                <a:cs typeface="Verdana" pitchFamily="34" charset="0"/>
              </a:rPr>
              <a:t>Fig. 1</a:t>
            </a:r>
            <a:endParaRPr lang="en-GB" sz="2000" b="1" dirty="0">
              <a:latin typeface="Verdana" pitchFamily="34" charset="0"/>
              <a:ea typeface="Verdana" pitchFamily="34" charset="0"/>
              <a:cs typeface="Verdana" pitchFamily="34" charset="0"/>
            </a:endParaRPr>
          </a:p>
        </p:txBody>
      </p:sp>
      <p:graphicFrame>
        <p:nvGraphicFramePr>
          <p:cNvPr id="21" name="Chart 20"/>
          <p:cNvGraphicFramePr/>
          <p:nvPr>
            <p:extLst>
              <p:ext uri="{D42A27DB-BD31-4B8C-83A1-F6EECF244321}">
                <p14:modId xmlns:p14="http://schemas.microsoft.com/office/powerpoint/2010/main" val="363632022"/>
              </p:ext>
            </p:extLst>
          </p:nvPr>
        </p:nvGraphicFramePr>
        <p:xfrm>
          <a:off x="22772835" y="6300912"/>
          <a:ext cx="6768752" cy="4127573"/>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p:cNvSpPr txBox="1"/>
          <p:nvPr/>
        </p:nvSpPr>
        <p:spPr>
          <a:xfrm>
            <a:off x="28173435" y="3062359"/>
            <a:ext cx="982961" cy="400110"/>
          </a:xfrm>
          <a:prstGeom prst="rect">
            <a:avLst/>
          </a:prstGeom>
          <a:noFill/>
        </p:spPr>
        <p:txBody>
          <a:bodyPr wrap="none" rtlCol="0">
            <a:spAutoFit/>
          </a:bodyPr>
          <a:lstStyle/>
          <a:p>
            <a:r>
              <a:rPr lang="en-GB" sz="2000" b="1" dirty="0" smtClean="0">
                <a:latin typeface="Verdana" pitchFamily="34" charset="0"/>
                <a:ea typeface="Verdana" pitchFamily="34" charset="0"/>
                <a:cs typeface="Verdana" pitchFamily="34" charset="0"/>
              </a:rPr>
              <a:t>Fig. 2</a:t>
            </a:r>
            <a:endParaRPr lang="en-GB" sz="2000" b="1" dirty="0">
              <a:latin typeface="Verdana" pitchFamily="34" charset="0"/>
              <a:ea typeface="Verdana" pitchFamily="34" charset="0"/>
              <a:cs typeface="Verdana" pitchFamily="34" charset="0"/>
            </a:endParaRPr>
          </a:p>
        </p:txBody>
      </p:sp>
      <p:sp>
        <p:nvSpPr>
          <p:cNvPr id="39" name="TextBox 38"/>
          <p:cNvSpPr txBox="1"/>
          <p:nvPr/>
        </p:nvSpPr>
        <p:spPr>
          <a:xfrm>
            <a:off x="28173434" y="8087911"/>
            <a:ext cx="982961" cy="400110"/>
          </a:xfrm>
          <a:prstGeom prst="rect">
            <a:avLst/>
          </a:prstGeom>
          <a:noFill/>
        </p:spPr>
        <p:txBody>
          <a:bodyPr wrap="none" rtlCol="0">
            <a:spAutoFit/>
          </a:bodyPr>
          <a:lstStyle/>
          <a:p>
            <a:r>
              <a:rPr lang="en-GB" sz="2000" b="1" dirty="0" smtClean="0">
                <a:latin typeface="Verdana" pitchFamily="34" charset="0"/>
                <a:ea typeface="Verdana" pitchFamily="34" charset="0"/>
                <a:cs typeface="Verdana" pitchFamily="34" charset="0"/>
              </a:rPr>
              <a:t>Fig. 3</a:t>
            </a:r>
            <a:endParaRPr lang="en-GB" sz="2000" b="1" dirty="0">
              <a:latin typeface="Verdana" pitchFamily="34" charset="0"/>
              <a:ea typeface="Verdana" pitchFamily="34" charset="0"/>
              <a:cs typeface="Verdana" pitchFamily="34" charset="0"/>
            </a:endParaRPr>
          </a:p>
        </p:txBody>
      </p:sp>
      <p:sp>
        <p:nvSpPr>
          <p:cNvPr id="41" name="TextBox 40"/>
          <p:cNvSpPr txBox="1"/>
          <p:nvPr/>
        </p:nvSpPr>
        <p:spPr>
          <a:xfrm>
            <a:off x="20798281" y="13568082"/>
            <a:ext cx="982961" cy="400110"/>
          </a:xfrm>
          <a:prstGeom prst="rect">
            <a:avLst/>
          </a:prstGeom>
          <a:noFill/>
        </p:spPr>
        <p:txBody>
          <a:bodyPr wrap="none" rtlCol="0">
            <a:spAutoFit/>
          </a:bodyPr>
          <a:lstStyle/>
          <a:p>
            <a:r>
              <a:rPr lang="en-GB" sz="2000" b="1" dirty="0" smtClean="0">
                <a:latin typeface="Verdana" pitchFamily="34" charset="0"/>
                <a:ea typeface="Verdana" pitchFamily="34" charset="0"/>
                <a:cs typeface="Verdana" pitchFamily="34" charset="0"/>
              </a:rPr>
              <a:t>Fig. 4</a:t>
            </a:r>
            <a:endParaRPr lang="en-GB" sz="2000" b="1" dirty="0">
              <a:latin typeface="Verdana" pitchFamily="34" charset="0"/>
              <a:ea typeface="Verdana" pitchFamily="34" charset="0"/>
              <a:cs typeface="Verdana" pitchFamily="34" charset="0"/>
            </a:endParaRPr>
          </a:p>
        </p:txBody>
      </p:sp>
      <p:sp>
        <p:nvSpPr>
          <p:cNvPr id="42" name="TextBox 41"/>
          <p:cNvSpPr txBox="1"/>
          <p:nvPr/>
        </p:nvSpPr>
        <p:spPr>
          <a:xfrm>
            <a:off x="20798281" y="18646218"/>
            <a:ext cx="982961" cy="400110"/>
          </a:xfrm>
          <a:prstGeom prst="rect">
            <a:avLst/>
          </a:prstGeom>
          <a:noFill/>
        </p:spPr>
        <p:txBody>
          <a:bodyPr wrap="none" rtlCol="0">
            <a:spAutoFit/>
          </a:bodyPr>
          <a:lstStyle/>
          <a:p>
            <a:r>
              <a:rPr lang="en-GB" sz="2000" b="1" dirty="0" smtClean="0">
                <a:latin typeface="Verdana" pitchFamily="34" charset="0"/>
                <a:ea typeface="Verdana" pitchFamily="34" charset="0"/>
                <a:cs typeface="Verdana" pitchFamily="34" charset="0"/>
              </a:rPr>
              <a:t>Fig. 5</a:t>
            </a:r>
            <a:endParaRPr lang="en-GB" sz="2000" b="1" dirty="0">
              <a:latin typeface="Verdana" pitchFamily="34" charset="0"/>
              <a:ea typeface="Verdana" pitchFamily="34" charset="0"/>
              <a:cs typeface="Verdana" pitchFamily="34" charset="0"/>
            </a:endParaRPr>
          </a:p>
        </p:txBody>
      </p:sp>
      <p:sp>
        <p:nvSpPr>
          <p:cNvPr id="45" name="TextBox 44"/>
          <p:cNvSpPr txBox="1"/>
          <p:nvPr/>
        </p:nvSpPr>
        <p:spPr>
          <a:xfrm>
            <a:off x="22772835" y="11773521"/>
            <a:ext cx="6912768" cy="3539430"/>
          </a:xfrm>
          <a:prstGeom prst="rect">
            <a:avLst/>
          </a:prstGeom>
          <a:noFill/>
        </p:spPr>
        <p:txBody>
          <a:bodyPr wrap="square" rtlCol="0">
            <a:spAutoFit/>
          </a:bodyPr>
          <a:lstStyle/>
          <a:p>
            <a:r>
              <a:rPr lang="en-GB" sz="1600" dirty="0" smtClean="0"/>
              <a:t>According to the </a:t>
            </a:r>
            <a:r>
              <a:rPr lang="en-GB" sz="1600" dirty="0"/>
              <a:t>Office for National </a:t>
            </a:r>
            <a:r>
              <a:rPr lang="en-GB" sz="1600" dirty="0" smtClean="0"/>
              <a:t>Statistics (2012) Stoke-on-Trent is the eighth poorest area in the country with 27.8% of children being classed as in poverty in 2010. With 70% of students living in Stoke-on-Trent it can be expected that there will be a number (Approx. 19.5%) of students from this type of background. From authors own experience this financial constraint can impact on attendance and ultimately learning.</a:t>
            </a:r>
          </a:p>
          <a:p>
            <a:endParaRPr lang="en-GB" sz="1600" dirty="0"/>
          </a:p>
          <a:p>
            <a:r>
              <a:rPr lang="en-GB" sz="1600" dirty="0" smtClean="0"/>
              <a:t>A majority of the Step Up to HE cohort is constructed of mature learners, as such they may have been out of education for some time, if this is the case HE is likely to be an “alien” environment (</a:t>
            </a:r>
            <a:r>
              <a:rPr lang="en-GB" sz="1600" dirty="0" err="1" smtClean="0"/>
              <a:t>Bamber</a:t>
            </a:r>
            <a:r>
              <a:rPr lang="en-GB" sz="1600" dirty="0" smtClean="0"/>
              <a:t>, 2008) in order to retain students it is important to ease them into this environment (Rogers, 2010) to ensure they are not negatively influenced. Some never start the course it might be that their needs are not met (</a:t>
            </a:r>
            <a:r>
              <a:rPr lang="en-GB" sz="1600" dirty="0" err="1" smtClean="0"/>
              <a:t>Bamber</a:t>
            </a:r>
            <a:r>
              <a:rPr lang="en-GB" sz="1600" dirty="0" smtClean="0"/>
              <a:t>, 2008) at an early stage.</a:t>
            </a:r>
          </a:p>
        </p:txBody>
      </p:sp>
      <p:sp>
        <p:nvSpPr>
          <p:cNvPr id="46" name="TextBox 45"/>
          <p:cNvSpPr txBox="1"/>
          <p:nvPr/>
        </p:nvSpPr>
        <p:spPr>
          <a:xfrm>
            <a:off x="22772835" y="16094000"/>
            <a:ext cx="6912767" cy="4770537"/>
          </a:xfrm>
          <a:prstGeom prst="rect">
            <a:avLst/>
          </a:prstGeom>
          <a:noFill/>
        </p:spPr>
        <p:txBody>
          <a:bodyPr wrap="square" rtlCol="0">
            <a:spAutoFit/>
          </a:bodyPr>
          <a:lstStyle/>
          <a:p>
            <a:r>
              <a:rPr lang="en-GB" sz="1600" dirty="0" smtClean="0"/>
              <a:t>In order to ensure the continued success of Step Up to HE it is essential:</a:t>
            </a:r>
          </a:p>
          <a:p>
            <a:endParaRPr lang="en-GB" sz="1600" dirty="0"/>
          </a:p>
          <a:p>
            <a:pPr marL="285750" indent="-285750">
              <a:buFont typeface="Arial" pitchFamily="34" charset="0"/>
              <a:buChar char="•"/>
            </a:pPr>
            <a:r>
              <a:rPr lang="en-GB" sz="1600" dirty="0" smtClean="0"/>
              <a:t>To support learners individual “needs” (</a:t>
            </a:r>
            <a:r>
              <a:rPr lang="en-GB" sz="1600" dirty="0" err="1" smtClean="0"/>
              <a:t>Bamber</a:t>
            </a:r>
            <a:r>
              <a:rPr lang="en-GB" sz="1600" dirty="0" smtClean="0"/>
              <a:t>, 2008) it is felt that cohort size should be reduced to allow students access to tutor support, this should be monitored to see if drop out figures reduce.</a:t>
            </a:r>
          </a:p>
          <a:p>
            <a:pPr marL="285750" indent="-285750">
              <a:buFont typeface="Arial" pitchFamily="34" charset="0"/>
              <a:buChar char="•"/>
            </a:pPr>
            <a:endParaRPr lang="en-GB" sz="1600" dirty="0"/>
          </a:p>
          <a:p>
            <a:pPr marL="285750" indent="-285750">
              <a:buFont typeface="Arial" pitchFamily="34" charset="0"/>
              <a:buChar char="•"/>
            </a:pPr>
            <a:r>
              <a:rPr lang="en-GB" sz="1600" dirty="0"/>
              <a:t>At interview students should be provided with tutors contact details and number of students </a:t>
            </a:r>
            <a:r>
              <a:rPr lang="en-GB" sz="1600" dirty="0" smtClean="0"/>
              <a:t>“never started” </a:t>
            </a:r>
            <a:r>
              <a:rPr lang="en-GB" sz="1600" dirty="0"/>
              <a:t>will be monitored</a:t>
            </a:r>
            <a:r>
              <a:rPr lang="en-GB" sz="1600" dirty="0" smtClean="0"/>
              <a:t>.</a:t>
            </a:r>
          </a:p>
          <a:p>
            <a:pPr marL="285750" indent="-285750">
              <a:buFont typeface="Arial" pitchFamily="34" charset="0"/>
              <a:buChar char="•"/>
            </a:pPr>
            <a:endParaRPr lang="en-GB" sz="1600" dirty="0"/>
          </a:p>
          <a:p>
            <a:pPr marL="285750" indent="-285750">
              <a:buFont typeface="Arial" pitchFamily="34" charset="0"/>
              <a:buChar char="•"/>
            </a:pPr>
            <a:r>
              <a:rPr lang="en-GB" sz="1600" dirty="0" smtClean="0"/>
              <a:t>The importance of Study Skills, is acknowledged, to continue </a:t>
            </a:r>
            <a:r>
              <a:rPr lang="en-GB" sz="1600" dirty="0"/>
              <a:t>to include additional Information Literacy workshop</a:t>
            </a:r>
            <a:r>
              <a:rPr lang="en-GB" sz="1600" dirty="0" smtClean="0"/>
              <a:t>.</a:t>
            </a:r>
          </a:p>
          <a:p>
            <a:pPr marL="285750" indent="-285750">
              <a:buFont typeface="Arial" pitchFamily="34" charset="0"/>
              <a:buChar char="•"/>
            </a:pPr>
            <a:endParaRPr lang="en-GB" sz="1600" dirty="0"/>
          </a:p>
          <a:p>
            <a:pPr marL="285750" indent="-285750">
              <a:buFont typeface="Arial" pitchFamily="34" charset="0"/>
              <a:buChar char="•"/>
            </a:pPr>
            <a:r>
              <a:rPr lang="en-GB" sz="1600" dirty="0"/>
              <a:t>The course is continued to be offered as “campus-based model” (Bowl, 2010) using the shared facilities of the university</a:t>
            </a:r>
            <a:r>
              <a:rPr lang="en-GB" sz="1600" dirty="0" smtClean="0"/>
              <a:t>.</a:t>
            </a:r>
          </a:p>
          <a:p>
            <a:pPr marL="285750" indent="-285750">
              <a:buFont typeface="Arial" pitchFamily="34" charset="0"/>
              <a:buChar char="•"/>
            </a:pPr>
            <a:endParaRPr lang="en-GB" sz="1600" dirty="0"/>
          </a:p>
          <a:p>
            <a:pPr marL="285750" indent="-285750">
              <a:buFont typeface="Arial" pitchFamily="34" charset="0"/>
              <a:buChar char="•"/>
            </a:pPr>
            <a:r>
              <a:rPr lang="en-GB" sz="1600" dirty="0"/>
              <a:t>To ensure funding is in place to make sure the course remains free and organise class presentations on student finance with money </a:t>
            </a:r>
            <a:r>
              <a:rPr lang="en-GB" sz="1600" dirty="0" smtClean="0"/>
              <a:t>doctors</a:t>
            </a:r>
            <a:r>
              <a:rPr lang="en-GB" sz="1600" dirty="0"/>
              <a:t> </a:t>
            </a:r>
            <a:r>
              <a:rPr lang="en-GB" sz="1600" dirty="0" smtClean="0"/>
              <a:t>allowing learners to see studying a degree can be affordable.</a:t>
            </a:r>
          </a:p>
          <a:p>
            <a:endParaRPr lang="en-GB" sz="1600" dirty="0" smtClean="0"/>
          </a:p>
        </p:txBody>
      </p:sp>
      <p:graphicFrame>
        <p:nvGraphicFramePr>
          <p:cNvPr id="47" name="Chart 46"/>
          <p:cNvGraphicFramePr>
            <a:graphicFrameLocks/>
          </p:cNvGraphicFramePr>
          <p:nvPr>
            <p:extLst>
              <p:ext uri="{D42A27DB-BD31-4B8C-83A1-F6EECF244321}">
                <p14:modId xmlns:p14="http://schemas.microsoft.com/office/powerpoint/2010/main" val="2849550042"/>
              </p:ext>
            </p:extLst>
          </p:nvPr>
        </p:nvGraphicFramePr>
        <p:xfrm>
          <a:off x="23416389" y="1946548"/>
          <a:ext cx="6294017" cy="397462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ue gel design template">
  <a:themeElements>
    <a:clrScheme name="Blue">
      <a:dk1>
        <a:sysClr val="windowText" lastClr="000000"/>
      </a:dk1>
      <a:lt1>
        <a:srgbClr val="000000"/>
      </a:lt1>
      <a:dk2>
        <a:srgbClr val="666666"/>
      </a:dk2>
      <a:lt2>
        <a:srgbClr val="D2D2D2"/>
      </a:lt2>
      <a:accent1>
        <a:srgbClr val="B8CFFF"/>
      </a:accent1>
      <a:accent2>
        <a:srgbClr val="72A0FF"/>
      </a:accent2>
      <a:accent3>
        <a:srgbClr val="2B71FF"/>
      </a:accent3>
      <a:accent4>
        <a:srgbClr val="002676"/>
      </a:accent4>
      <a:accent5>
        <a:srgbClr val="005BD3"/>
      </a:accent5>
      <a:accent6>
        <a:srgbClr val="00349E"/>
      </a:accent6>
      <a:hlink>
        <a:srgbClr val="17BBFD"/>
      </a:hlink>
      <a:folHlink>
        <a:srgbClr val="4B98FF"/>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99FF"/>
        </a:dk2>
        <a:lt2>
          <a:srgbClr val="CCFFFF"/>
        </a:lt2>
        <a:accent1>
          <a:srgbClr val="3366CC"/>
        </a:accent1>
        <a:accent2>
          <a:srgbClr val="00B000"/>
        </a:accent2>
        <a:accent3>
          <a:srgbClr val="AACA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999C8E"/>
        </a:dk2>
        <a:lt2>
          <a:srgbClr val="D1D1CB"/>
        </a:lt2>
        <a:accent1>
          <a:srgbClr val="658DA9"/>
        </a:accent1>
        <a:accent2>
          <a:srgbClr val="809EA8"/>
        </a:accent2>
        <a:accent3>
          <a:srgbClr val="CACBC6"/>
        </a:accent3>
        <a:accent4>
          <a:srgbClr val="DADADA"/>
        </a:accent4>
        <a:accent5>
          <a:srgbClr val="B8C5D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E6EAD8"/>
        </a:dk1>
        <a:lt1>
          <a:srgbClr val="F4F4E8"/>
        </a:lt1>
        <a:dk2>
          <a:srgbClr val="EAE9DE"/>
        </a:dk2>
        <a:lt2>
          <a:srgbClr val="969696"/>
        </a:lt2>
        <a:accent1>
          <a:srgbClr val="E68B2C"/>
        </a:accent1>
        <a:accent2>
          <a:srgbClr val="F2C977"/>
        </a:accent2>
        <a:accent3>
          <a:srgbClr val="F8F8F2"/>
        </a:accent3>
        <a:accent4>
          <a:srgbClr val="C4C8B8"/>
        </a:accent4>
        <a:accent5>
          <a:srgbClr val="F0C4AC"/>
        </a:accent5>
        <a:accent6>
          <a:srgbClr val="DBB66B"/>
        </a:accent6>
        <a:hlink>
          <a:srgbClr val="980000"/>
        </a:hlink>
        <a:folHlink>
          <a:srgbClr val="660000"/>
        </a:folHlink>
      </a:clrScheme>
      <a:clrMap bg1="lt1" tx1="dk1" bg2="lt2" tx2="dk2" accent1="accent1" accent2="accent2" accent3="accent3" accent4="accent4" accent5="accent5" accent6="accent6" hlink="hlink" folHlink="folHlink"/>
    </a:extraClrScheme>
    <a:extraClrScheme>
      <a:clrScheme name="Office Theme 4">
        <a:dk1>
          <a:srgbClr val="6289D8"/>
        </a:dk1>
        <a:lt1>
          <a:srgbClr val="FFFFFF"/>
        </a:lt1>
        <a:dk2>
          <a:srgbClr val="99CCFF"/>
        </a:dk2>
        <a:lt2>
          <a:srgbClr val="969696"/>
        </a:lt2>
        <a:accent1>
          <a:srgbClr val="C7DABE"/>
        </a:accent1>
        <a:accent2>
          <a:srgbClr val="FF9966"/>
        </a:accent2>
        <a:accent3>
          <a:srgbClr val="FFFFFF"/>
        </a:accent3>
        <a:accent4>
          <a:srgbClr val="5374B8"/>
        </a:accent4>
        <a:accent5>
          <a:srgbClr val="E0EADB"/>
        </a:accent5>
        <a:accent6>
          <a:srgbClr val="E78A5C"/>
        </a:accent6>
        <a:hlink>
          <a:srgbClr val="A8451A"/>
        </a:hlink>
        <a:folHlink>
          <a:srgbClr val="996600"/>
        </a:folHlink>
      </a:clrScheme>
      <a:clrMap bg1="lt1" tx1="dk1" bg2="lt2" tx2="dk2" accent1="accent1" accent2="accent2" accent3="accent3" accent4="accent4" accent5="accent5" accent6="accent6" hlink="hlink" folHlink="folHlink"/>
    </a:extraClrScheme>
    <a:extraClrScheme>
      <a:clrScheme name="Office Theme 5">
        <a:dk1>
          <a:srgbClr val="3E3E5C"/>
        </a:dk1>
        <a:lt1>
          <a:srgbClr val="FFFFFF"/>
        </a:lt1>
        <a:dk2>
          <a:srgbClr val="CCCCFF"/>
        </a:dk2>
        <a:lt2>
          <a:srgbClr val="FFFFFF"/>
        </a:lt2>
        <a:accent1>
          <a:srgbClr val="60597B"/>
        </a:accent1>
        <a:accent2>
          <a:srgbClr val="6666FF"/>
        </a:accent2>
        <a:accent3>
          <a:srgbClr val="E2E2FF"/>
        </a:accent3>
        <a:accent4>
          <a:srgbClr val="DADADA"/>
        </a:accent4>
        <a:accent5>
          <a:srgbClr val="B6B5BF"/>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Office Theme 6">
        <a:dk1>
          <a:srgbClr val="81DEFF"/>
        </a:dk1>
        <a:lt1>
          <a:srgbClr val="FFFFFF"/>
        </a:lt1>
        <a:dk2>
          <a:srgbClr val="CCECFF"/>
        </a:dk2>
        <a:lt2>
          <a:srgbClr val="808080"/>
        </a:lt2>
        <a:accent1>
          <a:srgbClr val="0099CC"/>
        </a:accent1>
        <a:accent2>
          <a:srgbClr val="CCCCFF"/>
        </a:accent2>
        <a:accent3>
          <a:srgbClr val="FFFFFF"/>
        </a:accent3>
        <a:accent4>
          <a:srgbClr val="6DBDDA"/>
        </a:accent4>
        <a:accent5>
          <a:srgbClr val="AACAE2"/>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
      <a:clrScheme name="Office Theme 7">
        <a:dk1>
          <a:srgbClr val="777777"/>
        </a:dk1>
        <a:lt1>
          <a:srgbClr val="FFFFFF"/>
        </a:lt1>
        <a:dk2>
          <a:srgbClr val="FFFFD9"/>
        </a:dk2>
        <a:lt2>
          <a:srgbClr val="EAEAEA"/>
        </a:lt2>
        <a:accent1>
          <a:srgbClr val="0099CC"/>
        </a:accent1>
        <a:accent2>
          <a:srgbClr val="33CCCC"/>
        </a:accent2>
        <a:accent3>
          <a:srgbClr val="FFFFE9"/>
        </a:accent3>
        <a:accent4>
          <a:srgbClr val="DADADA"/>
        </a:accent4>
        <a:accent5>
          <a:srgbClr val="AACAE2"/>
        </a:accent5>
        <a:accent6>
          <a:srgbClr val="2DB9B9"/>
        </a:accent6>
        <a:hlink>
          <a:srgbClr val="FFCC66"/>
        </a:hlink>
        <a:folHlink>
          <a:srgbClr val="CCFFFF"/>
        </a:folHlink>
      </a:clrScheme>
      <a:clrMap bg1="dk2" tx1="lt1" bg2="dk1" tx2="lt2" accent1="accent1" accent2="accent2" accent3="accent3" accent4="accent4" accent5="accent5" accent6="accent6" hlink="hlink" folHlink="folHlink"/>
    </a:extraClrScheme>
    <a:extraClrScheme>
      <a:clrScheme name="Office Theme 8">
        <a:dk1>
          <a:srgbClr val="969696"/>
        </a:dk1>
        <a:lt1>
          <a:srgbClr val="FFFFFF"/>
        </a:lt1>
        <a:dk2>
          <a:srgbClr val="DDDDDD"/>
        </a:dk2>
        <a:lt2>
          <a:srgbClr val="333333"/>
        </a:lt2>
        <a:accent1>
          <a:srgbClr val="EAEAEA"/>
        </a:accent1>
        <a:accent2>
          <a:srgbClr val="808080"/>
        </a:accent2>
        <a:accent3>
          <a:srgbClr val="FFFFFF"/>
        </a:accent3>
        <a:accent4>
          <a:srgbClr val="7F7F7F"/>
        </a:accent4>
        <a:accent5>
          <a:srgbClr val="F3F3F3"/>
        </a:accent5>
        <a:accent6>
          <a:srgbClr val="737373"/>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Office Theme 9">
        <a:dk1>
          <a:srgbClr val="5886B4"/>
        </a:dk1>
        <a:lt1>
          <a:srgbClr val="FFFFFF"/>
        </a:lt1>
        <a:dk2>
          <a:srgbClr val="CDF1FF"/>
        </a:dk2>
        <a:lt2>
          <a:srgbClr val="808080"/>
        </a:lt2>
        <a:accent1>
          <a:srgbClr val="BBE0E3"/>
        </a:accent1>
        <a:accent2>
          <a:srgbClr val="333399"/>
        </a:accent2>
        <a:accent3>
          <a:srgbClr val="FFFFFF"/>
        </a:accent3>
        <a:accent4>
          <a:srgbClr val="4A7299"/>
        </a:accent4>
        <a:accent5>
          <a:srgbClr val="DAEDEF"/>
        </a:accent5>
        <a:accent6>
          <a:srgbClr val="2D2D8A"/>
        </a:accent6>
        <a:hlink>
          <a:srgbClr val="009999"/>
        </a:hlink>
        <a:folHlink>
          <a:srgbClr val="000099"/>
        </a:folHlink>
      </a:clrScheme>
      <a:clrMap bg1="lt1" tx1="dk1" bg2="lt2" tx2="dk2" accent1="accent1" accent2="accent2" accent3="accent3" accent4="accent4" accent5="accent5" accent6="accent6" hlink="hlink" folHlink="folHlink"/>
    </a:extraClrScheme>
    <a:extraClrScheme>
      <a:clrScheme name="Office Theme 10">
        <a:dk1>
          <a:srgbClr val="5886B4"/>
        </a:dk1>
        <a:lt1>
          <a:srgbClr val="F4F4E8"/>
        </a:lt1>
        <a:dk2>
          <a:srgbClr val="00AAE6"/>
        </a:dk2>
        <a:lt2>
          <a:srgbClr val="808080"/>
        </a:lt2>
        <a:accent1>
          <a:srgbClr val="D0E2F5"/>
        </a:accent1>
        <a:accent2>
          <a:srgbClr val="6699CC"/>
        </a:accent2>
        <a:accent3>
          <a:srgbClr val="F8F8F2"/>
        </a:accent3>
        <a:accent4>
          <a:srgbClr val="4A7299"/>
        </a:accent4>
        <a:accent5>
          <a:srgbClr val="E4EEF9"/>
        </a:accent5>
        <a:accent6>
          <a:srgbClr val="5C8AB9"/>
        </a:accent6>
        <a:hlink>
          <a:srgbClr val="FF6600"/>
        </a:hlink>
        <a:folHlink>
          <a:srgbClr val="993300"/>
        </a:folHlink>
      </a:clrScheme>
      <a:clrMap bg1="lt1" tx1="dk1" bg2="lt2" tx2="dk2" accent1="accent1" accent2="accent2" accent3="accent3" accent4="accent4" accent5="accent5" accent6="accent6" hlink="hlink" folHlink="folHlink"/>
    </a:extraClrScheme>
    <a:extraClrScheme>
      <a:clrScheme name="Office Theme 11">
        <a:dk1>
          <a:srgbClr val="005A58"/>
        </a:dk1>
        <a:lt1>
          <a:srgbClr val="FFFFFF"/>
        </a:lt1>
        <a:dk2>
          <a:srgbClr val="0099CC"/>
        </a:dk2>
        <a:lt2>
          <a:srgbClr val="CCECFF"/>
        </a:lt2>
        <a:accent1>
          <a:srgbClr val="005EAC"/>
        </a:accent1>
        <a:accent2>
          <a:srgbClr val="6D6FC7"/>
        </a:accent2>
        <a:accent3>
          <a:srgbClr val="AACAE2"/>
        </a:accent3>
        <a:accent4>
          <a:srgbClr val="DADADA"/>
        </a:accent4>
        <a:accent5>
          <a:srgbClr val="AAB6D2"/>
        </a:accent5>
        <a:accent6>
          <a:srgbClr val="6264B4"/>
        </a:accent6>
        <a:hlink>
          <a:srgbClr val="99CCFF"/>
        </a:hlink>
        <a:folHlink>
          <a:srgbClr val="CCCCFF"/>
        </a:folHlink>
      </a:clrScheme>
      <a:clrMap bg1="dk2" tx1="lt1" bg2="dk1" tx2="lt2" accent1="accent1" accent2="accent2" accent3="accent3" accent4="accent4" accent5="accent5" accent6="accent6" hlink="hlink" folHlink="folHlink"/>
    </a:extraClrScheme>
    <a:extraClrScheme>
      <a:clrScheme name="Office Theme 12">
        <a:dk1>
          <a:srgbClr val="336699"/>
        </a:dk1>
        <a:lt1>
          <a:srgbClr val="FFFFFF"/>
        </a:lt1>
        <a:dk2>
          <a:srgbClr val="99CCFF"/>
        </a:dk2>
        <a:lt2>
          <a:srgbClr val="E3EBF1"/>
        </a:lt2>
        <a:accent1>
          <a:srgbClr val="003399"/>
        </a:accent1>
        <a:accent2>
          <a:srgbClr val="457A8B"/>
        </a:accent2>
        <a:accent3>
          <a:srgbClr val="CAE2FF"/>
        </a:accent3>
        <a:accent4>
          <a:srgbClr val="DADADA"/>
        </a:accent4>
        <a:accent5>
          <a:srgbClr val="AAADCA"/>
        </a:accent5>
        <a:accent6>
          <a:srgbClr val="3E6E7D"/>
        </a:accent6>
        <a:hlink>
          <a:srgbClr val="66CCFF"/>
        </a:hlink>
        <a:folHlink>
          <a:srgbClr val="CCECFF"/>
        </a:folHlink>
      </a:clrScheme>
      <a:clrMap bg1="dk2" tx1="lt1" bg2="dk1" tx2="lt2" accent1="accent1" accent2="accent2" accent3="accent3" accent4="accent4" accent5="accent5" accent6="accent6" hlink="hlink" folHlink="folHlink"/>
    </a:extraClrScheme>
    <a:extraClrScheme>
      <a:clrScheme name="Office Theme 13">
        <a:dk1>
          <a:srgbClr val="003366"/>
        </a:dk1>
        <a:lt1>
          <a:srgbClr val="CCFFFF"/>
        </a:lt1>
        <a:dk2>
          <a:srgbClr val="6699FF"/>
        </a:dk2>
        <a:lt2>
          <a:srgbClr val="0785DB"/>
        </a:lt2>
        <a:accent1>
          <a:srgbClr val="4B78D3"/>
        </a:accent1>
        <a:accent2>
          <a:srgbClr val="00B000"/>
        </a:accent2>
        <a:accent3>
          <a:srgbClr val="B8CAFF"/>
        </a:accent3>
        <a:accent4>
          <a:srgbClr val="AEDADA"/>
        </a:accent4>
        <a:accent5>
          <a:srgbClr val="B1BEE6"/>
        </a:accent5>
        <a:accent6>
          <a:srgbClr val="009F00"/>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Office Theme 14">
        <a:dk1>
          <a:srgbClr val="81DEFF"/>
        </a:dk1>
        <a:lt1>
          <a:srgbClr val="FFFFFF"/>
        </a:lt1>
        <a:dk2>
          <a:srgbClr val="CCECFF"/>
        </a:dk2>
        <a:lt2>
          <a:srgbClr val="808080"/>
        </a:lt2>
        <a:accent1>
          <a:srgbClr val="0B6FC1"/>
        </a:accent1>
        <a:accent2>
          <a:srgbClr val="CCCCFF"/>
        </a:accent2>
        <a:accent3>
          <a:srgbClr val="FFFFFF"/>
        </a:accent3>
        <a:accent4>
          <a:srgbClr val="6DBDDA"/>
        </a:accent4>
        <a:accent5>
          <a:srgbClr val="AABBDD"/>
        </a:accent5>
        <a:accent6>
          <a:srgbClr val="B9B9E7"/>
        </a:accent6>
        <a:hlink>
          <a:srgbClr val="3333CC"/>
        </a:hlink>
        <a:folHlink>
          <a:srgbClr val="CCCC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TW_WorldwideBiz</Template>
  <TotalTime>1785</TotalTime>
  <Words>1345</Words>
  <Application>Microsoft Office PowerPoint</Application>
  <PresentationFormat>Custom</PresentationFormat>
  <Paragraphs>101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Blue gel design template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dc:creator>
  <cp:lastModifiedBy>Student Lab PC</cp:lastModifiedBy>
  <cp:revision>161</cp:revision>
  <cp:lastPrinted>2013-08-31T22:59:17Z</cp:lastPrinted>
  <dcterms:created xsi:type="dcterms:W3CDTF">2013-08-25T16:29:02Z</dcterms:created>
  <dcterms:modified xsi:type="dcterms:W3CDTF">2013-09-09T14:08:59Z</dcterms:modified>
</cp:coreProperties>
</file>