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charts/chart4.xml" ContentType="application/vnd.openxmlformats-officedocument.drawingml.chart+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21242338" cy="30243463"/>
  <p:notesSz cx="6858000" cy="9144000"/>
  <p:defaultTextStyle>
    <a:defPPr>
      <a:defRPr lang="en-US"/>
    </a:defPPr>
    <a:lvl1pPr marL="0" algn="l" defTabSz="2962565" rtl="0" eaLnBrk="1" latinLnBrk="0" hangingPunct="1">
      <a:defRPr sz="5800" kern="1200">
        <a:solidFill>
          <a:schemeClr val="tx1"/>
        </a:solidFill>
        <a:latin typeface="+mn-lt"/>
        <a:ea typeface="+mn-ea"/>
        <a:cs typeface="+mn-cs"/>
      </a:defRPr>
    </a:lvl1pPr>
    <a:lvl2pPr marL="1481282" algn="l" defTabSz="2962565" rtl="0" eaLnBrk="1" latinLnBrk="0" hangingPunct="1">
      <a:defRPr sz="5800" kern="1200">
        <a:solidFill>
          <a:schemeClr val="tx1"/>
        </a:solidFill>
        <a:latin typeface="+mn-lt"/>
        <a:ea typeface="+mn-ea"/>
        <a:cs typeface="+mn-cs"/>
      </a:defRPr>
    </a:lvl2pPr>
    <a:lvl3pPr marL="2962565" algn="l" defTabSz="2962565" rtl="0" eaLnBrk="1" latinLnBrk="0" hangingPunct="1">
      <a:defRPr sz="5800" kern="1200">
        <a:solidFill>
          <a:schemeClr val="tx1"/>
        </a:solidFill>
        <a:latin typeface="+mn-lt"/>
        <a:ea typeface="+mn-ea"/>
        <a:cs typeface="+mn-cs"/>
      </a:defRPr>
    </a:lvl3pPr>
    <a:lvl4pPr marL="4443847" algn="l" defTabSz="2962565" rtl="0" eaLnBrk="1" latinLnBrk="0" hangingPunct="1">
      <a:defRPr sz="5800" kern="1200">
        <a:solidFill>
          <a:schemeClr val="tx1"/>
        </a:solidFill>
        <a:latin typeface="+mn-lt"/>
        <a:ea typeface="+mn-ea"/>
        <a:cs typeface="+mn-cs"/>
      </a:defRPr>
    </a:lvl4pPr>
    <a:lvl5pPr marL="5925129" algn="l" defTabSz="2962565" rtl="0" eaLnBrk="1" latinLnBrk="0" hangingPunct="1">
      <a:defRPr sz="5800" kern="1200">
        <a:solidFill>
          <a:schemeClr val="tx1"/>
        </a:solidFill>
        <a:latin typeface="+mn-lt"/>
        <a:ea typeface="+mn-ea"/>
        <a:cs typeface="+mn-cs"/>
      </a:defRPr>
    </a:lvl5pPr>
    <a:lvl6pPr marL="7406411" algn="l" defTabSz="2962565" rtl="0" eaLnBrk="1" latinLnBrk="0" hangingPunct="1">
      <a:defRPr sz="5800" kern="1200">
        <a:solidFill>
          <a:schemeClr val="tx1"/>
        </a:solidFill>
        <a:latin typeface="+mn-lt"/>
        <a:ea typeface="+mn-ea"/>
        <a:cs typeface="+mn-cs"/>
      </a:defRPr>
    </a:lvl6pPr>
    <a:lvl7pPr marL="8887694" algn="l" defTabSz="2962565" rtl="0" eaLnBrk="1" latinLnBrk="0" hangingPunct="1">
      <a:defRPr sz="5800" kern="1200">
        <a:solidFill>
          <a:schemeClr val="tx1"/>
        </a:solidFill>
        <a:latin typeface="+mn-lt"/>
        <a:ea typeface="+mn-ea"/>
        <a:cs typeface="+mn-cs"/>
      </a:defRPr>
    </a:lvl7pPr>
    <a:lvl8pPr marL="10368976" algn="l" defTabSz="2962565" rtl="0" eaLnBrk="1" latinLnBrk="0" hangingPunct="1">
      <a:defRPr sz="5800" kern="1200">
        <a:solidFill>
          <a:schemeClr val="tx1"/>
        </a:solidFill>
        <a:latin typeface="+mn-lt"/>
        <a:ea typeface="+mn-ea"/>
        <a:cs typeface="+mn-cs"/>
      </a:defRPr>
    </a:lvl8pPr>
    <a:lvl9pPr marL="11850258" algn="l" defTabSz="2962565" rtl="0" eaLnBrk="1" latinLnBrk="0" hangingPunct="1">
      <a:defRPr sz="5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0000"/>
    <a:srgbClr val="D00A0A"/>
    <a:srgbClr val="A8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635" autoAdjust="0"/>
  </p:normalViewPr>
  <p:slideViewPr>
    <p:cSldViewPr>
      <p:cViewPr>
        <p:scale>
          <a:sx n="50" d="100"/>
          <a:sy n="50" d="100"/>
        </p:scale>
        <p:origin x="-78" y="-78"/>
      </p:cViewPr>
      <p:guideLst>
        <p:guide orient="horz" pos="9526"/>
        <p:guide pos="6691"/>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rwnstah1\staffr\rb56\My%20Papers\Developing%20Alternative%20Pathways%20for%20WP%20Students\T%20of%20SI%20on%20FI%202011-12.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rwnstah1\staffr\rb56\My%20Papers\Developing%20Alternative%20Pathways%20for%20WP%20Students\T%20of%20SI%20on%20FI%202011-12.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rwnstah1\staffr\rb56\My%20Papers\Developing%20Alternative%20Pathways%20for%20WP%20Students\T%20of%20SI%20on%20FI%202011-12.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rwnstah1\staffr\rb56\My%20Papers\Developing%20Alternative%20Pathways%20for%20WP%20Students\T%20of%20SI%20on%20FI%202011-12.xls"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GB"/>
  <c:style val="26"/>
  <c:chart>
    <c:plotArea>
      <c:layout/>
      <c:pieChart>
        <c:varyColors val="1"/>
        <c:ser>
          <c:idx val="0"/>
          <c:order val="0"/>
          <c:dLbls>
            <c:dLbl>
              <c:idx val="3"/>
              <c:layout/>
              <c:tx>
                <c:rich>
                  <a:bodyPr/>
                  <a:lstStyle/>
                  <a:p>
                    <a:r>
                      <a:rPr lang="en-US" sz="1600">
                        <a:solidFill>
                          <a:sysClr val="windowText" lastClr="000000"/>
                        </a:solidFill>
                        <a:latin typeface="Arial" pitchFamily="34" charset="0"/>
                        <a:cs typeface="Arial" pitchFamily="34" charset="0"/>
                      </a:rPr>
                      <a:t>10</a:t>
                    </a:r>
                  </a:p>
                </c:rich>
              </c:tx>
              <c:showVal val="1"/>
            </c:dLbl>
            <c:txPr>
              <a:bodyPr/>
              <a:lstStyle/>
              <a:p>
                <a:pPr>
                  <a:defRPr sz="1600">
                    <a:solidFill>
                      <a:sysClr val="windowText" lastClr="000000"/>
                    </a:solidFill>
                    <a:latin typeface="Arial" pitchFamily="34" charset="0"/>
                    <a:cs typeface="Arial" pitchFamily="34" charset="0"/>
                  </a:defRPr>
                </a:pPr>
                <a:endParaRPr lang="en-US"/>
              </a:p>
            </c:txPr>
            <c:showVal val="1"/>
            <c:showLeaderLines val="1"/>
          </c:dLbls>
          <c:cat>
            <c:strRef>
              <c:f>Analysis!$E$3:$I$3</c:f>
              <c:strCache>
                <c:ptCount val="5"/>
                <c:pt idx="0">
                  <c:v>1st</c:v>
                </c:pt>
                <c:pt idx="1">
                  <c:v>2.i</c:v>
                </c:pt>
                <c:pt idx="2">
                  <c:v>2.ii</c:v>
                </c:pt>
                <c:pt idx="3">
                  <c:v>3rd</c:v>
                </c:pt>
                <c:pt idx="4">
                  <c:v>Fail</c:v>
                </c:pt>
              </c:strCache>
            </c:strRef>
          </c:cat>
          <c:val>
            <c:numRef>
              <c:f>Analysis!$E$4:$I$4</c:f>
              <c:numCache>
                <c:formatCode>General</c:formatCode>
                <c:ptCount val="5"/>
                <c:pt idx="0">
                  <c:v>1</c:v>
                </c:pt>
                <c:pt idx="1">
                  <c:v>5</c:v>
                </c:pt>
                <c:pt idx="2">
                  <c:v>6</c:v>
                </c:pt>
                <c:pt idx="3">
                  <c:v>10</c:v>
                </c:pt>
                <c:pt idx="4">
                  <c:v>16</c:v>
                </c:pt>
              </c:numCache>
            </c:numRef>
          </c:val>
        </c:ser>
        <c:dLbls>
          <c:showPercent val="1"/>
        </c:dLbls>
        <c:firstSliceAng val="0"/>
      </c:pieChart>
      <c:spPr>
        <a:noFill/>
        <a:ln w="25400">
          <a:noFill/>
        </a:ln>
      </c:spPr>
    </c:plotArea>
    <c:legend>
      <c:legendPos val="r"/>
      <c:layout/>
      <c:txPr>
        <a:bodyPr/>
        <a:lstStyle/>
        <a:p>
          <a:pPr>
            <a:defRPr sz="1600">
              <a:latin typeface="Arial" pitchFamily="34" charset="0"/>
              <a:cs typeface="Arial" pitchFamily="34" charset="0"/>
            </a:defRPr>
          </a:pPr>
          <a:endParaRPr lang="en-US"/>
        </a:p>
      </c:txPr>
    </c:legend>
    <c:plotVisOnly val="1"/>
    <c:dispBlanksAs val="zero"/>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GB"/>
  <c:style val="26"/>
  <c:chart>
    <c:plotArea>
      <c:layout/>
      <c:pieChart>
        <c:varyColors val="1"/>
        <c:ser>
          <c:idx val="0"/>
          <c:order val="0"/>
          <c:dLbls>
            <c:dLbl>
              <c:idx val="0"/>
              <c:delete val="1"/>
            </c:dLbl>
            <c:dLbl>
              <c:idx val="1"/>
              <c:delete val="1"/>
            </c:dLbl>
            <c:txPr>
              <a:bodyPr/>
              <a:lstStyle/>
              <a:p>
                <a:pPr>
                  <a:defRPr sz="1600">
                    <a:solidFill>
                      <a:sysClr val="windowText" lastClr="000000"/>
                    </a:solidFill>
                    <a:latin typeface="Arial" pitchFamily="34" charset="0"/>
                    <a:cs typeface="Arial" pitchFamily="34" charset="0"/>
                  </a:defRPr>
                </a:pPr>
                <a:endParaRPr lang="en-US"/>
              </a:p>
            </c:txPr>
            <c:showVal val="1"/>
            <c:showLeaderLines val="1"/>
          </c:dLbls>
          <c:cat>
            <c:strRef>
              <c:f>Analysis!$E$22:$I$22</c:f>
              <c:strCache>
                <c:ptCount val="5"/>
                <c:pt idx="0">
                  <c:v>1st</c:v>
                </c:pt>
                <c:pt idx="1">
                  <c:v>2.i</c:v>
                </c:pt>
                <c:pt idx="2">
                  <c:v>2.ii</c:v>
                </c:pt>
                <c:pt idx="3">
                  <c:v>3rd</c:v>
                </c:pt>
                <c:pt idx="4">
                  <c:v>Fail</c:v>
                </c:pt>
              </c:strCache>
            </c:strRef>
          </c:cat>
          <c:val>
            <c:numRef>
              <c:f>Analysis!$E$23:$I$23</c:f>
              <c:numCache>
                <c:formatCode>General</c:formatCode>
                <c:ptCount val="5"/>
                <c:pt idx="0">
                  <c:v>0</c:v>
                </c:pt>
                <c:pt idx="1">
                  <c:v>0</c:v>
                </c:pt>
                <c:pt idx="2">
                  <c:v>3</c:v>
                </c:pt>
                <c:pt idx="3">
                  <c:v>4</c:v>
                </c:pt>
                <c:pt idx="4">
                  <c:v>10</c:v>
                </c:pt>
              </c:numCache>
            </c:numRef>
          </c:val>
        </c:ser>
        <c:ser>
          <c:idx val="1"/>
          <c:order val="1"/>
          <c:dLbls>
            <c:showPercent val="1"/>
            <c:showLeaderLines val="1"/>
          </c:dLbls>
          <c:cat>
            <c:strRef>
              <c:f>Analysis!$E$22:$I$22</c:f>
              <c:strCache>
                <c:ptCount val="5"/>
                <c:pt idx="0">
                  <c:v>1st</c:v>
                </c:pt>
                <c:pt idx="1">
                  <c:v>2.i</c:v>
                </c:pt>
                <c:pt idx="2">
                  <c:v>2.ii</c:v>
                </c:pt>
                <c:pt idx="3">
                  <c:v>3rd</c:v>
                </c:pt>
                <c:pt idx="4">
                  <c:v>Fail</c:v>
                </c:pt>
              </c:strCache>
            </c:strRef>
          </c:cat>
          <c:val>
            <c:numRef>
              <c:f>Analysis!$E$24:$I$24</c:f>
              <c:numCache>
                <c:formatCode>General</c:formatCode>
                <c:ptCount val="5"/>
                <c:pt idx="0">
                  <c:v>0</c:v>
                </c:pt>
                <c:pt idx="1">
                  <c:v>0</c:v>
                </c:pt>
                <c:pt idx="2">
                  <c:v>17.647058823529431</c:v>
                </c:pt>
                <c:pt idx="3">
                  <c:v>23.52941176470588</c:v>
                </c:pt>
                <c:pt idx="4">
                  <c:v>58.823529411764625</c:v>
                </c:pt>
              </c:numCache>
            </c:numRef>
          </c:val>
        </c:ser>
        <c:dLbls>
          <c:showPercent val="1"/>
        </c:dLbls>
        <c:firstSliceAng val="0"/>
      </c:pieChart>
      <c:spPr>
        <a:noFill/>
        <a:ln w="25400">
          <a:noFill/>
        </a:ln>
      </c:spPr>
    </c:plotArea>
    <c:plotVisOnly val="1"/>
    <c:dispBlanksAs val="zero"/>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GB"/>
  <c:style val="26"/>
  <c:chart>
    <c:plotArea>
      <c:layout>
        <c:manualLayout>
          <c:layoutTarget val="inner"/>
          <c:xMode val="edge"/>
          <c:yMode val="edge"/>
          <c:x val="0.13004138988810013"/>
          <c:y val="7.824078332771188E-2"/>
          <c:w val="0.82141241503563556"/>
          <c:h val="0.5086486361578052"/>
        </c:manualLayout>
      </c:layout>
      <c:barChart>
        <c:barDir val="col"/>
        <c:grouping val="clustered"/>
        <c:ser>
          <c:idx val="1"/>
          <c:order val="0"/>
          <c:tx>
            <c:v>Who Studied Each Subject</c:v>
          </c:tx>
          <c:cat>
            <c:strRef>
              <c:f>'Post 16'!$J$3:$U$3</c:f>
              <c:strCache>
                <c:ptCount val="12"/>
                <c:pt idx="0">
                  <c:v>Foundation</c:v>
                </c:pt>
                <c:pt idx="1">
                  <c:v>1 Pure Science</c:v>
                </c:pt>
                <c:pt idx="2">
                  <c:v>2 Pure Science</c:v>
                </c:pt>
                <c:pt idx="3">
                  <c:v>Applied Science</c:v>
                </c:pt>
                <c:pt idx="4">
                  <c:v>Psychology</c:v>
                </c:pt>
                <c:pt idx="5">
                  <c:v>Sociology</c:v>
                </c:pt>
                <c:pt idx="6">
                  <c:v>Health Science</c:v>
                </c:pt>
                <c:pt idx="7">
                  <c:v>Mathematics</c:v>
                </c:pt>
                <c:pt idx="8">
                  <c:v>Legal</c:v>
                </c:pt>
                <c:pt idx="9">
                  <c:v>IT</c:v>
                </c:pt>
                <c:pt idx="10">
                  <c:v>Media</c:v>
                </c:pt>
                <c:pt idx="11">
                  <c:v>Unknown </c:v>
                </c:pt>
              </c:strCache>
            </c:strRef>
          </c:cat>
          <c:val>
            <c:numRef>
              <c:f>'Post 16'!$J$4:$U$4</c:f>
              <c:numCache>
                <c:formatCode>General</c:formatCode>
                <c:ptCount val="12"/>
                <c:pt idx="0">
                  <c:v>6</c:v>
                </c:pt>
                <c:pt idx="1">
                  <c:v>1</c:v>
                </c:pt>
                <c:pt idx="2">
                  <c:v>1</c:v>
                </c:pt>
                <c:pt idx="3">
                  <c:v>6</c:v>
                </c:pt>
                <c:pt idx="4">
                  <c:v>7</c:v>
                </c:pt>
                <c:pt idx="5">
                  <c:v>3</c:v>
                </c:pt>
                <c:pt idx="6">
                  <c:v>5</c:v>
                </c:pt>
                <c:pt idx="7">
                  <c:v>1</c:v>
                </c:pt>
                <c:pt idx="8">
                  <c:v>8</c:v>
                </c:pt>
                <c:pt idx="9">
                  <c:v>2</c:v>
                </c:pt>
                <c:pt idx="10">
                  <c:v>8</c:v>
                </c:pt>
                <c:pt idx="11">
                  <c:v>3</c:v>
                </c:pt>
              </c:numCache>
            </c:numRef>
          </c:val>
        </c:ser>
        <c:ser>
          <c:idx val="0"/>
          <c:order val="1"/>
          <c:tx>
            <c:v>Who Failed by Subject</c:v>
          </c:tx>
          <c:cat>
            <c:strRef>
              <c:f>'Post 16'!$J$3:$U$3</c:f>
              <c:strCache>
                <c:ptCount val="12"/>
                <c:pt idx="0">
                  <c:v>Foundation</c:v>
                </c:pt>
                <c:pt idx="1">
                  <c:v>1 Pure Science</c:v>
                </c:pt>
                <c:pt idx="2">
                  <c:v>2 Pure Science</c:v>
                </c:pt>
                <c:pt idx="3">
                  <c:v>Applied Science</c:v>
                </c:pt>
                <c:pt idx="4">
                  <c:v>Psychology</c:v>
                </c:pt>
                <c:pt idx="5">
                  <c:v>Sociology</c:v>
                </c:pt>
                <c:pt idx="6">
                  <c:v>Health Science</c:v>
                </c:pt>
                <c:pt idx="7">
                  <c:v>Mathematics</c:v>
                </c:pt>
                <c:pt idx="8">
                  <c:v>Legal</c:v>
                </c:pt>
                <c:pt idx="9">
                  <c:v>IT</c:v>
                </c:pt>
                <c:pt idx="10">
                  <c:v>Media</c:v>
                </c:pt>
                <c:pt idx="11">
                  <c:v>Unknown </c:v>
                </c:pt>
              </c:strCache>
            </c:strRef>
          </c:cat>
          <c:val>
            <c:numRef>
              <c:f>'Post 16'!$J$7:$U$7</c:f>
              <c:numCache>
                <c:formatCode>General</c:formatCode>
                <c:ptCount val="12"/>
                <c:pt idx="0">
                  <c:v>3</c:v>
                </c:pt>
                <c:pt idx="1">
                  <c:v>0</c:v>
                </c:pt>
                <c:pt idx="2">
                  <c:v>0</c:v>
                </c:pt>
                <c:pt idx="3">
                  <c:v>2</c:v>
                </c:pt>
                <c:pt idx="4">
                  <c:v>4</c:v>
                </c:pt>
                <c:pt idx="5">
                  <c:v>2</c:v>
                </c:pt>
                <c:pt idx="6">
                  <c:v>4</c:v>
                </c:pt>
                <c:pt idx="7">
                  <c:v>0</c:v>
                </c:pt>
                <c:pt idx="8">
                  <c:v>3</c:v>
                </c:pt>
                <c:pt idx="9">
                  <c:v>0</c:v>
                </c:pt>
                <c:pt idx="10">
                  <c:v>4</c:v>
                </c:pt>
                <c:pt idx="11">
                  <c:v>2</c:v>
                </c:pt>
              </c:numCache>
            </c:numRef>
          </c:val>
        </c:ser>
        <c:axId val="93550464"/>
        <c:axId val="93573120"/>
      </c:barChart>
      <c:catAx>
        <c:axId val="93550464"/>
        <c:scaling>
          <c:orientation val="minMax"/>
        </c:scaling>
        <c:axPos val="b"/>
        <c:title>
          <c:tx>
            <c:rich>
              <a:bodyPr/>
              <a:lstStyle/>
              <a:p>
                <a:pPr>
                  <a:defRPr/>
                </a:pPr>
                <a:r>
                  <a:rPr lang="en-GB" dirty="0"/>
                  <a:t>Post-16 Subject Studied by Students</a:t>
                </a:r>
              </a:p>
            </c:rich>
          </c:tx>
          <c:layout>
            <c:manualLayout>
              <c:xMode val="edge"/>
              <c:yMode val="edge"/>
              <c:x val="0.26758647883057851"/>
              <c:y val="0.92245556919819904"/>
            </c:manualLayout>
          </c:layout>
        </c:title>
        <c:numFmt formatCode="General" sourceLinked="1"/>
        <c:majorTickMark val="none"/>
        <c:tickLblPos val="nextTo"/>
        <c:crossAx val="93573120"/>
        <c:crosses val="autoZero"/>
        <c:auto val="1"/>
        <c:lblAlgn val="ctr"/>
        <c:lblOffset val="100"/>
      </c:catAx>
      <c:valAx>
        <c:axId val="93573120"/>
        <c:scaling>
          <c:orientation val="minMax"/>
          <c:max val="8"/>
        </c:scaling>
        <c:axPos val="l"/>
        <c:majorGridlines/>
        <c:title>
          <c:tx>
            <c:rich>
              <a:bodyPr rot="-5400000" vert="horz"/>
              <a:lstStyle/>
              <a:p>
                <a:pPr>
                  <a:defRPr/>
                </a:pPr>
                <a:r>
                  <a:rPr lang="en-GB"/>
                  <a:t>Number of Students</a:t>
                </a:r>
              </a:p>
            </c:rich>
          </c:tx>
          <c:layout/>
        </c:title>
        <c:numFmt formatCode="General" sourceLinked="1"/>
        <c:majorTickMark val="none"/>
        <c:tickLblPos val="nextTo"/>
        <c:crossAx val="93550464"/>
        <c:crosses val="autoZero"/>
        <c:crossBetween val="between"/>
      </c:valAx>
    </c:plotArea>
    <c:legend>
      <c:legendPos val="b"/>
      <c:layout>
        <c:manualLayout>
          <c:xMode val="edge"/>
          <c:yMode val="edge"/>
          <c:x val="8.5122372366596991E-2"/>
          <c:y val="1.9224129081628172E-3"/>
          <c:w val="0.87956355608209913"/>
          <c:h val="6.6867173533093696E-2"/>
        </c:manualLayout>
      </c:layout>
    </c:legend>
    <c:plotVisOnly val="1"/>
    <c:dispBlanksAs val="gap"/>
  </c:chart>
  <c:txPr>
    <a:bodyPr/>
    <a:lstStyle/>
    <a:p>
      <a:pPr>
        <a:defRPr sz="1600">
          <a:latin typeface="Arial" pitchFamily="34" charset="0"/>
          <a:cs typeface="Arial" pitchFamily="34" charset="0"/>
        </a:defRPr>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GB"/>
  <c:style val="26"/>
  <c:chart>
    <c:plotArea>
      <c:layout>
        <c:manualLayout>
          <c:layoutTarget val="inner"/>
          <c:xMode val="edge"/>
          <c:yMode val="edge"/>
          <c:x val="0.17498106466162691"/>
          <c:y val="8.0112758449217988E-2"/>
          <c:w val="0.74335503929697555"/>
          <c:h val="0.50762188280035925"/>
        </c:manualLayout>
      </c:layout>
      <c:barChart>
        <c:barDir val="col"/>
        <c:grouping val="stacked"/>
        <c:ser>
          <c:idx val="0"/>
          <c:order val="0"/>
          <c:tx>
            <c:v>Who Passed</c:v>
          </c:tx>
          <c:cat>
            <c:strRef>
              <c:f>Analysis!$E$8:$K$8</c:f>
              <c:strCache>
                <c:ptCount val="7"/>
                <c:pt idx="0">
                  <c:v>UG Degree</c:v>
                </c:pt>
                <c:pt idx="1">
                  <c:v>Foundation Year</c:v>
                </c:pt>
                <c:pt idx="2">
                  <c:v>A Levels</c:v>
                </c:pt>
                <c:pt idx="3">
                  <c:v>BTEC National Dip</c:v>
                </c:pt>
                <c:pt idx="4">
                  <c:v>Access to HE Dip</c:v>
                </c:pt>
                <c:pt idx="5">
                  <c:v>Foreign </c:v>
                </c:pt>
                <c:pt idx="6">
                  <c:v>Unknown</c:v>
                </c:pt>
              </c:strCache>
            </c:strRef>
          </c:cat>
          <c:val>
            <c:numRef>
              <c:f>Analysis!$E$9:$K$9</c:f>
              <c:numCache>
                <c:formatCode>General</c:formatCode>
                <c:ptCount val="7"/>
                <c:pt idx="0">
                  <c:v>1</c:v>
                </c:pt>
                <c:pt idx="1">
                  <c:v>3</c:v>
                </c:pt>
                <c:pt idx="2">
                  <c:v>9</c:v>
                </c:pt>
                <c:pt idx="3">
                  <c:v>7</c:v>
                </c:pt>
                <c:pt idx="4">
                  <c:v>1</c:v>
                </c:pt>
                <c:pt idx="5">
                  <c:v>1</c:v>
                </c:pt>
                <c:pt idx="6">
                  <c:v>0</c:v>
                </c:pt>
              </c:numCache>
            </c:numRef>
          </c:val>
        </c:ser>
        <c:ser>
          <c:idx val="1"/>
          <c:order val="1"/>
          <c:tx>
            <c:v>Who Failed</c:v>
          </c:tx>
          <c:val>
            <c:numRef>
              <c:f>Analysis!$L$4:$R$4</c:f>
              <c:numCache>
                <c:formatCode>General</c:formatCode>
                <c:ptCount val="7"/>
                <c:pt idx="0">
                  <c:v>0</c:v>
                </c:pt>
                <c:pt idx="1">
                  <c:v>3</c:v>
                </c:pt>
                <c:pt idx="2">
                  <c:v>4</c:v>
                </c:pt>
                <c:pt idx="3">
                  <c:v>5</c:v>
                </c:pt>
                <c:pt idx="4">
                  <c:v>2</c:v>
                </c:pt>
                <c:pt idx="5">
                  <c:v>1</c:v>
                </c:pt>
                <c:pt idx="6">
                  <c:v>1</c:v>
                </c:pt>
              </c:numCache>
            </c:numRef>
          </c:val>
        </c:ser>
        <c:gapWidth val="55"/>
        <c:overlap val="100"/>
        <c:axId val="105218432"/>
        <c:axId val="105220352"/>
      </c:barChart>
      <c:catAx>
        <c:axId val="105218432"/>
        <c:scaling>
          <c:orientation val="minMax"/>
        </c:scaling>
        <c:axPos val="b"/>
        <c:title>
          <c:tx>
            <c:rich>
              <a:bodyPr/>
              <a:lstStyle/>
              <a:p>
                <a:pPr>
                  <a:defRPr/>
                </a:pPr>
                <a:r>
                  <a:rPr lang="en-GB" dirty="0"/>
                  <a:t>Highest Entry Qualification by Type</a:t>
                </a:r>
              </a:p>
            </c:rich>
          </c:tx>
          <c:layout>
            <c:manualLayout>
              <c:xMode val="edge"/>
              <c:yMode val="edge"/>
              <c:x val="0.21620448803460654"/>
              <c:y val="0.92268131717724367"/>
            </c:manualLayout>
          </c:layout>
        </c:title>
        <c:numFmt formatCode="General" sourceLinked="1"/>
        <c:majorTickMark val="none"/>
        <c:tickLblPos val="nextTo"/>
        <c:crossAx val="105220352"/>
        <c:crosses val="autoZero"/>
        <c:auto val="1"/>
        <c:lblAlgn val="ctr"/>
        <c:lblOffset val="100"/>
      </c:catAx>
      <c:valAx>
        <c:axId val="105220352"/>
        <c:scaling>
          <c:orientation val="minMax"/>
        </c:scaling>
        <c:axPos val="l"/>
        <c:majorGridlines/>
        <c:title>
          <c:tx>
            <c:rich>
              <a:bodyPr rot="-5400000" vert="horz"/>
              <a:lstStyle/>
              <a:p>
                <a:pPr>
                  <a:defRPr/>
                </a:pPr>
                <a:r>
                  <a:rPr lang="en-GB"/>
                  <a:t>Number of Students</a:t>
                </a:r>
              </a:p>
            </c:rich>
          </c:tx>
          <c:layout/>
        </c:title>
        <c:numFmt formatCode="General" sourceLinked="1"/>
        <c:majorTickMark val="none"/>
        <c:tickLblPos val="nextTo"/>
        <c:crossAx val="105218432"/>
        <c:crosses val="autoZero"/>
        <c:crossBetween val="between"/>
      </c:valAx>
    </c:plotArea>
    <c:legend>
      <c:legendPos val="t"/>
      <c:layout>
        <c:manualLayout>
          <c:xMode val="edge"/>
          <c:yMode val="edge"/>
          <c:x val="0.21159975304312476"/>
          <c:y val="0"/>
          <c:w val="0.57212216408486716"/>
          <c:h val="6.6867173533093668E-2"/>
        </c:manualLayout>
      </c:layout>
    </c:legend>
    <c:plotVisOnly val="1"/>
    <c:dispBlanksAs val="gap"/>
  </c:chart>
  <c:txPr>
    <a:bodyPr/>
    <a:lstStyle/>
    <a:p>
      <a:pPr>
        <a:defRPr sz="1600">
          <a:latin typeface="Arial" pitchFamily="34" charset="0"/>
          <a:cs typeface="Arial" pitchFamily="34" charset="0"/>
        </a:defRPr>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EC831E-1C0C-45D2-A9C1-4840BC2C3D08}" type="datetimeFigureOut">
              <a:rPr lang="en-GB" smtClean="0"/>
              <a:pPr/>
              <a:t>22/01/2013</a:t>
            </a:fld>
            <a:endParaRPr lang="en-GB"/>
          </a:p>
        </p:txBody>
      </p:sp>
      <p:sp>
        <p:nvSpPr>
          <p:cNvPr id="4" name="Slide Image Placeholder 3"/>
          <p:cNvSpPr>
            <a:spLocks noGrp="1" noRot="1" noChangeAspect="1"/>
          </p:cNvSpPr>
          <p:nvPr>
            <p:ph type="sldImg" idx="2"/>
          </p:nvPr>
        </p:nvSpPr>
        <p:spPr>
          <a:xfrm>
            <a:off x="2224088" y="685800"/>
            <a:ext cx="2409825"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68F2C6-3A34-4C94-B51E-F6086FB63231}"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2962565" rtl="0" eaLnBrk="1" latinLnBrk="0" hangingPunct="1">
      <a:defRPr sz="3900" kern="1200">
        <a:solidFill>
          <a:schemeClr val="tx1"/>
        </a:solidFill>
        <a:latin typeface="+mn-lt"/>
        <a:ea typeface="+mn-ea"/>
        <a:cs typeface="+mn-cs"/>
      </a:defRPr>
    </a:lvl1pPr>
    <a:lvl2pPr marL="1481282" algn="l" defTabSz="2962565" rtl="0" eaLnBrk="1" latinLnBrk="0" hangingPunct="1">
      <a:defRPr sz="3900" kern="1200">
        <a:solidFill>
          <a:schemeClr val="tx1"/>
        </a:solidFill>
        <a:latin typeface="+mn-lt"/>
        <a:ea typeface="+mn-ea"/>
        <a:cs typeface="+mn-cs"/>
      </a:defRPr>
    </a:lvl2pPr>
    <a:lvl3pPr marL="2962565" algn="l" defTabSz="2962565" rtl="0" eaLnBrk="1" latinLnBrk="0" hangingPunct="1">
      <a:defRPr sz="3900" kern="1200">
        <a:solidFill>
          <a:schemeClr val="tx1"/>
        </a:solidFill>
        <a:latin typeface="+mn-lt"/>
        <a:ea typeface="+mn-ea"/>
        <a:cs typeface="+mn-cs"/>
      </a:defRPr>
    </a:lvl3pPr>
    <a:lvl4pPr marL="4443847" algn="l" defTabSz="2962565" rtl="0" eaLnBrk="1" latinLnBrk="0" hangingPunct="1">
      <a:defRPr sz="3900" kern="1200">
        <a:solidFill>
          <a:schemeClr val="tx1"/>
        </a:solidFill>
        <a:latin typeface="+mn-lt"/>
        <a:ea typeface="+mn-ea"/>
        <a:cs typeface="+mn-cs"/>
      </a:defRPr>
    </a:lvl4pPr>
    <a:lvl5pPr marL="5925129" algn="l" defTabSz="2962565" rtl="0" eaLnBrk="1" latinLnBrk="0" hangingPunct="1">
      <a:defRPr sz="3900" kern="1200">
        <a:solidFill>
          <a:schemeClr val="tx1"/>
        </a:solidFill>
        <a:latin typeface="+mn-lt"/>
        <a:ea typeface="+mn-ea"/>
        <a:cs typeface="+mn-cs"/>
      </a:defRPr>
    </a:lvl5pPr>
    <a:lvl6pPr marL="7406411" algn="l" defTabSz="2962565" rtl="0" eaLnBrk="1" latinLnBrk="0" hangingPunct="1">
      <a:defRPr sz="3900" kern="1200">
        <a:solidFill>
          <a:schemeClr val="tx1"/>
        </a:solidFill>
        <a:latin typeface="+mn-lt"/>
        <a:ea typeface="+mn-ea"/>
        <a:cs typeface="+mn-cs"/>
      </a:defRPr>
    </a:lvl6pPr>
    <a:lvl7pPr marL="8887694" algn="l" defTabSz="2962565" rtl="0" eaLnBrk="1" latinLnBrk="0" hangingPunct="1">
      <a:defRPr sz="3900" kern="1200">
        <a:solidFill>
          <a:schemeClr val="tx1"/>
        </a:solidFill>
        <a:latin typeface="+mn-lt"/>
        <a:ea typeface="+mn-ea"/>
        <a:cs typeface="+mn-cs"/>
      </a:defRPr>
    </a:lvl7pPr>
    <a:lvl8pPr marL="10368976" algn="l" defTabSz="2962565" rtl="0" eaLnBrk="1" latinLnBrk="0" hangingPunct="1">
      <a:defRPr sz="3900" kern="1200">
        <a:solidFill>
          <a:schemeClr val="tx1"/>
        </a:solidFill>
        <a:latin typeface="+mn-lt"/>
        <a:ea typeface="+mn-ea"/>
        <a:cs typeface="+mn-cs"/>
      </a:defRPr>
    </a:lvl8pPr>
    <a:lvl9pPr marL="11850258" algn="l" defTabSz="2962565" rtl="0" eaLnBrk="1" latinLnBrk="0" hangingPunct="1">
      <a:defRPr sz="3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B68F2C6-3A34-4C94-B51E-F6086FB63231}" type="slidenum">
              <a:rPr lang="en-GB" smtClean="0"/>
              <a:pPr/>
              <a:t>1</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3175" y="9395078"/>
            <a:ext cx="18055988" cy="6482743"/>
          </a:xfrm>
        </p:spPr>
        <p:txBody>
          <a:bodyPr/>
          <a:lstStyle/>
          <a:p>
            <a:r>
              <a:rPr lang="en-US" smtClean="0"/>
              <a:t>Click to edit Master title style</a:t>
            </a:r>
            <a:endParaRPr lang="en-GB"/>
          </a:p>
        </p:txBody>
      </p:sp>
      <p:sp>
        <p:nvSpPr>
          <p:cNvPr id="3" name="Subtitle 2"/>
          <p:cNvSpPr>
            <a:spLocks noGrp="1"/>
          </p:cNvSpPr>
          <p:nvPr>
            <p:ph type="subTitle" idx="1"/>
          </p:nvPr>
        </p:nvSpPr>
        <p:spPr>
          <a:xfrm>
            <a:off x="3186351" y="17137962"/>
            <a:ext cx="14869637" cy="7728885"/>
          </a:xfrm>
        </p:spPr>
        <p:txBody>
          <a:bodyPr/>
          <a:lstStyle>
            <a:lvl1pPr marL="0" indent="0" algn="ctr">
              <a:buNone/>
              <a:defRPr>
                <a:solidFill>
                  <a:schemeClr val="tx1">
                    <a:tint val="75000"/>
                  </a:schemeClr>
                </a:solidFill>
              </a:defRPr>
            </a:lvl1pPr>
            <a:lvl2pPr marL="1481282" indent="0" algn="ctr">
              <a:buNone/>
              <a:defRPr>
                <a:solidFill>
                  <a:schemeClr val="tx1">
                    <a:tint val="75000"/>
                  </a:schemeClr>
                </a:solidFill>
              </a:defRPr>
            </a:lvl2pPr>
            <a:lvl3pPr marL="2962565" indent="0" algn="ctr">
              <a:buNone/>
              <a:defRPr>
                <a:solidFill>
                  <a:schemeClr val="tx1">
                    <a:tint val="75000"/>
                  </a:schemeClr>
                </a:solidFill>
              </a:defRPr>
            </a:lvl3pPr>
            <a:lvl4pPr marL="4443847" indent="0" algn="ctr">
              <a:buNone/>
              <a:defRPr>
                <a:solidFill>
                  <a:schemeClr val="tx1">
                    <a:tint val="75000"/>
                  </a:schemeClr>
                </a:solidFill>
              </a:defRPr>
            </a:lvl4pPr>
            <a:lvl5pPr marL="5925129" indent="0" algn="ctr">
              <a:buNone/>
              <a:defRPr>
                <a:solidFill>
                  <a:schemeClr val="tx1">
                    <a:tint val="75000"/>
                  </a:schemeClr>
                </a:solidFill>
              </a:defRPr>
            </a:lvl5pPr>
            <a:lvl6pPr marL="7406411" indent="0" algn="ctr">
              <a:buNone/>
              <a:defRPr>
                <a:solidFill>
                  <a:schemeClr val="tx1">
                    <a:tint val="75000"/>
                  </a:schemeClr>
                </a:solidFill>
              </a:defRPr>
            </a:lvl6pPr>
            <a:lvl7pPr marL="8887694" indent="0" algn="ctr">
              <a:buNone/>
              <a:defRPr>
                <a:solidFill>
                  <a:schemeClr val="tx1">
                    <a:tint val="75000"/>
                  </a:schemeClr>
                </a:solidFill>
              </a:defRPr>
            </a:lvl7pPr>
            <a:lvl8pPr marL="10368976" indent="0" algn="ctr">
              <a:buNone/>
              <a:defRPr>
                <a:solidFill>
                  <a:schemeClr val="tx1">
                    <a:tint val="75000"/>
                  </a:schemeClr>
                </a:solidFill>
              </a:defRPr>
            </a:lvl8pPr>
            <a:lvl9pPr marL="11850258"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0A59DC7-74C4-4680-93EB-A58665BE9EAB}" type="datetimeFigureOut">
              <a:rPr lang="en-GB" smtClean="0"/>
              <a:pPr/>
              <a:t>22/01/2013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E08FB6-EE01-4225-833C-0AA7127501B2}"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0A59DC7-74C4-4680-93EB-A58665BE9EAB}" type="datetimeFigureOut">
              <a:rPr lang="en-GB" smtClean="0"/>
              <a:pPr/>
              <a:t>22/01/2013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E08FB6-EE01-4225-833C-0AA7127501B2}"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0937358" y="3815440"/>
            <a:ext cx="15806365" cy="8128630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514575" y="3815440"/>
            <a:ext cx="47068742" cy="8128630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0A59DC7-74C4-4680-93EB-A58665BE9EAB}" type="datetimeFigureOut">
              <a:rPr lang="en-GB" smtClean="0"/>
              <a:pPr/>
              <a:t>22/01/2013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E08FB6-EE01-4225-833C-0AA7127501B2}"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0A59DC7-74C4-4680-93EB-A58665BE9EAB}" type="datetimeFigureOut">
              <a:rPr lang="en-GB" smtClean="0"/>
              <a:pPr/>
              <a:t>22/01/2013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E08FB6-EE01-4225-833C-0AA7127501B2}"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77998" y="19434228"/>
            <a:ext cx="18055988" cy="6006687"/>
          </a:xfrm>
        </p:spPr>
        <p:txBody>
          <a:bodyPr anchor="t"/>
          <a:lstStyle>
            <a:lvl1pPr algn="l">
              <a:defRPr sz="13000" b="1" cap="all"/>
            </a:lvl1pPr>
          </a:lstStyle>
          <a:p>
            <a:r>
              <a:rPr lang="en-US" smtClean="0"/>
              <a:t>Click to edit Master title style</a:t>
            </a:r>
            <a:endParaRPr lang="en-GB"/>
          </a:p>
        </p:txBody>
      </p:sp>
      <p:sp>
        <p:nvSpPr>
          <p:cNvPr id="3" name="Text Placeholder 2"/>
          <p:cNvSpPr>
            <a:spLocks noGrp="1"/>
          </p:cNvSpPr>
          <p:nvPr>
            <p:ph type="body" idx="1"/>
          </p:nvPr>
        </p:nvSpPr>
        <p:spPr>
          <a:xfrm>
            <a:off x="1677998" y="12818474"/>
            <a:ext cx="18055988" cy="6615755"/>
          </a:xfrm>
        </p:spPr>
        <p:txBody>
          <a:bodyPr anchor="b"/>
          <a:lstStyle>
            <a:lvl1pPr marL="0" indent="0">
              <a:buNone/>
              <a:defRPr sz="6500">
                <a:solidFill>
                  <a:schemeClr val="tx1">
                    <a:tint val="75000"/>
                  </a:schemeClr>
                </a:solidFill>
              </a:defRPr>
            </a:lvl1pPr>
            <a:lvl2pPr marL="1481282" indent="0">
              <a:buNone/>
              <a:defRPr sz="5800">
                <a:solidFill>
                  <a:schemeClr val="tx1">
                    <a:tint val="75000"/>
                  </a:schemeClr>
                </a:solidFill>
              </a:defRPr>
            </a:lvl2pPr>
            <a:lvl3pPr marL="2962565" indent="0">
              <a:buNone/>
              <a:defRPr sz="5200">
                <a:solidFill>
                  <a:schemeClr val="tx1">
                    <a:tint val="75000"/>
                  </a:schemeClr>
                </a:solidFill>
              </a:defRPr>
            </a:lvl3pPr>
            <a:lvl4pPr marL="4443847" indent="0">
              <a:buNone/>
              <a:defRPr sz="4500">
                <a:solidFill>
                  <a:schemeClr val="tx1">
                    <a:tint val="75000"/>
                  </a:schemeClr>
                </a:solidFill>
              </a:defRPr>
            </a:lvl4pPr>
            <a:lvl5pPr marL="5925129" indent="0">
              <a:buNone/>
              <a:defRPr sz="4500">
                <a:solidFill>
                  <a:schemeClr val="tx1">
                    <a:tint val="75000"/>
                  </a:schemeClr>
                </a:solidFill>
              </a:defRPr>
            </a:lvl5pPr>
            <a:lvl6pPr marL="7406411" indent="0">
              <a:buNone/>
              <a:defRPr sz="4500">
                <a:solidFill>
                  <a:schemeClr val="tx1">
                    <a:tint val="75000"/>
                  </a:schemeClr>
                </a:solidFill>
              </a:defRPr>
            </a:lvl6pPr>
            <a:lvl7pPr marL="8887694" indent="0">
              <a:buNone/>
              <a:defRPr sz="4500">
                <a:solidFill>
                  <a:schemeClr val="tx1">
                    <a:tint val="75000"/>
                  </a:schemeClr>
                </a:solidFill>
              </a:defRPr>
            </a:lvl7pPr>
            <a:lvl8pPr marL="10368976" indent="0">
              <a:buNone/>
              <a:defRPr sz="4500">
                <a:solidFill>
                  <a:schemeClr val="tx1">
                    <a:tint val="75000"/>
                  </a:schemeClr>
                </a:solidFill>
              </a:defRPr>
            </a:lvl8pPr>
            <a:lvl9pPr marL="11850258" indent="0">
              <a:buNone/>
              <a:defRPr sz="45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A59DC7-74C4-4680-93EB-A58665BE9EAB}" type="datetimeFigureOut">
              <a:rPr lang="en-GB" smtClean="0"/>
              <a:pPr/>
              <a:t>22/01/2013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E08FB6-EE01-4225-833C-0AA7127501B2}"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514575" y="22227549"/>
            <a:ext cx="31435710" cy="62874198"/>
          </a:xfrm>
        </p:spPr>
        <p:txBody>
          <a:bodyPr/>
          <a:lstStyle>
            <a:lvl1pPr>
              <a:defRPr sz="9100"/>
            </a:lvl1pPr>
            <a:lvl2pPr>
              <a:defRPr sz="7800"/>
            </a:lvl2pPr>
            <a:lvl3pPr>
              <a:defRPr sz="6500"/>
            </a:lvl3pPr>
            <a:lvl4pPr>
              <a:defRPr sz="5800"/>
            </a:lvl4pPr>
            <a:lvl5pPr>
              <a:defRPr sz="5800"/>
            </a:lvl5pPr>
            <a:lvl6pPr>
              <a:defRPr sz="5800"/>
            </a:lvl6pPr>
            <a:lvl7pPr>
              <a:defRPr sz="5800"/>
            </a:lvl7pPr>
            <a:lvl8pPr>
              <a:defRPr sz="5800"/>
            </a:lvl8pPr>
            <a:lvl9pPr>
              <a:defRPr sz="5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5304326" y="22227549"/>
            <a:ext cx="31439397" cy="62874198"/>
          </a:xfrm>
        </p:spPr>
        <p:txBody>
          <a:bodyPr/>
          <a:lstStyle>
            <a:lvl1pPr>
              <a:defRPr sz="9100"/>
            </a:lvl1pPr>
            <a:lvl2pPr>
              <a:defRPr sz="7800"/>
            </a:lvl2pPr>
            <a:lvl3pPr>
              <a:defRPr sz="6500"/>
            </a:lvl3pPr>
            <a:lvl4pPr>
              <a:defRPr sz="5800"/>
            </a:lvl4pPr>
            <a:lvl5pPr>
              <a:defRPr sz="5800"/>
            </a:lvl5pPr>
            <a:lvl6pPr>
              <a:defRPr sz="5800"/>
            </a:lvl6pPr>
            <a:lvl7pPr>
              <a:defRPr sz="5800"/>
            </a:lvl7pPr>
            <a:lvl8pPr>
              <a:defRPr sz="5800"/>
            </a:lvl8pPr>
            <a:lvl9pPr>
              <a:defRPr sz="5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0A59DC7-74C4-4680-93EB-A58665BE9EAB}" type="datetimeFigureOut">
              <a:rPr lang="en-GB" smtClean="0"/>
              <a:pPr/>
              <a:t>22/01/2013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2E08FB6-EE01-4225-833C-0AA7127501B2}"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62117" y="1211141"/>
            <a:ext cx="19118104" cy="5040577"/>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1062117" y="6769778"/>
            <a:ext cx="9385722" cy="2821320"/>
          </a:xfrm>
        </p:spPr>
        <p:txBody>
          <a:bodyPr anchor="b"/>
          <a:lstStyle>
            <a:lvl1pPr marL="0" indent="0">
              <a:buNone/>
              <a:defRPr sz="7800" b="1"/>
            </a:lvl1pPr>
            <a:lvl2pPr marL="1481282" indent="0">
              <a:buNone/>
              <a:defRPr sz="6500" b="1"/>
            </a:lvl2pPr>
            <a:lvl3pPr marL="2962565" indent="0">
              <a:buNone/>
              <a:defRPr sz="5800" b="1"/>
            </a:lvl3pPr>
            <a:lvl4pPr marL="4443847" indent="0">
              <a:buNone/>
              <a:defRPr sz="5200" b="1"/>
            </a:lvl4pPr>
            <a:lvl5pPr marL="5925129" indent="0">
              <a:buNone/>
              <a:defRPr sz="5200" b="1"/>
            </a:lvl5pPr>
            <a:lvl6pPr marL="7406411" indent="0">
              <a:buNone/>
              <a:defRPr sz="5200" b="1"/>
            </a:lvl6pPr>
            <a:lvl7pPr marL="8887694" indent="0">
              <a:buNone/>
              <a:defRPr sz="5200" b="1"/>
            </a:lvl7pPr>
            <a:lvl8pPr marL="10368976" indent="0">
              <a:buNone/>
              <a:defRPr sz="5200" b="1"/>
            </a:lvl8pPr>
            <a:lvl9pPr marL="11850258" indent="0">
              <a:buNone/>
              <a:defRPr sz="5200" b="1"/>
            </a:lvl9pPr>
          </a:lstStyle>
          <a:p>
            <a:pPr lvl="0"/>
            <a:r>
              <a:rPr lang="en-US" smtClean="0"/>
              <a:t>Click to edit Master text styles</a:t>
            </a:r>
          </a:p>
        </p:txBody>
      </p:sp>
      <p:sp>
        <p:nvSpPr>
          <p:cNvPr id="4" name="Content Placeholder 3"/>
          <p:cNvSpPr>
            <a:spLocks noGrp="1"/>
          </p:cNvSpPr>
          <p:nvPr>
            <p:ph sz="half" idx="2"/>
          </p:nvPr>
        </p:nvSpPr>
        <p:spPr>
          <a:xfrm>
            <a:off x="1062117" y="9591099"/>
            <a:ext cx="9385722" cy="17424997"/>
          </a:xfrm>
        </p:spPr>
        <p:txBody>
          <a:bodyPr/>
          <a:lstStyle>
            <a:lvl1pPr>
              <a:defRPr sz="7800"/>
            </a:lvl1pPr>
            <a:lvl2pPr>
              <a:defRPr sz="6500"/>
            </a:lvl2pPr>
            <a:lvl3pPr>
              <a:defRPr sz="5800"/>
            </a:lvl3pPr>
            <a:lvl4pPr>
              <a:defRPr sz="5200"/>
            </a:lvl4pPr>
            <a:lvl5pPr>
              <a:defRPr sz="5200"/>
            </a:lvl5pPr>
            <a:lvl6pPr>
              <a:defRPr sz="5200"/>
            </a:lvl6pPr>
            <a:lvl7pPr>
              <a:defRPr sz="5200"/>
            </a:lvl7pPr>
            <a:lvl8pPr>
              <a:defRPr sz="5200"/>
            </a:lvl8pPr>
            <a:lvl9pPr>
              <a:defRPr sz="5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10790814" y="6769778"/>
            <a:ext cx="9389409" cy="2821320"/>
          </a:xfrm>
        </p:spPr>
        <p:txBody>
          <a:bodyPr anchor="b"/>
          <a:lstStyle>
            <a:lvl1pPr marL="0" indent="0">
              <a:buNone/>
              <a:defRPr sz="7800" b="1"/>
            </a:lvl1pPr>
            <a:lvl2pPr marL="1481282" indent="0">
              <a:buNone/>
              <a:defRPr sz="6500" b="1"/>
            </a:lvl2pPr>
            <a:lvl3pPr marL="2962565" indent="0">
              <a:buNone/>
              <a:defRPr sz="5800" b="1"/>
            </a:lvl3pPr>
            <a:lvl4pPr marL="4443847" indent="0">
              <a:buNone/>
              <a:defRPr sz="5200" b="1"/>
            </a:lvl4pPr>
            <a:lvl5pPr marL="5925129" indent="0">
              <a:buNone/>
              <a:defRPr sz="5200" b="1"/>
            </a:lvl5pPr>
            <a:lvl6pPr marL="7406411" indent="0">
              <a:buNone/>
              <a:defRPr sz="5200" b="1"/>
            </a:lvl6pPr>
            <a:lvl7pPr marL="8887694" indent="0">
              <a:buNone/>
              <a:defRPr sz="5200" b="1"/>
            </a:lvl7pPr>
            <a:lvl8pPr marL="10368976" indent="0">
              <a:buNone/>
              <a:defRPr sz="5200" b="1"/>
            </a:lvl8pPr>
            <a:lvl9pPr marL="11850258" indent="0">
              <a:buNone/>
              <a:defRPr sz="5200" b="1"/>
            </a:lvl9pPr>
          </a:lstStyle>
          <a:p>
            <a:pPr lvl="0"/>
            <a:r>
              <a:rPr lang="en-US" smtClean="0"/>
              <a:t>Click to edit Master text styles</a:t>
            </a:r>
          </a:p>
        </p:txBody>
      </p:sp>
      <p:sp>
        <p:nvSpPr>
          <p:cNvPr id="6" name="Content Placeholder 5"/>
          <p:cNvSpPr>
            <a:spLocks noGrp="1"/>
          </p:cNvSpPr>
          <p:nvPr>
            <p:ph sz="quarter" idx="4"/>
          </p:nvPr>
        </p:nvSpPr>
        <p:spPr>
          <a:xfrm>
            <a:off x="10790814" y="9591099"/>
            <a:ext cx="9389409" cy="17424997"/>
          </a:xfrm>
        </p:spPr>
        <p:txBody>
          <a:bodyPr/>
          <a:lstStyle>
            <a:lvl1pPr>
              <a:defRPr sz="7800"/>
            </a:lvl1pPr>
            <a:lvl2pPr>
              <a:defRPr sz="6500"/>
            </a:lvl2pPr>
            <a:lvl3pPr>
              <a:defRPr sz="5800"/>
            </a:lvl3pPr>
            <a:lvl4pPr>
              <a:defRPr sz="5200"/>
            </a:lvl4pPr>
            <a:lvl5pPr>
              <a:defRPr sz="5200"/>
            </a:lvl5pPr>
            <a:lvl6pPr>
              <a:defRPr sz="5200"/>
            </a:lvl6pPr>
            <a:lvl7pPr>
              <a:defRPr sz="5200"/>
            </a:lvl7pPr>
            <a:lvl8pPr>
              <a:defRPr sz="5200"/>
            </a:lvl8pPr>
            <a:lvl9pPr>
              <a:defRPr sz="5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0A59DC7-74C4-4680-93EB-A58665BE9EAB}" type="datetimeFigureOut">
              <a:rPr lang="en-GB" smtClean="0"/>
              <a:pPr/>
              <a:t>22/01/2013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2E08FB6-EE01-4225-833C-0AA7127501B2}"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0A59DC7-74C4-4680-93EB-A58665BE9EAB}" type="datetimeFigureOut">
              <a:rPr lang="en-GB" smtClean="0"/>
              <a:pPr/>
              <a:t>22/01/2013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2E08FB6-EE01-4225-833C-0AA7127501B2}"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A59DC7-74C4-4680-93EB-A58665BE9EAB}" type="datetimeFigureOut">
              <a:rPr lang="en-GB" smtClean="0"/>
              <a:pPr/>
              <a:t>22/01/2013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2E08FB6-EE01-4225-833C-0AA7127501B2}"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62118" y="1204137"/>
            <a:ext cx="6988583" cy="5124587"/>
          </a:xfrm>
        </p:spPr>
        <p:txBody>
          <a:bodyPr anchor="b"/>
          <a:lstStyle>
            <a:lvl1pPr algn="l">
              <a:defRPr sz="6500" b="1"/>
            </a:lvl1pPr>
          </a:lstStyle>
          <a:p>
            <a:r>
              <a:rPr lang="en-US" smtClean="0"/>
              <a:t>Click to edit Master title style</a:t>
            </a:r>
            <a:endParaRPr lang="en-GB"/>
          </a:p>
        </p:txBody>
      </p:sp>
      <p:sp>
        <p:nvSpPr>
          <p:cNvPr id="3" name="Content Placeholder 2"/>
          <p:cNvSpPr>
            <a:spLocks noGrp="1"/>
          </p:cNvSpPr>
          <p:nvPr>
            <p:ph idx="1"/>
          </p:nvPr>
        </p:nvSpPr>
        <p:spPr>
          <a:xfrm>
            <a:off x="8305164" y="1204140"/>
            <a:ext cx="11875057" cy="25811958"/>
          </a:xfrm>
        </p:spPr>
        <p:txBody>
          <a:bodyPr/>
          <a:lstStyle>
            <a:lvl1pPr>
              <a:defRPr sz="10400"/>
            </a:lvl1pPr>
            <a:lvl2pPr>
              <a:defRPr sz="9100"/>
            </a:lvl2pPr>
            <a:lvl3pPr>
              <a:defRPr sz="7800"/>
            </a:lvl3pPr>
            <a:lvl4pPr>
              <a:defRPr sz="6500"/>
            </a:lvl4pPr>
            <a:lvl5pPr>
              <a:defRPr sz="6500"/>
            </a:lvl5pPr>
            <a:lvl6pPr>
              <a:defRPr sz="6500"/>
            </a:lvl6pPr>
            <a:lvl7pPr>
              <a:defRPr sz="6500"/>
            </a:lvl7pPr>
            <a:lvl8pPr>
              <a:defRPr sz="6500"/>
            </a:lvl8pPr>
            <a:lvl9pPr>
              <a:defRPr sz="6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1062118" y="6328728"/>
            <a:ext cx="6988583" cy="20687370"/>
          </a:xfrm>
        </p:spPr>
        <p:txBody>
          <a:bodyPr/>
          <a:lstStyle>
            <a:lvl1pPr marL="0" indent="0">
              <a:buNone/>
              <a:defRPr sz="4500"/>
            </a:lvl1pPr>
            <a:lvl2pPr marL="1481282" indent="0">
              <a:buNone/>
              <a:defRPr sz="3900"/>
            </a:lvl2pPr>
            <a:lvl3pPr marL="2962565" indent="0">
              <a:buNone/>
              <a:defRPr sz="3200"/>
            </a:lvl3pPr>
            <a:lvl4pPr marL="4443847" indent="0">
              <a:buNone/>
              <a:defRPr sz="2900"/>
            </a:lvl4pPr>
            <a:lvl5pPr marL="5925129" indent="0">
              <a:buNone/>
              <a:defRPr sz="2900"/>
            </a:lvl5pPr>
            <a:lvl6pPr marL="7406411" indent="0">
              <a:buNone/>
              <a:defRPr sz="2900"/>
            </a:lvl6pPr>
            <a:lvl7pPr marL="8887694" indent="0">
              <a:buNone/>
              <a:defRPr sz="2900"/>
            </a:lvl7pPr>
            <a:lvl8pPr marL="10368976" indent="0">
              <a:buNone/>
              <a:defRPr sz="2900"/>
            </a:lvl8pPr>
            <a:lvl9pPr marL="11850258" indent="0">
              <a:buNone/>
              <a:defRPr sz="2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A59DC7-74C4-4680-93EB-A58665BE9EAB}" type="datetimeFigureOut">
              <a:rPr lang="en-GB" smtClean="0"/>
              <a:pPr/>
              <a:t>22/01/2013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2E08FB6-EE01-4225-833C-0AA7127501B2}"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163647" y="21170425"/>
            <a:ext cx="12745403" cy="2499289"/>
          </a:xfrm>
        </p:spPr>
        <p:txBody>
          <a:bodyPr anchor="b"/>
          <a:lstStyle>
            <a:lvl1pPr algn="l">
              <a:defRPr sz="6500" b="1"/>
            </a:lvl1pPr>
          </a:lstStyle>
          <a:p>
            <a:r>
              <a:rPr lang="en-US" smtClean="0"/>
              <a:t>Click to edit Master title style</a:t>
            </a:r>
            <a:endParaRPr lang="en-GB"/>
          </a:p>
        </p:txBody>
      </p:sp>
      <p:sp>
        <p:nvSpPr>
          <p:cNvPr id="3" name="Picture Placeholder 2"/>
          <p:cNvSpPr>
            <a:spLocks noGrp="1"/>
          </p:cNvSpPr>
          <p:nvPr>
            <p:ph type="pic" idx="1"/>
          </p:nvPr>
        </p:nvSpPr>
        <p:spPr>
          <a:xfrm>
            <a:off x="4163647" y="2702309"/>
            <a:ext cx="12745403" cy="18146078"/>
          </a:xfrm>
        </p:spPr>
        <p:txBody>
          <a:bodyPr/>
          <a:lstStyle>
            <a:lvl1pPr marL="0" indent="0">
              <a:buNone/>
              <a:defRPr sz="10400"/>
            </a:lvl1pPr>
            <a:lvl2pPr marL="1481282" indent="0">
              <a:buNone/>
              <a:defRPr sz="9100"/>
            </a:lvl2pPr>
            <a:lvl3pPr marL="2962565" indent="0">
              <a:buNone/>
              <a:defRPr sz="7800"/>
            </a:lvl3pPr>
            <a:lvl4pPr marL="4443847" indent="0">
              <a:buNone/>
              <a:defRPr sz="6500"/>
            </a:lvl4pPr>
            <a:lvl5pPr marL="5925129" indent="0">
              <a:buNone/>
              <a:defRPr sz="6500"/>
            </a:lvl5pPr>
            <a:lvl6pPr marL="7406411" indent="0">
              <a:buNone/>
              <a:defRPr sz="6500"/>
            </a:lvl6pPr>
            <a:lvl7pPr marL="8887694" indent="0">
              <a:buNone/>
              <a:defRPr sz="6500"/>
            </a:lvl7pPr>
            <a:lvl8pPr marL="10368976" indent="0">
              <a:buNone/>
              <a:defRPr sz="6500"/>
            </a:lvl8pPr>
            <a:lvl9pPr marL="11850258" indent="0">
              <a:buNone/>
              <a:defRPr sz="6500"/>
            </a:lvl9pPr>
          </a:lstStyle>
          <a:p>
            <a:endParaRPr lang="en-GB"/>
          </a:p>
        </p:txBody>
      </p:sp>
      <p:sp>
        <p:nvSpPr>
          <p:cNvPr id="4" name="Text Placeholder 3"/>
          <p:cNvSpPr>
            <a:spLocks noGrp="1"/>
          </p:cNvSpPr>
          <p:nvPr>
            <p:ph type="body" sz="half" idx="2"/>
          </p:nvPr>
        </p:nvSpPr>
        <p:spPr>
          <a:xfrm>
            <a:off x="4163647" y="23669714"/>
            <a:ext cx="12745403" cy="3549404"/>
          </a:xfrm>
        </p:spPr>
        <p:txBody>
          <a:bodyPr/>
          <a:lstStyle>
            <a:lvl1pPr marL="0" indent="0">
              <a:buNone/>
              <a:defRPr sz="4500"/>
            </a:lvl1pPr>
            <a:lvl2pPr marL="1481282" indent="0">
              <a:buNone/>
              <a:defRPr sz="3900"/>
            </a:lvl2pPr>
            <a:lvl3pPr marL="2962565" indent="0">
              <a:buNone/>
              <a:defRPr sz="3200"/>
            </a:lvl3pPr>
            <a:lvl4pPr marL="4443847" indent="0">
              <a:buNone/>
              <a:defRPr sz="2900"/>
            </a:lvl4pPr>
            <a:lvl5pPr marL="5925129" indent="0">
              <a:buNone/>
              <a:defRPr sz="2900"/>
            </a:lvl5pPr>
            <a:lvl6pPr marL="7406411" indent="0">
              <a:buNone/>
              <a:defRPr sz="2900"/>
            </a:lvl6pPr>
            <a:lvl7pPr marL="8887694" indent="0">
              <a:buNone/>
              <a:defRPr sz="2900"/>
            </a:lvl7pPr>
            <a:lvl8pPr marL="10368976" indent="0">
              <a:buNone/>
              <a:defRPr sz="2900"/>
            </a:lvl8pPr>
            <a:lvl9pPr marL="11850258" indent="0">
              <a:buNone/>
              <a:defRPr sz="2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A59DC7-74C4-4680-93EB-A58665BE9EAB}" type="datetimeFigureOut">
              <a:rPr lang="en-GB" smtClean="0"/>
              <a:pPr/>
              <a:t>22/01/2013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2E08FB6-EE01-4225-833C-0AA7127501B2}"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2117" y="1211141"/>
            <a:ext cx="19118104" cy="5040577"/>
          </a:xfrm>
          <a:prstGeom prst="rect">
            <a:avLst/>
          </a:prstGeom>
        </p:spPr>
        <p:txBody>
          <a:bodyPr vert="horz" lIns="296256" tIns="148128" rIns="296256" bIns="148128"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1062117" y="7056812"/>
            <a:ext cx="19118104" cy="19959287"/>
          </a:xfrm>
          <a:prstGeom prst="rect">
            <a:avLst/>
          </a:prstGeom>
        </p:spPr>
        <p:txBody>
          <a:bodyPr vert="horz" lIns="296256" tIns="148128" rIns="296256" bIns="14812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1062117" y="28031212"/>
            <a:ext cx="4956546" cy="1610185"/>
          </a:xfrm>
          <a:prstGeom prst="rect">
            <a:avLst/>
          </a:prstGeom>
        </p:spPr>
        <p:txBody>
          <a:bodyPr vert="horz" lIns="296256" tIns="148128" rIns="296256" bIns="148128" rtlCol="0" anchor="ctr"/>
          <a:lstStyle>
            <a:lvl1pPr algn="l">
              <a:defRPr sz="3900">
                <a:solidFill>
                  <a:schemeClr val="tx1">
                    <a:tint val="75000"/>
                  </a:schemeClr>
                </a:solidFill>
              </a:defRPr>
            </a:lvl1pPr>
          </a:lstStyle>
          <a:p>
            <a:fld id="{C0A59DC7-74C4-4680-93EB-A58665BE9EAB}" type="datetimeFigureOut">
              <a:rPr lang="en-GB" smtClean="0"/>
              <a:pPr/>
              <a:t>22/01/2013</a:t>
            </a:fld>
            <a:endParaRPr lang="en-GB"/>
          </a:p>
        </p:txBody>
      </p:sp>
      <p:sp>
        <p:nvSpPr>
          <p:cNvPr id="5" name="Footer Placeholder 4"/>
          <p:cNvSpPr>
            <a:spLocks noGrp="1"/>
          </p:cNvSpPr>
          <p:nvPr>
            <p:ph type="ftr" sz="quarter" idx="3"/>
          </p:nvPr>
        </p:nvSpPr>
        <p:spPr>
          <a:xfrm>
            <a:off x="7257799" y="28031212"/>
            <a:ext cx="6726741" cy="1610185"/>
          </a:xfrm>
          <a:prstGeom prst="rect">
            <a:avLst/>
          </a:prstGeom>
        </p:spPr>
        <p:txBody>
          <a:bodyPr vert="horz" lIns="296256" tIns="148128" rIns="296256" bIns="148128" rtlCol="0" anchor="ctr"/>
          <a:lstStyle>
            <a:lvl1pPr algn="ctr">
              <a:defRPr sz="3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5223675" y="28031212"/>
            <a:ext cx="4956546" cy="1610185"/>
          </a:xfrm>
          <a:prstGeom prst="rect">
            <a:avLst/>
          </a:prstGeom>
        </p:spPr>
        <p:txBody>
          <a:bodyPr vert="horz" lIns="296256" tIns="148128" rIns="296256" bIns="148128" rtlCol="0" anchor="ctr"/>
          <a:lstStyle>
            <a:lvl1pPr algn="r">
              <a:defRPr sz="3900">
                <a:solidFill>
                  <a:schemeClr val="tx1">
                    <a:tint val="75000"/>
                  </a:schemeClr>
                </a:solidFill>
              </a:defRPr>
            </a:lvl1pPr>
          </a:lstStyle>
          <a:p>
            <a:fld id="{62E08FB6-EE01-4225-833C-0AA7127501B2}"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962565" rtl="0" eaLnBrk="1" latinLnBrk="0" hangingPunct="1">
        <a:spcBef>
          <a:spcPct val="0"/>
        </a:spcBef>
        <a:buNone/>
        <a:defRPr sz="14300" kern="1200">
          <a:solidFill>
            <a:schemeClr val="tx1"/>
          </a:solidFill>
          <a:latin typeface="+mj-lt"/>
          <a:ea typeface="+mj-ea"/>
          <a:cs typeface="+mj-cs"/>
        </a:defRPr>
      </a:lvl1pPr>
    </p:titleStyle>
    <p:bodyStyle>
      <a:lvl1pPr marL="1110962" indent="-1110962" algn="l" defTabSz="2962565" rtl="0" eaLnBrk="1" latinLnBrk="0" hangingPunct="1">
        <a:spcBef>
          <a:spcPct val="20000"/>
        </a:spcBef>
        <a:buFont typeface="Arial" pitchFamily="34" charset="0"/>
        <a:buChar char="•"/>
        <a:defRPr sz="10400" kern="1200">
          <a:solidFill>
            <a:schemeClr val="tx1"/>
          </a:solidFill>
          <a:latin typeface="+mn-lt"/>
          <a:ea typeface="+mn-ea"/>
          <a:cs typeface="+mn-cs"/>
        </a:defRPr>
      </a:lvl1pPr>
      <a:lvl2pPr marL="2407084" indent="-925801" algn="l" defTabSz="2962565" rtl="0" eaLnBrk="1" latinLnBrk="0" hangingPunct="1">
        <a:spcBef>
          <a:spcPct val="20000"/>
        </a:spcBef>
        <a:buFont typeface="Arial" pitchFamily="34" charset="0"/>
        <a:buChar char="–"/>
        <a:defRPr sz="9100" kern="1200">
          <a:solidFill>
            <a:schemeClr val="tx1"/>
          </a:solidFill>
          <a:latin typeface="+mn-lt"/>
          <a:ea typeface="+mn-ea"/>
          <a:cs typeface="+mn-cs"/>
        </a:defRPr>
      </a:lvl2pPr>
      <a:lvl3pPr marL="3703206" indent="-740641" algn="l" defTabSz="2962565" rtl="0" eaLnBrk="1" latinLnBrk="0" hangingPunct="1">
        <a:spcBef>
          <a:spcPct val="20000"/>
        </a:spcBef>
        <a:buFont typeface="Arial" pitchFamily="34" charset="0"/>
        <a:buChar char="•"/>
        <a:defRPr sz="7800" kern="1200">
          <a:solidFill>
            <a:schemeClr val="tx1"/>
          </a:solidFill>
          <a:latin typeface="+mn-lt"/>
          <a:ea typeface="+mn-ea"/>
          <a:cs typeface="+mn-cs"/>
        </a:defRPr>
      </a:lvl3pPr>
      <a:lvl4pPr marL="5184488" indent="-740641" algn="l" defTabSz="2962565" rtl="0" eaLnBrk="1" latinLnBrk="0" hangingPunct="1">
        <a:spcBef>
          <a:spcPct val="20000"/>
        </a:spcBef>
        <a:buFont typeface="Arial" pitchFamily="34" charset="0"/>
        <a:buChar char="–"/>
        <a:defRPr sz="6500" kern="1200">
          <a:solidFill>
            <a:schemeClr val="tx1"/>
          </a:solidFill>
          <a:latin typeface="+mn-lt"/>
          <a:ea typeface="+mn-ea"/>
          <a:cs typeface="+mn-cs"/>
        </a:defRPr>
      </a:lvl4pPr>
      <a:lvl5pPr marL="6665770" indent="-740641" algn="l" defTabSz="2962565" rtl="0" eaLnBrk="1" latinLnBrk="0" hangingPunct="1">
        <a:spcBef>
          <a:spcPct val="20000"/>
        </a:spcBef>
        <a:buFont typeface="Arial" pitchFamily="34" charset="0"/>
        <a:buChar char="»"/>
        <a:defRPr sz="6500" kern="1200">
          <a:solidFill>
            <a:schemeClr val="tx1"/>
          </a:solidFill>
          <a:latin typeface="+mn-lt"/>
          <a:ea typeface="+mn-ea"/>
          <a:cs typeface="+mn-cs"/>
        </a:defRPr>
      </a:lvl5pPr>
      <a:lvl6pPr marL="8147053" indent="-740641" algn="l" defTabSz="2962565" rtl="0" eaLnBrk="1" latinLnBrk="0" hangingPunct="1">
        <a:spcBef>
          <a:spcPct val="20000"/>
        </a:spcBef>
        <a:buFont typeface="Arial" pitchFamily="34" charset="0"/>
        <a:buChar char="•"/>
        <a:defRPr sz="6500" kern="1200">
          <a:solidFill>
            <a:schemeClr val="tx1"/>
          </a:solidFill>
          <a:latin typeface="+mn-lt"/>
          <a:ea typeface="+mn-ea"/>
          <a:cs typeface="+mn-cs"/>
        </a:defRPr>
      </a:lvl6pPr>
      <a:lvl7pPr marL="9628335" indent="-740641" algn="l" defTabSz="2962565" rtl="0" eaLnBrk="1" latinLnBrk="0" hangingPunct="1">
        <a:spcBef>
          <a:spcPct val="20000"/>
        </a:spcBef>
        <a:buFont typeface="Arial" pitchFamily="34" charset="0"/>
        <a:buChar char="•"/>
        <a:defRPr sz="6500" kern="1200">
          <a:solidFill>
            <a:schemeClr val="tx1"/>
          </a:solidFill>
          <a:latin typeface="+mn-lt"/>
          <a:ea typeface="+mn-ea"/>
          <a:cs typeface="+mn-cs"/>
        </a:defRPr>
      </a:lvl7pPr>
      <a:lvl8pPr marL="11109617" indent="-740641" algn="l" defTabSz="2962565" rtl="0" eaLnBrk="1" latinLnBrk="0" hangingPunct="1">
        <a:spcBef>
          <a:spcPct val="20000"/>
        </a:spcBef>
        <a:buFont typeface="Arial" pitchFamily="34" charset="0"/>
        <a:buChar char="•"/>
        <a:defRPr sz="6500" kern="1200">
          <a:solidFill>
            <a:schemeClr val="tx1"/>
          </a:solidFill>
          <a:latin typeface="+mn-lt"/>
          <a:ea typeface="+mn-ea"/>
          <a:cs typeface="+mn-cs"/>
        </a:defRPr>
      </a:lvl8pPr>
      <a:lvl9pPr marL="12590899" indent="-740641" algn="l" defTabSz="2962565" rtl="0" eaLnBrk="1" latinLnBrk="0" hangingPunct="1">
        <a:spcBef>
          <a:spcPct val="20000"/>
        </a:spcBef>
        <a:buFont typeface="Arial" pitchFamily="34" charset="0"/>
        <a:buChar char="•"/>
        <a:defRPr sz="6500" kern="1200">
          <a:solidFill>
            <a:schemeClr val="tx1"/>
          </a:solidFill>
          <a:latin typeface="+mn-lt"/>
          <a:ea typeface="+mn-ea"/>
          <a:cs typeface="+mn-cs"/>
        </a:defRPr>
      </a:lvl9pPr>
    </p:bodyStyle>
    <p:otherStyle>
      <a:defPPr>
        <a:defRPr lang="en-US"/>
      </a:defPPr>
      <a:lvl1pPr marL="0" algn="l" defTabSz="2962565" rtl="0" eaLnBrk="1" latinLnBrk="0" hangingPunct="1">
        <a:defRPr sz="5800" kern="1200">
          <a:solidFill>
            <a:schemeClr val="tx1"/>
          </a:solidFill>
          <a:latin typeface="+mn-lt"/>
          <a:ea typeface="+mn-ea"/>
          <a:cs typeface="+mn-cs"/>
        </a:defRPr>
      </a:lvl1pPr>
      <a:lvl2pPr marL="1481282" algn="l" defTabSz="2962565" rtl="0" eaLnBrk="1" latinLnBrk="0" hangingPunct="1">
        <a:defRPr sz="5800" kern="1200">
          <a:solidFill>
            <a:schemeClr val="tx1"/>
          </a:solidFill>
          <a:latin typeface="+mn-lt"/>
          <a:ea typeface="+mn-ea"/>
          <a:cs typeface="+mn-cs"/>
        </a:defRPr>
      </a:lvl2pPr>
      <a:lvl3pPr marL="2962565" algn="l" defTabSz="2962565" rtl="0" eaLnBrk="1" latinLnBrk="0" hangingPunct="1">
        <a:defRPr sz="5800" kern="1200">
          <a:solidFill>
            <a:schemeClr val="tx1"/>
          </a:solidFill>
          <a:latin typeface="+mn-lt"/>
          <a:ea typeface="+mn-ea"/>
          <a:cs typeface="+mn-cs"/>
        </a:defRPr>
      </a:lvl3pPr>
      <a:lvl4pPr marL="4443847" algn="l" defTabSz="2962565" rtl="0" eaLnBrk="1" latinLnBrk="0" hangingPunct="1">
        <a:defRPr sz="5800" kern="1200">
          <a:solidFill>
            <a:schemeClr val="tx1"/>
          </a:solidFill>
          <a:latin typeface="+mn-lt"/>
          <a:ea typeface="+mn-ea"/>
          <a:cs typeface="+mn-cs"/>
        </a:defRPr>
      </a:lvl4pPr>
      <a:lvl5pPr marL="5925129" algn="l" defTabSz="2962565" rtl="0" eaLnBrk="1" latinLnBrk="0" hangingPunct="1">
        <a:defRPr sz="5800" kern="1200">
          <a:solidFill>
            <a:schemeClr val="tx1"/>
          </a:solidFill>
          <a:latin typeface="+mn-lt"/>
          <a:ea typeface="+mn-ea"/>
          <a:cs typeface="+mn-cs"/>
        </a:defRPr>
      </a:lvl5pPr>
      <a:lvl6pPr marL="7406411" algn="l" defTabSz="2962565" rtl="0" eaLnBrk="1" latinLnBrk="0" hangingPunct="1">
        <a:defRPr sz="5800" kern="1200">
          <a:solidFill>
            <a:schemeClr val="tx1"/>
          </a:solidFill>
          <a:latin typeface="+mn-lt"/>
          <a:ea typeface="+mn-ea"/>
          <a:cs typeface="+mn-cs"/>
        </a:defRPr>
      </a:lvl6pPr>
      <a:lvl7pPr marL="8887694" algn="l" defTabSz="2962565" rtl="0" eaLnBrk="1" latinLnBrk="0" hangingPunct="1">
        <a:defRPr sz="5800" kern="1200">
          <a:solidFill>
            <a:schemeClr val="tx1"/>
          </a:solidFill>
          <a:latin typeface="+mn-lt"/>
          <a:ea typeface="+mn-ea"/>
          <a:cs typeface="+mn-cs"/>
        </a:defRPr>
      </a:lvl7pPr>
      <a:lvl8pPr marL="10368976" algn="l" defTabSz="2962565" rtl="0" eaLnBrk="1" latinLnBrk="0" hangingPunct="1">
        <a:defRPr sz="5800" kern="1200">
          <a:solidFill>
            <a:schemeClr val="tx1"/>
          </a:solidFill>
          <a:latin typeface="+mn-lt"/>
          <a:ea typeface="+mn-ea"/>
          <a:cs typeface="+mn-cs"/>
        </a:defRPr>
      </a:lvl8pPr>
      <a:lvl9pPr marL="11850258" algn="l" defTabSz="2962565" rtl="0" eaLnBrk="1" latinLnBrk="0" hangingPunct="1">
        <a:defRPr sz="5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439"/>
          <p:cNvSpPr txBox="1">
            <a:spLocks noChangeArrowheads="1"/>
          </p:cNvSpPr>
          <p:nvPr/>
        </p:nvSpPr>
        <p:spPr bwMode="auto">
          <a:xfrm>
            <a:off x="755650" y="936155"/>
            <a:ext cx="19731038" cy="1569660"/>
          </a:xfrm>
          <a:prstGeom prst="rect">
            <a:avLst/>
          </a:prstGeom>
          <a:solidFill>
            <a:srgbClr val="C00000"/>
          </a:solidFill>
          <a:ln w="9525">
            <a:noFill/>
            <a:miter lim="800000"/>
            <a:headEnd/>
            <a:tailEnd/>
          </a:ln>
          <a:effectLst/>
        </p:spPr>
        <p:txBody>
          <a:bodyPr>
            <a:spAutoFit/>
          </a:bodyPr>
          <a:lstStyle/>
          <a:p>
            <a:pPr marL="457200" indent="-457200" algn="ctr">
              <a:spcBef>
                <a:spcPct val="50000"/>
              </a:spcBef>
            </a:pPr>
            <a:r>
              <a:rPr lang="en-GB" sz="4200" b="1" i="1" dirty="0" smtClean="0">
                <a:solidFill>
                  <a:schemeClr val="bg1"/>
                </a:solidFill>
                <a:latin typeface="Tahoma" pitchFamily="34" charset="0"/>
              </a:rPr>
              <a:t>WIDENING PARTICIPATION: ARE WE PREPARED FOR OUR STUDENTS?</a:t>
            </a:r>
            <a:endParaRPr lang="en-GB" sz="4200" b="1" i="1" dirty="0">
              <a:solidFill>
                <a:schemeClr val="bg1"/>
              </a:solidFill>
              <a:latin typeface="Tahoma" pitchFamily="34" charset="0"/>
            </a:endParaRPr>
          </a:p>
          <a:p>
            <a:pPr marL="457200" indent="-457200" algn="ctr">
              <a:spcBef>
                <a:spcPct val="50000"/>
              </a:spcBef>
            </a:pPr>
            <a:r>
              <a:rPr lang="en-US" sz="3200" b="1">
                <a:solidFill>
                  <a:schemeClr val="bg1"/>
                </a:solidFill>
                <a:latin typeface="Tahoma" pitchFamily="34" charset="0"/>
              </a:rPr>
              <a:t>   </a:t>
            </a:r>
            <a:r>
              <a:rPr lang="en-US" sz="3200" b="1" smtClean="0">
                <a:solidFill>
                  <a:schemeClr val="bg1"/>
                </a:solidFill>
                <a:latin typeface="Tahoma" pitchFamily="34" charset="0"/>
              </a:rPr>
              <a:t>DR. </a:t>
            </a:r>
            <a:r>
              <a:rPr lang="en-US" sz="3600" b="1" dirty="0">
                <a:solidFill>
                  <a:schemeClr val="bg1"/>
                </a:solidFill>
                <a:latin typeface="Tahoma" pitchFamily="34" charset="0"/>
              </a:rPr>
              <a:t>RACHEL </a:t>
            </a:r>
            <a:r>
              <a:rPr lang="en-US" sz="3600" b="1" dirty="0" smtClean="0">
                <a:solidFill>
                  <a:schemeClr val="bg1"/>
                </a:solidFill>
                <a:latin typeface="Tahoma" pitchFamily="34" charset="0"/>
              </a:rPr>
              <a:t>BOLTON-KING, STAFFORDSHIRE </a:t>
            </a:r>
            <a:r>
              <a:rPr lang="en-US" sz="3600" b="1" dirty="0" smtClean="0">
                <a:solidFill>
                  <a:schemeClr val="bg1"/>
                </a:solidFill>
                <a:latin typeface="Tahoma" pitchFamily="34" charset="0"/>
              </a:rPr>
              <a:t>U</a:t>
            </a:r>
            <a:r>
              <a:rPr lang="en-US" sz="3600" b="1" dirty="0" smtClean="0">
                <a:solidFill>
                  <a:schemeClr val="bg1"/>
                </a:solidFill>
                <a:latin typeface="Tahoma" pitchFamily="34" charset="0"/>
              </a:rPr>
              <a:t>NIVERSITY</a:t>
            </a:r>
            <a:endParaRPr lang="en-US" sz="3600" b="1" dirty="0">
              <a:solidFill>
                <a:schemeClr val="bg1"/>
              </a:solidFill>
              <a:latin typeface="Tahoma" pitchFamily="34" charset="0"/>
            </a:endParaRPr>
          </a:p>
        </p:txBody>
      </p:sp>
      <p:sp>
        <p:nvSpPr>
          <p:cNvPr id="8" name="Text Box 445"/>
          <p:cNvSpPr txBox="1">
            <a:spLocks noChangeArrowheads="1"/>
          </p:cNvSpPr>
          <p:nvPr/>
        </p:nvSpPr>
        <p:spPr bwMode="auto">
          <a:xfrm>
            <a:off x="755650" y="2723872"/>
            <a:ext cx="9537700" cy="576263"/>
          </a:xfrm>
          <a:prstGeom prst="rect">
            <a:avLst/>
          </a:prstGeom>
          <a:solidFill>
            <a:srgbClr val="C00000"/>
          </a:solidFill>
          <a:ln w="9525">
            <a:noFill/>
            <a:miter lim="800000"/>
            <a:headEnd/>
            <a:tailEnd/>
          </a:ln>
          <a:effectLst/>
        </p:spPr>
        <p:txBody>
          <a:bodyPr/>
          <a:lstStyle/>
          <a:p>
            <a:pPr marL="457200" indent="-457200" algn="ctr">
              <a:spcBef>
                <a:spcPct val="50000"/>
              </a:spcBef>
            </a:pPr>
            <a:r>
              <a:rPr lang="en-US" sz="3200" b="1" dirty="0">
                <a:solidFill>
                  <a:schemeClr val="bg1"/>
                </a:solidFill>
                <a:latin typeface="Tahoma" pitchFamily="34" charset="0"/>
              </a:rPr>
              <a:t>INTRODUCTION</a:t>
            </a:r>
          </a:p>
        </p:txBody>
      </p:sp>
      <p:sp>
        <p:nvSpPr>
          <p:cNvPr id="9" name="Text Box 446"/>
          <p:cNvSpPr txBox="1">
            <a:spLocks noChangeArrowheads="1"/>
          </p:cNvSpPr>
          <p:nvPr/>
        </p:nvSpPr>
        <p:spPr bwMode="auto">
          <a:xfrm>
            <a:off x="10948988" y="2722285"/>
            <a:ext cx="9537700" cy="576262"/>
          </a:xfrm>
          <a:prstGeom prst="rect">
            <a:avLst/>
          </a:prstGeom>
          <a:solidFill>
            <a:srgbClr val="C00000"/>
          </a:solidFill>
          <a:ln w="9525">
            <a:noFill/>
            <a:miter lim="800000"/>
            <a:headEnd/>
            <a:tailEnd/>
          </a:ln>
          <a:effectLst/>
        </p:spPr>
        <p:txBody>
          <a:bodyPr/>
          <a:lstStyle/>
          <a:p>
            <a:pPr marL="457200" indent="-457200" algn="ctr">
              <a:spcBef>
                <a:spcPct val="50000"/>
              </a:spcBef>
            </a:pPr>
            <a:r>
              <a:rPr lang="en-US" sz="3200" b="1" dirty="0" smtClean="0">
                <a:solidFill>
                  <a:schemeClr val="bg1"/>
                </a:solidFill>
                <a:latin typeface="Tahoma" pitchFamily="34" charset="0"/>
              </a:rPr>
              <a:t>METHOD</a:t>
            </a:r>
            <a:endParaRPr lang="en-US" sz="3200" b="1" dirty="0">
              <a:solidFill>
                <a:schemeClr val="bg1"/>
              </a:solidFill>
              <a:latin typeface="Tahoma" pitchFamily="34" charset="0"/>
            </a:endParaRPr>
          </a:p>
        </p:txBody>
      </p:sp>
      <p:sp>
        <p:nvSpPr>
          <p:cNvPr id="10" name="Text Box 455"/>
          <p:cNvSpPr txBox="1">
            <a:spLocks noChangeArrowheads="1"/>
          </p:cNvSpPr>
          <p:nvPr/>
        </p:nvSpPr>
        <p:spPr bwMode="auto">
          <a:xfrm>
            <a:off x="655638" y="3529440"/>
            <a:ext cx="9721850" cy="7402026"/>
          </a:xfrm>
          <a:prstGeom prst="rect">
            <a:avLst/>
          </a:prstGeom>
          <a:noFill/>
          <a:ln w="9525">
            <a:noFill/>
            <a:miter lim="800000"/>
            <a:headEnd/>
            <a:tailEnd/>
          </a:ln>
          <a:effectLst/>
        </p:spPr>
        <p:txBody>
          <a:bodyPr wrap="square">
            <a:spAutoFit/>
          </a:bodyPr>
          <a:lstStyle/>
          <a:p>
            <a:pPr algn="just" defTabSz="828675">
              <a:spcBef>
                <a:spcPct val="50000"/>
              </a:spcBef>
            </a:pPr>
            <a:r>
              <a:rPr lang="en-GB" sz="2000" dirty="0" smtClean="0">
                <a:latin typeface="Arial" charset="0"/>
              </a:rPr>
              <a:t>Since the 1960s, universities have been seeking to ensure that the opportunity to undertake higher education (HE) is inclusive to all by reducing barriers, such as those arising from disability, to increase applications from under-represented socio-economic groups and educational backgrounds for example (</a:t>
            </a:r>
            <a:r>
              <a:rPr lang="en-GB" sz="2000" dirty="0" err="1" smtClean="0">
                <a:latin typeface="Arial" charset="0"/>
              </a:rPr>
              <a:t>Bibbings</a:t>
            </a:r>
            <a:r>
              <a:rPr lang="en-GB" sz="2000" dirty="0">
                <a:latin typeface="Arial" charset="0"/>
              </a:rPr>
              <a:t> </a:t>
            </a:r>
            <a:r>
              <a:rPr lang="en-GB" sz="2000" dirty="0" smtClean="0">
                <a:latin typeface="Arial" charset="0"/>
              </a:rPr>
              <a:t>2006, Comptroller &amp; Auditor General 2008); an initiative known as widening participation (WP). </a:t>
            </a:r>
          </a:p>
          <a:p>
            <a:pPr algn="just" defTabSz="828675">
              <a:spcBef>
                <a:spcPct val="50000"/>
              </a:spcBef>
            </a:pPr>
            <a:endParaRPr lang="en-GB" sz="1000" dirty="0" smtClean="0">
              <a:latin typeface="Arial" charset="0"/>
            </a:endParaRPr>
          </a:p>
          <a:p>
            <a:pPr algn="just" defTabSz="828675">
              <a:spcBef>
                <a:spcPct val="50000"/>
              </a:spcBef>
            </a:pPr>
            <a:r>
              <a:rPr lang="en-GB" sz="2000" dirty="0" smtClean="0">
                <a:latin typeface="Arial" charset="0"/>
              </a:rPr>
              <a:t>The success of this initiative seems to vary from institution to institution, with some of the highest regarded institutions typically not reaching their benchmark quota (Comptroller &amp; Auditor General 2008). </a:t>
            </a:r>
            <a:r>
              <a:rPr lang="en-GB" sz="2000" dirty="0" err="1" smtClean="0">
                <a:latin typeface="Arial" charset="0"/>
              </a:rPr>
              <a:t>Chrowdry</a:t>
            </a:r>
            <a:r>
              <a:rPr lang="en-GB" sz="2000" dirty="0" smtClean="0">
                <a:latin typeface="Arial" charset="0"/>
              </a:rPr>
              <a:t> et al. (2010) also noted that student participation at a HE institution is more likely with improved academic achievement at secondary school, i.e. Ages 11 to 16.</a:t>
            </a:r>
          </a:p>
          <a:p>
            <a:pPr algn="just" defTabSz="828675">
              <a:spcBef>
                <a:spcPct val="50000"/>
              </a:spcBef>
            </a:pPr>
            <a:endParaRPr lang="en-GB" sz="1000" dirty="0" smtClean="0">
              <a:latin typeface="Arial" charset="0"/>
            </a:endParaRPr>
          </a:p>
          <a:p>
            <a:pPr algn="just" defTabSz="828675">
              <a:spcBef>
                <a:spcPct val="50000"/>
              </a:spcBef>
            </a:pPr>
            <a:r>
              <a:rPr lang="en-GB" sz="2000" dirty="0" smtClean="0">
                <a:latin typeface="Arial" charset="0"/>
              </a:rPr>
              <a:t>WP at Staffordshire University (SU) means students are from up to 40 % of the most deprived areas of England, as classified by 2010 Index of Multiple Deprivation. SU currently has minimum entry requirements for awards offered by the Forensic and Crime Sciences (</a:t>
            </a:r>
            <a:r>
              <a:rPr lang="en-GB" sz="2000" dirty="0" err="1" smtClean="0">
                <a:latin typeface="Arial" charset="0"/>
              </a:rPr>
              <a:t>FaCS</a:t>
            </a:r>
            <a:r>
              <a:rPr lang="en-GB" sz="2000" dirty="0" smtClean="0">
                <a:latin typeface="Arial" charset="0"/>
              </a:rPr>
              <a:t>) department, but do they prepare the staff for the students’ capabilities and what impact does that have on the potential for student success? </a:t>
            </a:r>
          </a:p>
          <a:p>
            <a:pPr algn="just" defTabSz="828675">
              <a:spcBef>
                <a:spcPct val="50000"/>
              </a:spcBef>
            </a:pPr>
            <a:endParaRPr lang="en-GB" sz="1000" dirty="0" smtClean="0">
              <a:latin typeface="Arial" charset="0"/>
            </a:endParaRPr>
          </a:p>
          <a:p>
            <a:pPr algn="just" defTabSz="828675">
              <a:spcBef>
                <a:spcPct val="50000"/>
              </a:spcBef>
            </a:pPr>
            <a:r>
              <a:rPr lang="en-GB" sz="2000" dirty="0" smtClean="0">
                <a:latin typeface="Arial" charset="0"/>
              </a:rPr>
              <a:t>This research aims to establish whether the author, in their capacity as a lecturer, was prepared for the current cohort of students undertaking a distance learning (DL) module and whether information from the university admissions department has the potential to alter the andragogic approaches to increase success rates.</a:t>
            </a:r>
          </a:p>
        </p:txBody>
      </p:sp>
      <p:sp>
        <p:nvSpPr>
          <p:cNvPr id="11" name="Text Box 462"/>
          <p:cNvSpPr txBox="1">
            <a:spLocks noChangeArrowheads="1"/>
          </p:cNvSpPr>
          <p:nvPr/>
        </p:nvSpPr>
        <p:spPr bwMode="auto">
          <a:xfrm>
            <a:off x="755650" y="22611123"/>
            <a:ext cx="9537700" cy="558800"/>
          </a:xfrm>
          <a:prstGeom prst="rect">
            <a:avLst/>
          </a:prstGeom>
          <a:solidFill>
            <a:srgbClr val="C00000"/>
          </a:solidFill>
          <a:ln w="9525">
            <a:noFill/>
            <a:miter lim="800000"/>
            <a:headEnd/>
            <a:tailEnd/>
          </a:ln>
          <a:effectLst/>
        </p:spPr>
        <p:txBody>
          <a:bodyPr/>
          <a:lstStyle/>
          <a:p>
            <a:pPr marL="457200" indent="-457200" algn="ctr">
              <a:spcBef>
                <a:spcPct val="50000"/>
              </a:spcBef>
            </a:pPr>
            <a:r>
              <a:rPr lang="en-US" sz="3200" b="1" dirty="0" smtClean="0">
                <a:solidFill>
                  <a:schemeClr val="bg1"/>
                </a:solidFill>
                <a:latin typeface="Tahoma" pitchFamily="34" charset="0"/>
              </a:rPr>
              <a:t>CONCLUSIONS</a:t>
            </a:r>
            <a:endParaRPr lang="en-US" sz="3200" b="1" dirty="0">
              <a:solidFill>
                <a:schemeClr val="bg1"/>
              </a:solidFill>
              <a:latin typeface="Tahoma" pitchFamily="34" charset="0"/>
            </a:endParaRPr>
          </a:p>
        </p:txBody>
      </p:sp>
      <p:sp>
        <p:nvSpPr>
          <p:cNvPr id="13" name="Text Box 466"/>
          <p:cNvSpPr txBox="1">
            <a:spLocks noChangeArrowheads="1"/>
          </p:cNvSpPr>
          <p:nvPr/>
        </p:nvSpPr>
        <p:spPr bwMode="auto">
          <a:xfrm>
            <a:off x="10942638" y="27003051"/>
            <a:ext cx="9537700" cy="563562"/>
          </a:xfrm>
          <a:prstGeom prst="rect">
            <a:avLst/>
          </a:prstGeom>
          <a:solidFill>
            <a:srgbClr val="C00000"/>
          </a:solidFill>
          <a:ln w="9525">
            <a:noFill/>
            <a:miter lim="800000"/>
            <a:headEnd/>
            <a:tailEnd/>
          </a:ln>
          <a:effectLst/>
        </p:spPr>
        <p:txBody>
          <a:bodyPr/>
          <a:lstStyle/>
          <a:p>
            <a:pPr marL="457200" indent="-457200" algn="ctr">
              <a:spcBef>
                <a:spcPct val="50000"/>
              </a:spcBef>
            </a:pPr>
            <a:r>
              <a:rPr lang="en-US" sz="3200" b="1" dirty="0">
                <a:solidFill>
                  <a:schemeClr val="bg1"/>
                </a:solidFill>
                <a:latin typeface="Tahoma" pitchFamily="34" charset="0"/>
              </a:rPr>
              <a:t>REFERENCES</a:t>
            </a:r>
          </a:p>
        </p:txBody>
      </p:sp>
      <p:sp>
        <p:nvSpPr>
          <p:cNvPr id="14" name="Text Box 470"/>
          <p:cNvSpPr txBox="1">
            <a:spLocks noChangeArrowheads="1"/>
          </p:cNvSpPr>
          <p:nvPr/>
        </p:nvSpPr>
        <p:spPr bwMode="auto">
          <a:xfrm>
            <a:off x="755650" y="10992435"/>
            <a:ext cx="19731038" cy="574675"/>
          </a:xfrm>
          <a:prstGeom prst="rect">
            <a:avLst/>
          </a:prstGeom>
          <a:solidFill>
            <a:srgbClr val="C00000"/>
          </a:solidFill>
          <a:ln w="9525">
            <a:noFill/>
            <a:miter lim="800000"/>
            <a:headEnd/>
            <a:tailEnd/>
          </a:ln>
          <a:effectLst/>
        </p:spPr>
        <p:txBody>
          <a:bodyPr/>
          <a:lstStyle/>
          <a:p>
            <a:pPr marL="457200" indent="-457200" algn="ctr">
              <a:spcBef>
                <a:spcPct val="50000"/>
              </a:spcBef>
            </a:pPr>
            <a:r>
              <a:rPr lang="en-US" sz="3200" b="1" dirty="0">
                <a:solidFill>
                  <a:schemeClr val="bg1"/>
                </a:solidFill>
                <a:latin typeface="Tahoma" pitchFamily="34" charset="0"/>
              </a:rPr>
              <a:t>RESULTS AND DISCUSSION</a:t>
            </a:r>
          </a:p>
        </p:txBody>
      </p:sp>
      <p:sp>
        <p:nvSpPr>
          <p:cNvPr id="21" name="Text Box 456"/>
          <p:cNvSpPr txBox="1">
            <a:spLocks noChangeArrowheads="1"/>
          </p:cNvSpPr>
          <p:nvPr/>
        </p:nvSpPr>
        <p:spPr bwMode="auto">
          <a:xfrm>
            <a:off x="10875963" y="3527852"/>
            <a:ext cx="9705975" cy="7417415"/>
          </a:xfrm>
          <a:prstGeom prst="rect">
            <a:avLst/>
          </a:prstGeom>
          <a:noFill/>
          <a:ln w="9525">
            <a:noFill/>
            <a:miter lim="800000"/>
            <a:headEnd/>
            <a:tailEnd/>
          </a:ln>
          <a:effectLst/>
        </p:spPr>
        <p:txBody>
          <a:bodyPr wrap="square">
            <a:spAutoFit/>
          </a:bodyPr>
          <a:lstStyle/>
          <a:p>
            <a:pPr algn="just" defTabSz="828675">
              <a:spcBef>
                <a:spcPct val="50000"/>
              </a:spcBef>
            </a:pPr>
            <a:r>
              <a:rPr lang="en-GB" sz="2000" dirty="0" smtClean="0">
                <a:latin typeface="Arial" charset="0"/>
              </a:rPr>
              <a:t>Fig. 1 illustrates how existing data was collected from SU student records and analysed on an individual basis to try to identify any reasons for high first year  (Level 4) failure rate on the Techniques for Scientific Investigation (</a:t>
            </a:r>
            <a:r>
              <a:rPr lang="en-GB" sz="2000" dirty="0" err="1" smtClean="0">
                <a:latin typeface="Arial" charset="0"/>
              </a:rPr>
              <a:t>ToSI</a:t>
            </a:r>
            <a:r>
              <a:rPr lang="en-GB" sz="2000" dirty="0" smtClean="0">
                <a:latin typeface="Arial" charset="0"/>
              </a:rPr>
              <a:t>) module of the BSc (</a:t>
            </a:r>
            <a:r>
              <a:rPr lang="en-GB" sz="2000" dirty="0" err="1" smtClean="0">
                <a:latin typeface="Arial" charset="0"/>
              </a:rPr>
              <a:t>Hons</a:t>
            </a:r>
            <a:r>
              <a:rPr lang="en-GB" sz="2000" dirty="0" smtClean="0">
                <a:latin typeface="Arial" charset="0"/>
              </a:rPr>
              <a:t>) Forensic Investigation award.</a:t>
            </a:r>
          </a:p>
          <a:p>
            <a:pPr algn="just" defTabSz="828675">
              <a:spcBef>
                <a:spcPct val="50000"/>
              </a:spcBef>
            </a:pPr>
            <a:endParaRPr lang="en-GB" sz="2000" dirty="0">
              <a:latin typeface="Arial" charset="0"/>
            </a:endParaRPr>
          </a:p>
          <a:p>
            <a:pPr algn="just" defTabSz="828675">
              <a:spcBef>
                <a:spcPct val="50000"/>
              </a:spcBef>
            </a:pPr>
            <a:endParaRPr lang="en-GB" sz="2000" dirty="0" smtClean="0">
              <a:latin typeface="Arial" charset="0"/>
            </a:endParaRPr>
          </a:p>
          <a:p>
            <a:pPr algn="just" defTabSz="828675">
              <a:spcBef>
                <a:spcPct val="50000"/>
              </a:spcBef>
            </a:pPr>
            <a:endParaRPr lang="en-GB" sz="2000" dirty="0" smtClean="0">
              <a:latin typeface="Arial" charset="0"/>
            </a:endParaRPr>
          </a:p>
          <a:p>
            <a:pPr algn="just" defTabSz="828675">
              <a:spcBef>
                <a:spcPct val="50000"/>
              </a:spcBef>
            </a:pPr>
            <a:endParaRPr lang="en-GB" sz="2000" dirty="0" smtClean="0">
              <a:latin typeface="Arial" charset="0"/>
            </a:endParaRPr>
          </a:p>
          <a:p>
            <a:pPr algn="just" defTabSz="828675">
              <a:spcBef>
                <a:spcPct val="50000"/>
              </a:spcBef>
            </a:pPr>
            <a:endParaRPr lang="en-GB" sz="2000" dirty="0" smtClean="0">
              <a:latin typeface="Arial" charset="0"/>
            </a:endParaRPr>
          </a:p>
          <a:p>
            <a:pPr algn="just" defTabSz="828675">
              <a:spcBef>
                <a:spcPct val="50000"/>
              </a:spcBef>
            </a:pPr>
            <a:endParaRPr lang="en-GB" sz="2000" dirty="0" smtClean="0">
              <a:latin typeface="Arial" charset="0"/>
            </a:endParaRPr>
          </a:p>
          <a:p>
            <a:pPr algn="just" defTabSz="828675">
              <a:spcBef>
                <a:spcPct val="50000"/>
              </a:spcBef>
            </a:pPr>
            <a:endParaRPr lang="en-GB" sz="2000" dirty="0" smtClean="0">
              <a:latin typeface="Arial" charset="0"/>
            </a:endParaRPr>
          </a:p>
          <a:p>
            <a:pPr algn="just" defTabSz="828675">
              <a:spcBef>
                <a:spcPct val="50000"/>
              </a:spcBef>
            </a:pPr>
            <a:endParaRPr lang="en-GB" sz="2000" dirty="0" smtClean="0">
              <a:latin typeface="Arial" charset="0"/>
            </a:endParaRPr>
          </a:p>
          <a:p>
            <a:pPr algn="just" defTabSz="828675">
              <a:spcBef>
                <a:spcPct val="50000"/>
              </a:spcBef>
            </a:pPr>
            <a:endParaRPr lang="en-GB" sz="2000" dirty="0" smtClean="0">
              <a:latin typeface="Arial" charset="0"/>
            </a:endParaRPr>
          </a:p>
          <a:p>
            <a:pPr algn="just" defTabSz="828675">
              <a:spcBef>
                <a:spcPct val="50000"/>
              </a:spcBef>
            </a:pPr>
            <a:endParaRPr lang="en-GB" sz="2000" dirty="0" smtClean="0">
              <a:latin typeface="Arial" charset="0"/>
            </a:endParaRPr>
          </a:p>
          <a:p>
            <a:pPr algn="just" defTabSz="828675">
              <a:spcBef>
                <a:spcPct val="50000"/>
              </a:spcBef>
            </a:pPr>
            <a:endParaRPr lang="en-GB" sz="4400" dirty="0" smtClean="0">
              <a:latin typeface="Arial" charset="0"/>
            </a:endParaRPr>
          </a:p>
          <a:p>
            <a:pPr algn="ctr" defTabSz="828675">
              <a:spcBef>
                <a:spcPct val="50000"/>
              </a:spcBef>
            </a:pPr>
            <a:r>
              <a:rPr lang="en-GB" sz="2000" b="1" dirty="0" smtClean="0">
                <a:latin typeface="Arial" charset="0"/>
              </a:rPr>
              <a:t>Fig. 1 – Flow chart illustrating the research method was employed.</a:t>
            </a:r>
            <a:endParaRPr lang="en-GB" sz="2000" dirty="0" smtClean="0">
              <a:latin typeface="Arial" charset="0"/>
            </a:endParaRPr>
          </a:p>
        </p:txBody>
      </p:sp>
      <p:sp>
        <p:nvSpPr>
          <p:cNvPr id="22" name="Text Box 2308"/>
          <p:cNvSpPr txBox="1">
            <a:spLocks noChangeArrowheads="1"/>
          </p:cNvSpPr>
          <p:nvPr/>
        </p:nvSpPr>
        <p:spPr bwMode="auto">
          <a:xfrm>
            <a:off x="658813" y="23398013"/>
            <a:ext cx="9734550" cy="5940088"/>
          </a:xfrm>
          <a:prstGeom prst="rect">
            <a:avLst/>
          </a:prstGeom>
          <a:noFill/>
          <a:ln w="9525">
            <a:noFill/>
            <a:miter lim="800000"/>
            <a:headEnd/>
            <a:tailEnd/>
          </a:ln>
          <a:effectLst/>
        </p:spPr>
        <p:txBody>
          <a:bodyPr>
            <a:spAutoFit/>
          </a:bodyPr>
          <a:lstStyle/>
          <a:p>
            <a:pPr algn="just" defTabSz="828675">
              <a:spcBef>
                <a:spcPct val="50000"/>
              </a:spcBef>
            </a:pPr>
            <a:r>
              <a:rPr lang="en-GB" sz="2000" dirty="0" smtClean="0">
                <a:latin typeface="Arial" charset="0"/>
              </a:rPr>
              <a:t>From this research the following conclusions can be drawn for this cohort:</a:t>
            </a:r>
          </a:p>
          <a:p>
            <a:pPr marL="228600" lvl="1" indent="-228600" algn="just" defTabSz="828675">
              <a:spcBef>
                <a:spcPct val="50000"/>
              </a:spcBef>
              <a:buFont typeface="Arial" pitchFamily="34" charset="0"/>
              <a:buChar char="•"/>
            </a:pPr>
            <a:r>
              <a:rPr lang="en-GB" sz="2000" dirty="0" smtClean="0">
                <a:latin typeface="Arial" charset="0"/>
              </a:rPr>
              <a:t>Students from WP backgrounds were less likely to achieve the highest award classifications;</a:t>
            </a:r>
          </a:p>
          <a:p>
            <a:pPr marL="228600" lvl="1" indent="-228600" algn="just" defTabSz="828675">
              <a:spcBef>
                <a:spcPct val="50000"/>
              </a:spcBef>
              <a:buFont typeface="Arial" pitchFamily="34" charset="0"/>
              <a:buChar char="•"/>
            </a:pPr>
            <a:r>
              <a:rPr lang="en-GB" sz="2000" dirty="0" smtClean="0">
                <a:latin typeface="Arial" charset="0"/>
              </a:rPr>
              <a:t>Those who undertook more traditional educational routes, such as A Levels, were more likely to succeed on the module;</a:t>
            </a:r>
          </a:p>
          <a:p>
            <a:pPr marL="228600" lvl="1" indent="-228600" algn="just" defTabSz="828675">
              <a:spcBef>
                <a:spcPct val="50000"/>
              </a:spcBef>
              <a:buFont typeface="Arial" pitchFamily="34" charset="0"/>
              <a:buChar char="•"/>
            </a:pPr>
            <a:r>
              <a:rPr lang="en-GB" sz="2000" dirty="0" smtClean="0">
                <a:latin typeface="Arial" charset="0"/>
              </a:rPr>
              <a:t>Individuals who had studied chemistry related science courses, such as applied science, were more likely to succeed;</a:t>
            </a:r>
          </a:p>
          <a:p>
            <a:pPr marL="228600" lvl="1" indent="-228600" algn="just" defTabSz="828675">
              <a:spcBef>
                <a:spcPct val="50000"/>
              </a:spcBef>
              <a:buFont typeface="Arial" pitchFamily="34" charset="0"/>
              <a:buChar char="•"/>
            </a:pPr>
            <a:r>
              <a:rPr lang="en-GB" sz="2000" dirty="0" smtClean="0">
                <a:latin typeface="Arial" charset="0"/>
              </a:rPr>
              <a:t>Greatest proportion of students had studied a biology or non-science related course and these students were less likely to successfully pass the module;</a:t>
            </a:r>
          </a:p>
          <a:p>
            <a:pPr marL="228600" lvl="1" indent="-228600" algn="just" defTabSz="828675">
              <a:spcBef>
                <a:spcPct val="50000"/>
              </a:spcBef>
              <a:buFont typeface="Arial" pitchFamily="34" charset="0"/>
              <a:buChar char="•"/>
            </a:pPr>
            <a:r>
              <a:rPr lang="en-GB" sz="2000" dirty="0" smtClean="0">
                <a:latin typeface="Arial" charset="0"/>
              </a:rPr>
              <a:t>Taking the university taught SJ module before </a:t>
            </a:r>
            <a:r>
              <a:rPr lang="en-GB" sz="2000" dirty="0" err="1" smtClean="0">
                <a:latin typeface="Arial" charset="0"/>
              </a:rPr>
              <a:t>ToSI</a:t>
            </a:r>
            <a:r>
              <a:rPr lang="en-GB" sz="2000" dirty="0" smtClean="0">
                <a:latin typeface="Arial" charset="0"/>
              </a:rPr>
              <a:t> may have improved the success rate of the student.</a:t>
            </a:r>
          </a:p>
          <a:p>
            <a:pPr marL="0" lvl="1" algn="just" defTabSz="828675">
              <a:spcBef>
                <a:spcPct val="50000"/>
              </a:spcBef>
            </a:pPr>
            <a:r>
              <a:rPr lang="en-GB" sz="2000" dirty="0" smtClean="0">
                <a:latin typeface="Arial" charset="0"/>
              </a:rPr>
              <a:t>The author was unaware of the high proportion of non-science students undertaking this module without first completing the SJ module. Therefore, the self-taught andragogic approach was detrimental to the Level 4 student learning process as they typically do not have sufficient chemistry background and scientific self-confidence to maximise their chance of success. </a:t>
            </a:r>
            <a:endParaRPr lang="en-GB" sz="2000" dirty="0">
              <a:latin typeface="Arial" charset="0"/>
            </a:endParaRPr>
          </a:p>
        </p:txBody>
      </p:sp>
      <p:sp>
        <p:nvSpPr>
          <p:cNvPr id="23" name="Text Box 467"/>
          <p:cNvSpPr txBox="1">
            <a:spLocks noChangeArrowheads="1"/>
          </p:cNvSpPr>
          <p:nvPr/>
        </p:nvSpPr>
        <p:spPr bwMode="auto">
          <a:xfrm>
            <a:off x="10837863" y="27773559"/>
            <a:ext cx="9701212" cy="1384995"/>
          </a:xfrm>
          <a:prstGeom prst="rect">
            <a:avLst/>
          </a:prstGeom>
          <a:noFill/>
          <a:ln w="9525">
            <a:noFill/>
            <a:miter lim="800000"/>
            <a:headEnd/>
            <a:tailEnd/>
          </a:ln>
          <a:effectLst/>
        </p:spPr>
        <p:txBody>
          <a:bodyPr>
            <a:spAutoFit/>
          </a:bodyPr>
          <a:lstStyle/>
          <a:p>
            <a:pPr marL="363538" indent="-363538" algn="just" defTabSz="828675">
              <a:spcBef>
                <a:spcPct val="50000"/>
              </a:spcBef>
            </a:pPr>
            <a:r>
              <a:rPr lang="en-GB" sz="1400" dirty="0" smtClean="0">
                <a:latin typeface="Arial" charset="0"/>
              </a:rPr>
              <a:t>BIBBINGS, L.S., 2006. Widening participation and higher education. </a:t>
            </a:r>
            <a:r>
              <a:rPr lang="en-GB" sz="1400" i="1" dirty="0" smtClean="0">
                <a:latin typeface="Arial" charset="0"/>
              </a:rPr>
              <a:t>Journal of Law and Society, </a:t>
            </a:r>
            <a:r>
              <a:rPr lang="en-GB" sz="1400" dirty="0" smtClean="0">
                <a:latin typeface="Arial" charset="0"/>
              </a:rPr>
              <a:t>33 (1), 74-91.</a:t>
            </a:r>
          </a:p>
          <a:p>
            <a:pPr marL="363538" indent="-363538" algn="just" defTabSz="828675">
              <a:spcBef>
                <a:spcPct val="50000"/>
              </a:spcBef>
            </a:pPr>
            <a:r>
              <a:rPr lang="en-GB" sz="1400" dirty="0" smtClean="0">
                <a:latin typeface="Arial" charset="0"/>
              </a:rPr>
              <a:t>CHOWDRY, H. , CRAWFORD, C., DEARDEN, L., GOODMAN, A. &amp; VIGNOLES, A., 2010. </a:t>
            </a:r>
            <a:r>
              <a:rPr lang="en-GB" sz="1400" i="1" dirty="0" smtClean="0">
                <a:latin typeface="Arial" pitchFamily="34" charset="0"/>
                <a:cs typeface="Arial" pitchFamily="34" charset="0"/>
              </a:rPr>
              <a:t>Widening Participation in Higher Education: Analysis Using Linked Administrative Data</a:t>
            </a:r>
            <a:r>
              <a:rPr lang="en-GB" sz="1400" dirty="0" smtClean="0">
                <a:latin typeface="Arial" pitchFamily="34" charset="0"/>
                <a:cs typeface="Arial" pitchFamily="34" charset="0"/>
              </a:rPr>
              <a:t>. Discussion Paper No. 4991. Bonn, Germany: Institute for the Study of Labour.</a:t>
            </a:r>
          </a:p>
          <a:p>
            <a:pPr marL="363538" indent="-363538" algn="just" defTabSz="828675">
              <a:spcBef>
                <a:spcPct val="50000"/>
              </a:spcBef>
            </a:pPr>
            <a:r>
              <a:rPr lang="en-GB" sz="1400" dirty="0" smtClean="0">
                <a:latin typeface="Arial" charset="0"/>
              </a:rPr>
              <a:t>COMPTROLLER &amp; AUDITOR GENERAL, 2008. </a:t>
            </a:r>
            <a:r>
              <a:rPr lang="en-GB" sz="1400" i="1" dirty="0" smtClean="0">
                <a:latin typeface="Arial" charset="0"/>
              </a:rPr>
              <a:t>Widening participation in higher education.  </a:t>
            </a:r>
            <a:r>
              <a:rPr lang="en-GB" sz="1400" dirty="0" smtClean="0">
                <a:latin typeface="Arial" charset="0"/>
              </a:rPr>
              <a:t>UK: National Audit Office.</a:t>
            </a:r>
          </a:p>
        </p:txBody>
      </p:sp>
      <p:graphicFrame>
        <p:nvGraphicFramePr>
          <p:cNvPr id="31" name="Group 2468"/>
          <p:cNvGraphicFramePr>
            <a:graphicFrameLocks noGrp="1"/>
          </p:cNvGraphicFramePr>
          <p:nvPr/>
        </p:nvGraphicFramePr>
        <p:xfrm>
          <a:off x="658813" y="11784523"/>
          <a:ext cx="19899312" cy="5425440"/>
        </p:xfrm>
        <a:graphic>
          <a:graphicData uri="http://schemas.openxmlformats.org/drawingml/2006/table">
            <a:tbl>
              <a:tblPr/>
              <a:tblGrid>
                <a:gridCol w="9746332"/>
                <a:gridCol w="288032"/>
                <a:gridCol w="9864948"/>
              </a:tblGrid>
              <a:tr h="3888431">
                <a:tc>
                  <a:txBody>
                    <a:bodyPr/>
                    <a:lstStyle/>
                    <a:p>
                      <a:pPr algn="just" defTabSz="828675">
                        <a:spcBef>
                          <a:spcPct val="50000"/>
                        </a:spcBef>
                        <a:tabLst>
                          <a:tab pos="9501188" algn="l"/>
                        </a:tabLst>
                      </a:pPr>
                      <a:r>
                        <a:rPr kumimoji="0" lang="en-GB" sz="2000" b="0" i="0" u="none" strike="noStrike" cap="none" normalizeH="0" baseline="0" dirty="0" smtClean="0">
                          <a:ln>
                            <a:noFill/>
                          </a:ln>
                          <a:solidFill>
                            <a:schemeClr val="tx1"/>
                          </a:solidFill>
                          <a:effectLst/>
                          <a:latin typeface="Arial" charset="0"/>
                        </a:rPr>
                        <a:t>From the data collected and analysed from </a:t>
                      </a:r>
                      <a:r>
                        <a:rPr kumimoji="0" lang="en-GB" sz="2000" b="0" i="0" u="none" strike="noStrike" cap="none" normalizeH="0" baseline="0" dirty="0" err="1" smtClean="0">
                          <a:ln>
                            <a:noFill/>
                          </a:ln>
                          <a:solidFill>
                            <a:schemeClr val="tx1"/>
                          </a:solidFill>
                          <a:effectLst/>
                          <a:latin typeface="Arial" charset="0"/>
                        </a:rPr>
                        <a:t>TheSIS</a:t>
                      </a:r>
                      <a:r>
                        <a:rPr kumimoji="0" lang="en-GB" sz="2000" b="0" i="0" u="none" strike="noStrike" cap="none" normalizeH="0" baseline="0" dirty="0" smtClean="0">
                          <a:ln>
                            <a:noFill/>
                          </a:ln>
                          <a:solidFill>
                            <a:schemeClr val="tx1"/>
                          </a:solidFill>
                          <a:effectLst/>
                          <a:latin typeface="Arial" charset="0"/>
                        </a:rPr>
                        <a:t>, </a:t>
                      </a:r>
                      <a:r>
                        <a:rPr lang="en-GB" sz="2000" dirty="0" smtClean="0">
                          <a:latin typeface="Arial" charset="0"/>
                        </a:rPr>
                        <a:t>the following trends and inferences can be drawn for this cohort of 38 students:</a:t>
                      </a:r>
                    </a:p>
                    <a:p>
                      <a:pPr marL="228600" lvl="1" indent="-228600" algn="just" defTabSz="828675">
                        <a:spcBef>
                          <a:spcPct val="50000"/>
                        </a:spcBef>
                        <a:buFont typeface="Arial" pitchFamily="34" charset="0"/>
                        <a:buChar char="•"/>
                        <a:tabLst>
                          <a:tab pos="9501188" algn="l"/>
                        </a:tabLst>
                      </a:pPr>
                      <a:r>
                        <a:rPr lang="en-GB" sz="2000" dirty="0" smtClean="0">
                          <a:latin typeface="Arial" charset="0"/>
                        </a:rPr>
                        <a:t>16 </a:t>
                      </a:r>
                      <a:r>
                        <a:rPr lang="en-GB" sz="2000" baseline="0" dirty="0" smtClean="0">
                          <a:latin typeface="Arial" charset="0"/>
                        </a:rPr>
                        <a:t>students failed this module (see Fig. 2);</a:t>
                      </a:r>
                    </a:p>
                    <a:p>
                      <a:pPr marL="228600" lvl="1" indent="-228600" algn="just" defTabSz="828675">
                        <a:spcBef>
                          <a:spcPct val="50000"/>
                        </a:spcBef>
                        <a:buFont typeface="Arial" pitchFamily="34" charset="0"/>
                        <a:buChar char="•"/>
                        <a:tabLst/>
                      </a:pPr>
                      <a:r>
                        <a:rPr lang="en-GB" sz="2000" baseline="0" dirty="0" smtClean="0">
                          <a:latin typeface="Arial" charset="0"/>
                        </a:rPr>
                        <a:t>17 students were classified as WP by SU</a:t>
                      </a:r>
                      <a:r>
                        <a:rPr lang="en-GB" sz="2000" b="0" baseline="0" dirty="0" smtClean="0">
                          <a:solidFill>
                            <a:schemeClr val="tx1"/>
                          </a:solidFill>
                          <a:latin typeface="Arial" charset="0"/>
                        </a:rPr>
                        <a:t>;</a:t>
                      </a:r>
                      <a:endParaRPr lang="en-GB" sz="2000" baseline="0" dirty="0" smtClean="0">
                        <a:solidFill>
                          <a:srgbClr val="92D050"/>
                        </a:solidFill>
                        <a:latin typeface="Arial" charset="0"/>
                      </a:endParaRPr>
                    </a:p>
                    <a:p>
                      <a:pPr marL="228600" lvl="1" indent="-228600" algn="just" defTabSz="828675">
                        <a:spcBef>
                          <a:spcPct val="50000"/>
                        </a:spcBef>
                        <a:buFont typeface="Arial" pitchFamily="34" charset="0"/>
                        <a:buChar char="•"/>
                        <a:tabLst>
                          <a:tab pos="9501188" algn="l"/>
                        </a:tabLst>
                      </a:pPr>
                      <a:r>
                        <a:rPr lang="en-GB" sz="2000" dirty="0" smtClean="0">
                          <a:latin typeface="Arial" charset="0"/>
                        </a:rPr>
                        <a:t>Students from WP backgrounds did not seem to achieve the highest award classifications (see Fig. 3);</a:t>
                      </a:r>
                    </a:p>
                    <a:p>
                      <a:pPr marL="228600" lvl="1" indent="-228600" algn="just" defTabSz="828675">
                        <a:spcBef>
                          <a:spcPct val="50000"/>
                        </a:spcBef>
                        <a:buFont typeface="Arial" pitchFamily="34" charset="0"/>
                        <a:buChar char="•"/>
                        <a:tabLst>
                          <a:tab pos="9501188" algn="l"/>
                        </a:tabLst>
                      </a:pPr>
                      <a:r>
                        <a:rPr lang="en-GB" sz="2000" dirty="0" smtClean="0">
                          <a:latin typeface="Arial" charset="0"/>
                        </a:rPr>
                        <a:t>For both GCSE</a:t>
                      </a:r>
                      <a:r>
                        <a:rPr lang="en-GB" sz="2000" baseline="0" dirty="0" smtClean="0">
                          <a:latin typeface="Arial" charset="0"/>
                        </a:rPr>
                        <a:t> </a:t>
                      </a:r>
                      <a:r>
                        <a:rPr lang="en-GB" sz="2000" dirty="0" smtClean="0">
                          <a:latin typeface="Arial" charset="0"/>
                        </a:rPr>
                        <a:t>science and mathematics, the most common grades the students had attained were B and C respectively, with similar numbers</a:t>
                      </a:r>
                      <a:r>
                        <a:rPr lang="en-GB" sz="2000" baseline="0" dirty="0" smtClean="0">
                          <a:latin typeface="Arial" charset="0"/>
                        </a:rPr>
                        <a:t> of A and D grades;</a:t>
                      </a:r>
                      <a:endParaRPr lang="en-GB" sz="2000" dirty="0" smtClean="0">
                        <a:latin typeface="Arial" charset="0"/>
                      </a:endParaRPr>
                    </a:p>
                    <a:p>
                      <a:pPr marL="228600" lvl="1" indent="-228600" algn="just" defTabSz="828675">
                        <a:spcBef>
                          <a:spcPct val="50000"/>
                        </a:spcBef>
                        <a:buFont typeface="Arial" pitchFamily="34" charset="0"/>
                        <a:buChar char="•"/>
                        <a:tabLst>
                          <a:tab pos="9501188" algn="l"/>
                        </a:tabLst>
                      </a:pPr>
                      <a:r>
                        <a:rPr lang="en-GB" sz="2000" dirty="0" smtClean="0">
                          <a:latin typeface="Arial" charset="0"/>
                        </a:rPr>
                        <a:t>The</a:t>
                      </a:r>
                      <a:r>
                        <a:rPr lang="en-GB" sz="2000" baseline="0" dirty="0" smtClean="0">
                          <a:latin typeface="Arial" charset="0"/>
                        </a:rPr>
                        <a:t> most common post-16 course types studied were A Levels (13 students) and BTEC National Diploma (12 students);</a:t>
                      </a:r>
                      <a:endParaRPr lang="en-GB" sz="2000" dirty="0" smtClean="0">
                        <a:latin typeface="Arial" charset="0"/>
                      </a:endParaRPr>
                    </a:p>
                    <a:p>
                      <a:pPr marL="228600" lvl="1" indent="-228600" algn="just" defTabSz="828675">
                        <a:spcBef>
                          <a:spcPct val="50000"/>
                        </a:spcBef>
                        <a:buFont typeface="Arial" pitchFamily="34" charset="0"/>
                        <a:buChar char="•"/>
                        <a:tabLst>
                          <a:tab pos="9501188" algn="l"/>
                        </a:tabLst>
                      </a:pPr>
                      <a:r>
                        <a:rPr lang="en-GB" sz="2000" dirty="0" smtClean="0">
                          <a:latin typeface="Arial" charset="0"/>
                        </a:rPr>
                        <a:t>The highest proportion of students who passed the module had successfully passed traditional A level</a:t>
                      </a:r>
                      <a:r>
                        <a:rPr lang="en-GB" sz="2000" baseline="0" dirty="0" smtClean="0">
                          <a:latin typeface="Arial" charset="0"/>
                        </a:rPr>
                        <a:t> courses and higher degree programmes (see Fig. 4);</a:t>
                      </a:r>
                    </a:p>
                    <a:p>
                      <a:pPr marL="228600" marR="0" lvl="1" indent="-228600" algn="just" defTabSz="828675" rtl="0" eaLnBrk="1" fontAlgn="auto" latinLnBrk="0" hangingPunct="1">
                        <a:lnSpc>
                          <a:spcPct val="100000"/>
                        </a:lnSpc>
                        <a:spcBef>
                          <a:spcPct val="50000"/>
                        </a:spcBef>
                        <a:spcAft>
                          <a:spcPts val="0"/>
                        </a:spcAft>
                        <a:buClrTx/>
                        <a:buSzTx/>
                        <a:buFont typeface="Arial" pitchFamily="34" charset="0"/>
                        <a:buChar char="•"/>
                        <a:tabLst>
                          <a:tab pos="9501188" algn="l"/>
                        </a:tabLst>
                        <a:defRPr/>
                      </a:pPr>
                      <a:r>
                        <a:rPr lang="en-GB" sz="2000" baseline="0" dirty="0" smtClean="0">
                          <a:latin typeface="Arial" charset="0"/>
                        </a:rPr>
                        <a:t>The highest proportions of students who failed the module had undertaken access courses (see Fig. 4);</a:t>
                      </a:r>
                    </a:p>
                  </a:txBody>
                  <a:tcPr horzOverflow="overflow">
                    <a:lnL cap="flat">
                      <a:noFill/>
                    </a:lnL>
                    <a:lnR cap="flat">
                      <a:noFill/>
                    </a:lnR>
                    <a:lnT cap="flat">
                      <a:noFill/>
                    </a:lnT>
                    <a:lnB>
                      <a:noFill/>
                    </a:lnB>
                    <a:lnTlToBr>
                      <a:noFill/>
                    </a:lnTlToBr>
                    <a:lnBlToTr>
                      <a:noFill/>
                    </a:lnBlToTr>
                    <a:noFill/>
                  </a:tcPr>
                </a:tc>
                <a:tc>
                  <a:txBody>
                    <a:bodyPr/>
                    <a:lstStyle/>
                    <a:p>
                      <a:pPr marL="258763" marR="0" lvl="0" indent="0" algn="just" defTabSz="2708275" rtl="0" eaLnBrk="1" fontAlgn="base" latinLnBrk="0" hangingPunct="1">
                        <a:lnSpc>
                          <a:spcPct val="100000"/>
                        </a:lnSpc>
                        <a:spcBef>
                          <a:spcPct val="20000"/>
                        </a:spcBef>
                        <a:spcAft>
                          <a:spcPct val="0"/>
                        </a:spcAft>
                        <a:buClrTx/>
                        <a:buSzTx/>
                        <a:buFontTx/>
                        <a:buNone/>
                        <a:tabLst/>
                      </a:pPr>
                      <a:endParaRPr kumimoji="0" lang="en-GB" sz="2000" b="0" i="0" u="none" strike="noStrike" cap="none" normalizeH="0" baseline="0" dirty="0" smtClean="0">
                        <a:ln>
                          <a:noFill/>
                        </a:ln>
                        <a:solidFill>
                          <a:schemeClr val="tx1"/>
                        </a:solidFill>
                        <a:effectLst/>
                        <a:latin typeface="Arial" charset="0"/>
                      </a:endParaRPr>
                    </a:p>
                  </a:txBody>
                  <a:tcPr horzOverflow="overflow">
                    <a:lnL cap="flat">
                      <a:noFill/>
                    </a:lnL>
                    <a:lnR cap="flat">
                      <a:noFill/>
                    </a:lnR>
                    <a:lnT cap="flat">
                      <a:noFill/>
                    </a:lnT>
                    <a:lnB>
                      <a:noFill/>
                    </a:lnB>
                    <a:lnTlToBr>
                      <a:noFill/>
                    </a:lnTlToBr>
                    <a:lnBlToTr>
                      <a:noFill/>
                    </a:lnBlToTr>
                    <a:noFill/>
                  </a:tcPr>
                </a:tc>
                <a:tc>
                  <a:txBody>
                    <a:bodyPr/>
                    <a:lstStyle/>
                    <a:p>
                      <a:pPr marL="457200" marR="0" lvl="0" indent="-277813" algn="just" defTabSz="2708275" rtl="0" eaLnBrk="1" fontAlgn="base" latinLnBrk="0" hangingPunct="1">
                        <a:lnSpc>
                          <a:spcPct val="100000"/>
                        </a:lnSpc>
                        <a:spcBef>
                          <a:spcPts val="1200"/>
                        </a:spcBef>
                        <a:spcAft>
                          <a:spcPct val="0"/>
                        </a:spcAft>
                        <a:buClrTx/>
                        <a:buSzTx/>
                        <a:buFont typeface="Arial" pitchFamily="34" charset="0"/>
                        <a:buChar char="•"/>
                        <a:tabLst/>
                        <a:defRPr/>
                      </a:pPr>
                      <a:r>
                        <a:rPr lang="en-GB" sz="2000" baseline="0" dirty="0" smtClean="0">
                          <a:latin typeface="Arial" charset="0"/>
                        </a:rPr>
                        <a:t>The most popular post-16 courses undertaken were categorised as legal studies, media studies and psychology respectively (see Fig. 5);</a:t>
                      </a:r>
                    </a:p>
                    <a:p>
                      <a:pPr marL="457200" marR="0" lvl="0" indent="-277813" algn="just" defTabSz="2708275" rtl="0" eaLnBrk="1" fontAlgn="base" latinLnBrk="0" hangingPunct="1">
                        <a:lnSpc>
                          <a:spcPct val="100000"/>
                        </a:lnSpc>
                        <a:spcBef>
                          <a:spcPts val="1200"/>
                        </a:spcBef>
                        <a:spcAft>
                          <a:spcPct val="0"/>
                        </a:spcAft>
                        <a:buClrTx/>
                        <a:buSzTx/>
                        <a:buFont typeface="Arial" pitchFamily="34" charset="0"/>
                        <a:buChar char="•"/>
                        <a:tabLst/>
                        <a:defRPr/>
                      </a:pPr>
                      <a:r>
                        <a:rPr lang="en-GB" sz="2000" baseline="0" dirty="0" smtClean="0">
                          <a:latin typeface="Arial" charset="0"/>
                        </a:rPr>
                        <a:t>The highest proportion of students who failed we know studied health sciences, sociology and psychology respectively (see Fig. 5);</a:t>
                      </a:r>
                    </a:p>
                    <a:p>
                      <a:pPr marL="457200" marR="0" lvl="0" indent="-277813" algn="just" defTabSz="2708275" rtl="0" eaLnBrk="1" fontAlgn="base" latinLnBrk="0" hangingPunct="1">
                        <a:lnSpc>
                          <a:spcPct val="100000"/>
                        </a:lnSpc>
                        <a:spcBef>
                          <a:spcPts val="1200"/>
                        </a:spcBef>
                        <a:spcAft>
                          <a:spcPct val="0"/>
                        </a:spcAft>
                        <a:buClrTx/>
                        <a:buSzTx/>
                        <a:buFont typeface="Arial" pitchFamily="34" charset="0"/>
                        <a:buChar char="•"/>
                        <a:tabLst/>
                        <a:defRPr/>
                      </a:pPr>
                      <a:r>
                        <a:rPr lang="en-GB" sz="2000" baseline="0" dirty="0" smtClean="0">
                          <a:latin typeface="Arial" charset="0"/>
                        </a:rPr>
                        <a:t>Students classed as ‘unknown’ had no recording of what subject was studied, (foreign qualifications or gained entry onto course due to work experience) and had 2/3 chance of failing  this module (see Fig. 5);</a:t>
                      </a:r>
                    </a:p>
                    <a:p>
                      <a:pPr marL="457200" marR="0" lvl="0" indent="-277813" algn="just" defTabSz="2708275" rtl="0" eaLnBrk="1" fontAlgn="base" latinLnBrk="0" hangingPunct="1">
                        <a:lnSpc>
                          <a:spcPct val="100000"/>
                        </a:lnSpc>
                        <a:spcBef>
                          <a:spcPts val="1200"/>
                        </a:spcBef>
                        <a:spcAft>
                          <a:spcPct val="0"/>
                        </a:spcAft>
                        <a:buClrTx/>
                        <a:buSzTx/>
                        <a:buFont typeface="Arial" pitchFamily="34" charset="0"/>
                        <a:buChar char="•"/>
                        <a:tabLst/>
                        <a:defRPr/>
                      </a:pPr>
                      <a:r>
                        <a:rPr lang="en-GB" sz="2000" baseline="0" dirty="0" smtClean="0">
                          <a:latin typeface="Arial" charset="0"/>
                        </a:rPr>
                        <a:t>The lowest proportion of students who failed we know studied either applied or pure science, mathematics and IT (see Fig. 5);</a:t>
                      </a:r>
                    </a:p>
                    <a:p>
                      <a:pPr marL="457200" marR="0" lvl="0" indent="-277813" algn="just" defTabSz="2708275" rtl="0" eaLnBrk="1" fontAlgn="base" latinLnBrk="0" hangingPunct="1">
                        <a:lnSpc>
                          <a:spcPct val="100000"/>
                        </a:lnSpc>
                        <a:spcBef>
                          <a:spcPts val="1200"/>
                        </a:spcBef>
                        <a:spcAft>
                          <a:spcPct val="0"/>
                        </a:spcAft>
                        <a:buClrTx/>
                        <a:buSzTx/>
                        <a:buFont typeface="Arial" pitchFamily="34" charset="0"/>
                        <a:buChar char="•"/>
                        <a:tabLst/>
                        <a:defRPr/>
                      </a:pPr>
                      <a:r>
                        <a:rPr lang="en-GB" sz="2000" b="0" baseline="0" dirty="0" smtClean="0">
                          <a:solidFill>
                            <a:schemeClr val="tx1"/>
                          </a:solidFill>
                          <a:latin typeface="Arial" charset="0"/>
                        </a:rPr>
                        <a:t>35</a:t>
                      </a:r>
                      <a:r>
                        <a:rPr lang="en-GB" sz="2000" baseline="0" dirty="0" smtClean="0">
                          <a:latin typeface="Arial" charset="0"/>
                        </a:rPr>
                        <a:t> students did not take the introductory Science for Justice (SJ) module;</a:t>
                      </a:r>
                    </a:p>
                    <a:p>
                      <a:pPr marL="457200" marR="0" lvl="0" indent="-277813" algn="just" defTabSz="2708275" rtl="0" eaLnBrk="1" fontAlgn="base" latinLnBrk="0" hangingPunct="1">
                        <a:lnSpc>
                          <a:spcPct val="100000"/>
                        </a:lnSpc>
                        <a:spcBef>
                          <a:spcPts val="1200"/>
                        </a:spcBef>
                        <a:spcAft>
                          <a:spcPct val="0"/>
                        </a:spcAft>
                        <a:buClrTx/>
                        <a:buSzTx/>
                        <a:buFont typeface="Arial" pitchFamily="34" charset="0"/>
                        <a:buChar char="•"/>
                        <a:tabLst/>
                        <a:defRPr/>
                      </a:pPr>
                      <a:r>
                        <a:rPr lang="en-GB" sz="2000" baseline="0" dirty="0" smtClean="0">
                          <a:latin typeface="Arial" charset="0"/>
                        </a:rPr>
                        <a:t>Two students initially took and passed the SJ module - one student passed the </a:t>
                      </a:r>
                      <a:r>
                        <a:rPr lang="en-GB" sz="2000" baseline="0" dirty="0" err="1" smtClean="0">
                          <a:latin typeface="Arial" charset="0"/>
                        </a:rPr>
                        <a:t>ToSI</a:t>
                      </a:r>
                      <a:r>
                        <a:rPr lang="en-GB" sz="2000" baseline="0" dirty="0" smtClean="0">
                          <a:latin typeface="Arial" charset="0"/>
                        </a:rPr>
                        <a:t> module and the other failed due to non-completion of the assessments.</a:t>
                      </a:r>
                    </a:p>
                    <a:p>
                      <a:pPr marL="457200" marR="0" lvl="0" indent="-277813" algn="just" defTabSz="2708275" rtl="0" eaLnBrk="1" fontAlgn="base" latinLnBrk="0" hangingPunct="1">
                        <a:lnSpc>
                          <a:spcPct val="100000"/>
                        </a:lnSpc>
                        <a:spcBef>
                          <a:spcPts val="1200"/>
                        </a:spcBef>
                        <a:spcAft>
                          <a:spcPct val="0"/>
                        </a:spcAft>
                        <a:buClrTx/>
                        <a:buSzTx/>
                        <a:buFont typeface="Arial" pitchFamily="34" charset="0"/>
                        <a:buChar char="•"/>
                        <a:tabLst/>
                        <a:defRPr/>
                      </a:pPr>
                      <a:r>
                        <a:rPr lang="en-GB" sz="2000" baseline="0" dirty="0" err="1" smtClean="0">
                          <a:latin typeface="Arial" charset="0"/>
                        </a:rPr>
                        <a:t>ToSI</a:t>
                      </a:r>
                      <a:r>
                        <a:rPr lang="en-GB" sz="2000" baseline="0" dirty="0" smtClean="0">
                          <a:latin typeface="Arial" charset="0"/>
                        </a:rPr>
                        <a:t> assessments suggested students struggled with both the calculations and scientific theory due to the DL approach.</a:t>
                      </a:r>
                    </a:p>
                  </a:txBody>
                  <a:tcPr horzOverflow="overflow">
                    <a:lnL cap="flat">
                      <a:noFill/>
                    </a:lnL>
                    <a:lnR cap="flat">
                      <a:noFill/>
                    </a:lnR>
                    <a:lnT cap="flat">
                      <a:noFill/>
                    </a:lnT>
                    <a:lnB>
                      <a:noFill/>
                    </a:lnB>
                    <a:lnTlToBr>
                      <a:noFill/>
                    </a:lnTlToBr>
                    <a:lnBlToTr>
                      <a:noFill/>
                    </a:lnBlToTr>
                    <a:noFill/>
                  </a:tcPr>
                </a:tc>
              </a:tr>
            </a:tbl>
          </a:graphicData>
        </a:graphic>
      </p:graphicFrame>
      <p:grpSp>
        <p:nvGrpSpPr>
          <p:cNvPr id="99" name="Group 98"/>
          <p:cNvGrpSpPr/>
          <p:nvPr/>
        </p:nvGrpSpPr>
        <p:grpSpPr>
          <a:xfrm>
            <a:off x="755650" y="17310745"/>
            <a:ext cx="19802621" cy="5084886"/>
            <a:chOff x="755650" y="17526769"/>
            <a:chExt cx="19802621" cy="5084886"/>
          </a:xfrm>
        </p:grpSpPr>
        <p:sp>
          <p:nvSpPr>
            <p:cNvPr id="19" name="Rectangle 1047"/>
            <p:cNvSpPr>
              <a:spLocks noChangeArrowheads="1"/>
            </p:cNvSpPr>
            <p:nvPr/>
          </p:nvSpPr>
          <p:spPr bwMode="auto">
            <a:xfrm>
              <a:off x="7639348" y="17526769"/>
              <a:ext cx="42863" cy="92075"/>
            </a:xfrm>
            <a:prstGeom prst="rect">
              <a:avLst/>
            </a:prstGeom>
            <a:noFill/>
            <a:ln w="9525">
              <a:noFill/>
              <a:miter lim="800000"/>
              <a:headEnd/>
              <a:tailEnd/>
            </a:ln>
          </p:spPr>
          <p:txBody>
            <a:bodyPr wrap="none" lIns="0" tIns="0" rIns="0" bIns="0">
              <a:spAutoFit/>
            </a:bodyPr>
            <a:lstStyle/>
            <a:p>
              <a:pPr defTabSz="828675"/>
              <a:r>
                <a:rPr lang="en-US" sz="600">
                  <a:solidFill>
                    <a:srgbClr val="2000A0"/>
                  </a:solidFill>
                  <a:latin typeface="Arial" charset="0"/>
                </a:rPr>
                <a:t>7</a:t>
              </a:r>
              <a:endParaRPr lang="en-GB"/>
            </a:p>
          </p:txBody>
        </p:sp>
        <p:sp>
          <p:nvSpPr>
            <p:cNvPr id="225" name="Rectangle 2441"/>
            <p:cNvSpPr>
              <a:spLocks noChangeArrowheads="1"/>
            </p:cNvSpPr>
            <p:nvPr/>
          </p:nvSpPr>
          <p:spPr bwMode="auto">
            <a:xfrm>
              <a:off x="755650" y="17570003"/>
              <a:ext cx="19723100" cy="5038359"/>
            </a:xfrm>
            <a:prstGeom prst="rect">
              <a:avLst/>
            </a:prstGeom>
            <a:solidFill>
              <a:srgbClr val="C00000">
                <a:alpha val="30000"/>
              </a:srgbClr>
            </a:solidFill>
            <a:ln w="9525">
              <a:noFill/>
              <a:miter lim="800000"/>
              <a:headEnd/>
              <a:tailEnd/>
            </a:ln>
            <a:effectLst/>
          </p:spPr>
          <p:txBody>
            <a:bodyPr wrap="none" anchor="ctr"/>
            <a:lstStyle/>
            <a:p>
              <a:endParaRPr lang="en-GB"/>
            </a:p>
          </p:txBody>
        </p:sp>
        <p:sp>
          <p:nvSpPr>
            <p:cNvPr id="32" name="TextBox 1"/>
            <p:cNvSpPr txBox="1"/>
            <p:nvPr/>
          </p:nvSpPr>
          <p:spPr>
            <a:xfrm>
              <a:off x="5148561" y="21962491"/>
              <a:ext cx="3384376" cy="64807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r>
                <a:rPr lang="en-GB" sz="1700" b="1" dirty="0" smtClean="0">
                  <a:latin typeface="Arial" pitchFamily="34" charset="0"/>
                  <a:cs typeface="Arial" pitchFamily="34" charset="0"/>
                </a:rPr>
                <a:t>Fig. 3 – Classification</a:t>
              </a:r>
              <a:r>
                <a:rPr lang="en-GB" sz="1700" b="1" baseline="0" dirty="0" smtClean="0">
                  <a:latin typeface="Arial" pitchFamily="34" charset="0"/>
                  <a:cs typeface="Arial" pitchFamily="34" charset="0"/>
                </a:rPr>
                <a:t> of marks for 17 students classed as WP.</a:t>
              </a:r>
              <a:endParaRPr lang="en-GB" sz="1700" b="1" dirty="0" smtClean="0">
                <a:latin typeface="Arial" pitchFamily="34" charset="0"/>
                <a:cs typeface="Arial" pitchFamily="34" charset="0"/>
              </a:endParaRPr>
            </a:p>
            <a:p>
              <a:pPr algn="just"/>
              <a:endParaRPr lang="en-GB" sz="1700" b="1" dirty="0">
                <a:latin typeface="Arial" pitchFamily="34" charset="0"/>
                <a:cs typeface="Arial" pitchFamily="34" charset="0"/>
              </a:endParaRPr>
            </a:p>
          </p:txBody>
        </p:sp>
        <p:sp>
          <p:nvSpPr>
            <p:cNvPr id="35" name="TextBox 1"/>
            <p:cNvSpPr txBox="1"/>
            <p:nvPr/>
          </p:nvSpPr>
          <p:spPr>
            <a:xfrm>
              <a:off x="8676953" y="21962491"/>
              <a:ext cx="5040560" cy="64807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r>
                <a:rPr lang="en-GB" sz="1700" b="1" dirty="0" smtClean="0">
                  <a:latin typeface="Arial" pitchFamily="34" charset="0"/>
                  <a:cs typeface="Arial" pitchFamily="34" charset="0"/>
                </a:rPr>
                <a:t>Fig. 4 – Highest entry qualification by type for students who passed and failed the module.</a:t>
              </a:r>
            </a:p>
            <a:p>
              <a:endParaRPr lang="en-GB" sz="1700" b="1" dirty="0">
                <a:latin typeface="Arial" pitchFamily="34" charset="0"/>
                <a:cs typeface="Arial" pitchFamily="34" charset="0"/>
              </a:endParaRPr>
            </a:p>
          </p:txBody>
        </p:sp>
        <p:sp>
          <p:nvSpPr>
            <p:cNvPr id="36" name="TextBox 1"/>
            <p:cNvSpPr txBox="1"/>
            <p:nvPr/>
          </p:nvSpPr>
          <p:spPr>
            <a:xfrm>
              <a:off x="14015237" y="21962491"/>
              <a:ext cx="6543034" cy="64807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r>
                <a:rPr lang="en-GB" sz="1700" b="1" dirty="0" smtClean="0">
                  <a:latin typeface="Arial" pitchFamily="34" charset="0"/>
                  <a:cs typeface="Arial" pitchFamily="34" charset="0"/>
                </a:rPr>
                <a:t>Fig. 5 – Range of post-16 subjects studied by students and the corresponding proportion who failed the module.</a:t>
              </a:r>
            </a:p>
            <a:p>
              <a:endParaRPr lang="en-GB" sz="1700" b="1" dirty="0">
                <a:latin typeface="Arial" pitchFamily="34" charset="0"/>
                <a:cs typeface="Arial" pitchFamily="34" charset="0"/>
              </a:endParaRPr>
            </a:p>
          </p:txBody>
        </p:sp>
        <p:sp>
          <p:nvSpPr>
            <p:cNvPr id="38" name="TextBox 1"/>
            <p:cNvSpPr txBox="1"/>
            <p:nvPr/>
          </p:nvSpPr>
          <p:spPr>
            <a:xfrm>
              <a:off x="756073" y="21962491"/>
              <a:ext cx="3960440" cy="64916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r>
                <a:rPr lang="en-GB" sz="1700" b="1" dirty="0" smtClean="0">
                  <a:latin typeface="Arial" pitchFamily="34" charset="0"/>
                  <a:cs typeface="Arial" pitchFamily="34" charset="0"/>
                </a:rPr>
                <a:t>Fig.</a:t>
              </a:r>
              <a:r>
                <a:rPr lang="en-GB" sz="1700" b="1" baseline="0" dirty="0" smtClean="0">
                  <a:latin typeface="Arial" pitchFamily="34" charset="0"/>
                  <a:cs typeface="Arial" pitchFamily="34" charset="0"/>
                </a:rPr>
                <a:t> 2 – Classifications of marks achieved by 38</a:t>
              </a:r>
              <a:r>
                <a:rPr lang="en-GB" sz="1700" b="1" dirty="0" smtClean="0">
                  <a:latin typeface="Arial" pitchFamily="34" charset="0"/>
                  <a:cs typeface="Arial" pitchFamily="34" charset="0"/>
                </a:rPr>
                <a:t> students </a:t>
              </a:r>
              <a:r>
                <a:rPr lang="en-GB" sz="1700" b="1" baseline="0" dirty="0" smtClean="0">
                  <a:latin typeface="Arial" pitchFamily="34" charset="0"/>
                  <a:cs typeface="Arial" pitchFamily="34" charset="0"/>
                </a:rPr>
                <a:t>on module.</a:t>
              </a:r>
              <a:endParaRPr lang="en-GB" sz="1700" b="1" dirty="0" smtClean="0">
                <a:latin typeface="Arial" pitchFamily="34" charset="0"/>
                <a:cs typeface="Arial" pitchFamily="34" charset="0"/>
              </a:endParaRPr>
            </a:p>
          </p:txBody>
        </p:sp>
      </p:grpSp>
      <p:grpSp>
        <p:nvGrpSpPr>
          <p:cNvPr id="102" name="Group 101"/>
          <p:cNvGrpSpPr/>
          <p:nvPr/>
        </p:nvGrpSpPr>
        <p:grpSpPr>
          <a:xfrm>
            <a:off x="11053217" y="5112619"/>
            <a:ext cx="8784976" cy="5040560"/>
            <a:chOff x="11053217" y="6192739"/>
            <a:chExt cx="8784976" cy="5040560"/>
          </a:xfrm>
        </p:grpSpPr>
        <p:sp>
          <p:nvSpPr>
            <p:cNvPr id="227" name="Flowchart: Alternate Process 226"/>
            <p:cNvSpPr/>
            <p:nvPr/>
          </p:nvSpPr>
          <p:spPr>
            <a:xfrm>
              <a:off x="11629281" y="7272859"/>
              <a:ext cx="2304256" cy="720080"/>
            </a:xfrm>
            <a:prstGeom prst="flowChartAlternateProcess">
              <a:avLst/>
            </a:prstGeom>
            <a:solidFill>
              <a:srgbClr val="D00A0A">
                <a:alpha val="50000"/>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smtClean="0"/>
                <a:t>Data  Collection A: </a:t>
              </a:r>
            </a:p>
            <a:p>
              <a:pPr algn="ctr"/>
              <a:r>
                <a:rPr lang="en-GB" sz="2000" dirty="0" smtClean="0"/>
                <a:t>Admission Forms</a:t>
              </a:r>
            </a:p>
          </p:txBody>
        </p:sp>
        <p:sp>
          <p:nvSpPr>
            <p:cNvPr id="229" name="Flowchart: Alternate Process 228"/>
            <p:cNvSpPr/>
            <p:nvPr/>
          </p:nvSpPr>
          <p:spPr>
            <a:xfrm>
              <a:off x="16525825" y="7344867"/>
              <a:ext cx="3312368" cy="720080"/>
            </a:xfrm>
            <a:prstGeom prst="flowChartAlternateProcess">
              <a:avLst/>
            </a:prstGeom>
            <a:solidFill>
              <a:srgbClr val="D00A0A">
                <a:alpha val="50000"/>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smtClean="0"/>
                <a:t>Data  Collection B: </a:t>
              </a:r>
            </a:p>
            <a:p>
              <a:pPr algn="ctr"/>
              <a:r>
                <a:rPr lang="en-GB" sz="2000" dirty="0" smtClean="0"/>
                <a:t>Level 4 Module Assessment</a:t>
              </a:r>
            </a:p>
          </p:txBody>
        </p:sp>
        <p:sp>
          <p:nvSpPr>
            <p:cNvPr id="40" name="Flowchart: Alternate Process 39"/>
            <p:cNvSpPr/>
            <p:nvPr/>
          </p:nvSpPr>
          <p:spPr>
            <a:xfrm>
              <a:off x="14365585" y="6192739"/>
              <a:ext cx="2304256" cy="720080"/>
            </a:xfrm>
            <a:prstGeom prst="flowChartAlternateProcess">
              <a:avLst/>
            </a:prstGeom>
            <a:solidFill>
              <a:srgbClr val="D00A0A">
                <a:alpha val="50000"/>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smtClean="0"/>
                <a:t>Oracle Systems – </a:t>
              </a:r>
              <a:r>
                <a:rPr lang="en-GB" sz="2000" dirty="0" err="1" smtClean="0"/>
                <a:t>TheSIS</a:t>
              </a:r>
              <a:r>
                <a:rPr lang="en-GB" sz="2000" dirty="0" smtClean="0"/>
                <a:t> queries</a:t>
              </a:r>
            </a:p>
          </p:txBody>
        </p:sp>
        <p:cxnSp>
          <p:nvCxnSpPr>
            <p:cNvPr id="48" name="Elbow Connector 47"/>
            <p:cNvCxnSpPr>
              <a:stCxn id="40" idx="2"/>
              <a:endCxn id="227" idx="0"/>
            </p:cNvCxnSpPr>
            <p:nvPr/>
          </p:nvCxnSpPr>
          <p:spPr>
            <a:xfrm rot="5400000">
              <a:off x="13969541" y="5724687"/>
              <a:ext cx="360040" cy="2736304"/>
            </a:xfrm>
            <a:prstGeom prst="bentConnector3">
              <a:avLst>
                <a:gd name="adj1" fmla="val 50000"/>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50" name="Elbow Connector 49"/>
            <p:cNvCxnSpPr>
              <a:stCxn id="40" idx="2"/>
              <a:endCxn id="229" idx="0"/>
            </p:cNvCxnSpPr>
            <p:nvPr/>
          </p:nvCxnSpPr>
          <p:spPr>
            <a:xfrm rot="16200000" flipH="1">
              <a:off x="16633837" y="5796695"/>
              <a:ext cx="432048" cy="2664296"/>
            </a:xfrm>
            <a:prstGeom prst="bentConnector3">
              <a:avLst>
                <a:gd name="adj1" fmla="val 40798"/>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8" name="Flowchart: Alternate Process 67"/>
            <p:cNvSpPr/>
            <p:nvPr/>
          </p:nvSpPr>
          <p:spPr>
            <a:xfrm>
              <a:off x="11053217" y="8352979"/>
              <a:ext cx="3456384" cy="720080"/>
            </a:xfrm>
            <a:prstGeom prst="flowChartAlternateProcess">
              <a:avLst/>
            </a:prstGeom>
            <a:solidFill>
              <a:srgbClr val="D00A0A">
                <a:alpha val="50000"/>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smtClean="0"/>
                <a:t>Manual Data Extraction</a:t>
              </a:r>
            </a:p>
          </p:txBody>
        </p:sp>
        <p:sp>
          <p:nvSpPr>
            <p:cNvPr id="69" name="Flowchart: Alternate Process 68"/>
            <p:cNvSpPr/>
            <p:nvPr/>
          </p:nvSpPr>
          <p:spPr>
            <a:xfrm>
              <a:off x="16525825" y="8352979"/>
              <a:ext cx="3312368" cy="720080"/>
            </a:xfrm>
            <a:prstGeom prst="flowChartAlternateProcess">
              <a:avLst/>
            </a:prstGeom>
            <a:solidFill>
              <a:srgbClr val="D00A0A">
                <a:alpha val="50000"/>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smtClean="0"/>
                <a:t>Manual Data Extraction</a:t>
              </a:r>
            </a:p>
          </p:txBody>
        </p:sp>
        <p:sp>
          <p:nvSpPr>
            <p:cNvPr id="71" name="Flowchart: Alternate Process 70"/>
            <p:cNvSpPr/>
            <p:nvPr/>
          </p:nvSpPr>
          <p:spPr>
            <a:xfrm>
              <a:off x="13861529" y="9505107"/>
              <a:ext cx="3312368" cy="720080"/>
            </a:xfrm>
            <a:prstGeom prst="flowChartAlternateProcess">
              <a:avLst/>
            </a:prstGeom>
            <a:solidFill>
              <a:srgbClr val="D00A0A">
                <a:alpha val="50000"/>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smtClean="0"/>
                <a:t>Microsoft Excel Spreadsheet</a:t>
              </a:r>
            </a:p>
          </p:txBody>
        </p:sp>
        <p:sp>
          <p:nvSpPr>
            <p:cNvPr id="72" name="Flowchart: Alternate Process 71"/>
            <p:cNvSpPr/>
            <p:nvPr/>
          </p:nvSpPr>
          <p:spPr>
            <a:xfrm>
              <a:off x="13861529" y="10513219"/>
              <a:ext cx="3312368" cy="720080"/>
            </a:xfrm>
            <a:prstGeom prst="flowChartAlternateProcess">
              <a:avLst/>
            </a:prstGeom>
            <a:solidFill>
              <a:srgbClr val="D00A0A">
                <a:alpha val="50000"/>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smtClean="0"/>
                <a:t>Combined Data Analysis</a:t>
              </a:r>
            </a:p>
          </p:txBody>
        </p:sp>
        <p:cxnSp>
          <p:nvCxnSpPr>
            <p:cNvPr id="74" name="Elbow Connector 73"/>
            <p:cNvCxnSpPr>
              <a:stCxn id="68" idx="2"/>
              <a:endCxn id="71" idx="0"/>
            </p:cNvCxnSpPr>
            <p:nvPr/>
          </p:nvCxnSpPr>
          <p:spPr>
            <a:xfrm rot="16200000" flipH="1">
              <a:off x="13933537" y="7920931"/>
              <a:ext cx="432048" cy="2736304"/>
            </a:xfrm>
            <a:prstGeom prst="bentConnector3">
              <a:avLst>
                <a:gd name="adj1" fmla="val 50000"/>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78" name="Elbow Connector 77"/>
            <p:cNvCxnSpPr>
              <a:stCxn id="69" idx="2"/>
              <a:endCxn id="71" idx="0"/>
            </p:cNvCxnSpPr>
            <p:nvPr/>
          </p:nvCxnSpPr>
          <p:spPr>
            <a:xfrm rot="5400000">
              <a:off x="16633837" y="7956935"/>
              <a:ext cx="432048" cy="2664296"/>
            </a:xfrm>
            <a:prstGeom prst="bentConnector3">
              <a:avLst>
                <a:gd name="adj1" fmla="val 50000"/>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80" name="Straight Arrow Connector 79"/>
            <p:cNvCxnSpPr>
              <a:stCxn id="227" idx="2"/>
              <a:endCxn id="68" idx="0"/>
            </p:cNvCxnSpPr>
            <p:nvPr/>
          </p:nvCxnSpPr>
          <p:spPr>
            <a:xfrm>
              <a:off x="12781409" y="7992939"/>
              <a:ext cx="0" cy="360040"/>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82" name="Straight Arrow Connector 81"/>
            <p:cNvCxnSpPr>
              <a:stCxn id="229" idx="2"/>
              <a:endCxn id="69" idx="0"/>
            </p:cNvCxnSpPr>
            <p:nvPr/>
          </p:nvCxnSpPr>
          <p:spPr>
            <a:xfrm>
              <a:off x="18182009" y="8064947"/>
              <a:ext cx="0" cy="288032"/>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a:stCxn id="71" idx="2"/>
              <a:endCxn id="72" idx="0"/>
            </p:cNvCxnSpPr>
            <p:nvPr/>
          </p:nvCxnSpPr>
          <p:spPr>
            <a:xfrm>
              <a:off x="15517713" y="10225187"/>
              <a:ext cx="0" cy="288032"/>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sp>
        <p:nvSpPr>
          <p:cNvPr id="100" name="Text Box 466"/>
          <p:cNvSpPr txBox="1">
            <a:spLocks noChangeArrowheads="1"/>
          </p:cNvSpPr>
          <p:nvPr/>
        </p:nvSpPr>
        <p:spPr bwMode="auto">
          <a:xfrm>
            <a:off x="10961836" y="22610563"/>
            <a:ext cx="9537700" cy="563562"/>
          </a:xfrm>
          <a:prstGeom prst="rect">
            <a:avLst/>
          </a:prstGeom>
          <a:solidFill>
            <a:srgbClr val="C00000"/>
          </a:solidFill>
          <a:ln w="9525">
            <a:noFill/>
            <a:miter lim="800000"/>
            <a:headEnd/>
            <a:tailEnd/>
          </a:ln>
          <a:effectLst/>
        </p:spPr>
        <p:txBody>
          <a:bodyPr/>
          <a:lstStyle/>
          <a:p>
            <a:pPr marL="457200" indent="-457200" algn="ctr">
              <a:spcBef>
                <a:spcPct val="50000"/>
              </a:spcBef>
            </a:pPr>
            <a:r>
              <a:rPr lang="en-US" sz="3200" b="1" dirty="0" smtClean="0">
                <a:solidFill>
                  <a:schemeClr val="bg1"/>
                </a:solidFill>
                <a:latin typeface="Tahoma" pitchFamily="34" charset="0"/>
              </a:rPr>
              <a:t>ACTION PLAN</a:t>
            </a:r>
            <a:endParaRPr lang="en-US" sz="3200" b="1" dirty="0">
              <a:solidFill>
                <a:schemeClr val="bg1"/>
              </a:solidFill>
              <a:latin typeface="Tahoma" pitchFamily="34" charset="0"/>
            </a:endParaRPr>
          </a:p>
        </p:txBody>
      </p:sp>
      <p:sp>
        <p:nvSpPr>
          <p:cNvPr id="101" name="Text Box 467"/>
          <p:cNvSpPr txBox="1">
            <a:spLocks noChangeArrowheads="1"/>
          </p:cNvSpPr>
          <p:nvPr/>
        </p:nvSpPr>
        <p:spPr bwMode="auto">
          <a:xfrm>
            <a:off x="10857061" y="23416503"/>
            <a:ext cx="9701212" cy="3477875"/>
          </a:xfrm>
          <a:prstGeom prst="rect">
            <a:avLst/>
          </a:prstGeom>
          <a:noFill/>
          <a:ln w="9525">
            <a:noFill/>
            <a:miter lim="800000"/>
            <a:headEnd/>
            <a:tailEnd/>
          </a:ln>
          <a:effectLst/>
        </p:spPr>
        <p:txBody>
          <a:bodyPr wrap="square">
            <a:spAutoFit/>
          </a:bodyPr>
          <a:lstStyle/>
          <a:p>
            <a:pPr algn="just" defTabSz="828675">
              <a:spcBef>
                <a:spcPct val="50000"/>
              </a:spcBef>
            </a:pPr>
            <a:r>
              <a:rPr lang="en-GB" sz="2000" dirty="0" smtClean="0">
                <a:latin typeface="Arial" charset="0"/>
              </a:rPr>
              <a:t>This research has shown that if the module leader had prior knowledge of the typical academic backgrounds of the students, a DL approach may not have been selected. This module has had high exam failure rates for a number of years. As a result, the following actions are being taken to improve success rates:</a:t>
            </a:r>
          </a:p>
          <a:p>
            <a:pPr marL="258763" indent="-258763" algn="just" defTabSz="828675">
              <a:spcBef>
                <a:spcPct val="50000"/>
              </a:spcBef>
              <a:buFont typeface="Arial" pitchFamily="34" charset="0"/>
              <a:buChar char="•"/>
            </a:pPr>
            <a:r>
              <a:rPr lang="en-GB" sz="2000" dirty="0" smtClean="0">
                <a:latin typeface="Arial" charset="0"/>
              </a:rPr>
              <a:t>Devise a new </a:t>
            </a:r>
            <a:r>
              <a:rPr lang="en-GB" sz="2000" b="1" dirty="0" smtClean="0">
                <a:latin typeface="Arial" charset="0"/>
              </a:rPr>
              <a:t>core</a:t>
            </a:r>
            <a:r>
              <a:rPr lang="en-GB" sz="2000" dirty="0" smtClean="0">
                <a:latin typeface="Arial" charset="0"/>
              </a:rPr>
              <a:t> module </a:t>
            </a:r>
            <a:r>
              <a:rPr lang="en-GB" sz="2000" b="1" dirty="0" smtClean="0">
                <a:latin typeface="Arial" charset="0"/>
              </a:rPr>
              <a:t>combining SJ and </a:t>
            </a:r>
            <a:r>
              <a:rPr lang="en-GB" sz="2000" b="1" dirty="0" err="1" smtClean="0">
                <a:latin typeface="Arial" charset="0"/>
              </a:rPr>
              <a:t>ToSI</a:t>
            </a:r>
            <a:r>
              <a:rPr lang="en-GB" sz="2000" b="1" dirty="0" smtClean="0">
                <a:latin typeface="Arial" charset="0"/>
              </a:rPr>
              <a:t> </a:t>
            </a:r>
            <a:r>
              <a:rPr lang="en-GB" sz="2000" dirty="0" smtClean="0">
                <a:latin typeface="Arial" charset="0"/>
              </a:rPr>
              <a:t>option modules;</a:t>
            </a:r>
          </a:p>
          <a:p>
            <a:pPr marL="258763" indent="-258763" algn="just" defTabSz="828675">
              <a:spcBef>
                <a:spcPct val="50000"/>
              </a:spcBef>
              <a:buFont typeface="Arial" pitchFamily="34" charset="0"/>
              <a:buChar char="•"/>
            </a:pPr>
            <a:r>
              <a:rPr lang="en-GB" sz="2000" b="1" dirty="0" smtClean="0">
                <a:latin typeface="Arial" charset="0"/>
              </a:rPr>
              <a:t>Provide lectures </a:t>
            </a:r>
            <a:r>
              <a:rPr lang="en-GB" sz="2000" dirty="0" smtClean="0">
                <a:latin typeface="Arial" charset="0"/>
              </a:rPr>
              <a:t>to support the online material and tutorials as distance learning approach at Level 4 is too early in their development as an independent learner;</a:t>
            </a:r>
          </a:p>
          <a:p>
            <a:pPr marL="258763" indent="-258763" algn="just" defTabSz="828675">
              <a:spcBef>
                <a:spcPct val="50000"/>
              </a:spcBef>
              <a:buFont typeface="Arial" pitchFamily="34" charset="0"/>
              <a:buChar char="•"/>
            </a:pPr>
            <a:r>
              <a:rPr lang="en-GB" sz="2000" dirty="0" smtClean="0">
                <a:latin typeface="Arial" charset="0"/>
              </a:rPr>
              <a:t>Maintain regular class tests, but use as </a:t>
            </a:r>
            <a:r>
              <a:rPr lang="en-GB" sz="2000" b="1" dirty="0" smtClean="0">
                <a:latin typeface="Arial" charset="0"/>
              </a:rPr>
              <a:t>compulsory formative assessments;</a:t>
            </a:r>
          </a:p>
          <a:p>
            <a:pPr marL="258763" indent="-258763" algn="just" defTabSz="828675">
              <a:spcBef>
                <a:spcPct val="50000"/>
              </a:spcBef>
              <a:buFont typeface="Arial" pitchFamily="34" charset="0"/>
              <a:buChar char="•"/>
            </a:pPr>
            <a:r>
              <a:rPr lang="en-GB" sz="2000" b="1" dirty="0" smtClean="0">
                <a:latin typeface="Arial" charset="0"/>
              </a:rPr>
              <a:t>Monitor and compare exam results </a:t>
            </a:r>
            <a:r>
              <a:rPr lang="en-GB" sz="2000" dirty="0" smtClean="0">
                <a:latin typeface="Arial" charset="0"/>
              </a:rPr>
              <a:t>for next cohort of students.</a:t>
            </a:r>
          </a:p>
        </p:txBody>
      </p:sp>
      <p:graphicFrame>
        <p:nvGraphicFramePr>
          <p:cNvPr id="43" name="Chart 42"/>
          <p:cNvGraphicFramePr>
            <a:graphicFrameLocks/>
          </p:cNvGraphicFramePr>
          <p:nvPr/>
        </p:nvGraphicFramePr>
        <p:xfrm>
          <a:off x="762725" y="17836375"/>
          <a:ext cx="4143404" cy="335758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5" name="Chart 44"/>
          <p:cNvGraphicFramePr>
            <a:graphicFrameLocks/>
          </p:cNvGraphicFramePr>
          <p:nvPr/>
        </p:nvGraphicFramePr>
        <p:xfrm>
          <a:off x="4346049" y="17876018"/>
          <a:ext cx="4857784" cy="335758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6" name="Chart 45"/>
          <p:cNvGraphicFramePr>
            <a:graphicFrameLocks/>
          </p:cNvGraphicFramePr>
          <p:nvPr/>
        </p:nvGraphicFramePr>
        <p:xfrm>
          <a:off x="13835879" y="17336309"/>
          <a:ext cx="6629397" cy="4500594"/>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49" name="Chart 48"/>
          <p:cNvGraphicFramePr>
            <a:graphicFrameLocks/>
          </p:cNvGraphicFramePr>
          <p:nvPr/>
        </p:nvGraphicFramePr>
        <p:xfrm>
          <a:off x="8549467" y="17336309"/>
          <a:ext cx="5429288" cy="4500594"/>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2399</TotalTime>
  <Words>1189</Words>
  <Application>Microsoft Office PowerPoint</Application>
  <PresentationFormat>Custom</PresentationFormat>
  <Paragraphs>78</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RBK</dc:creator>
  <cp:lastModifiedBy>RBK</cp:lastModifiedBy>
  <cp:revision>152</cp:revision>
  <dcterms:created xsi:type="dcterms:W3CDTF">2012-06-21T10:40:07Z</dcterms:created>
  <dcterms:modified xsi:type="dcterms:W3CDTF">2013-01-22T10:13:09Z</dcterms:modified>
</cp:coreProperties>
</file>