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46799500" cy="32399288"/>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51224C-3B0E-6D86-EF57-C4F68BAADAE3}" name="Anna Schlimm" initials="AS" userId="S::a.schlimm@lcc.arts.ac.uk::ff218ce8-8cc9-4a58-aec4-8b36dbe912b6" providerId="AD"/>
  <p188:author id="{604E157F-210C-96CF-9633-5F4482257EF5}" name="Davina Whitnall" initials="DW" userId="S::D.C.Whitnall@salford.ac.uk::5f02d151-2ae3-4c28-b616-a2649fba83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la Britto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EFF"/>
    <a:srgbClr val="ED4AFF"/>
    <a:srgbClr val="FF4AC9"/>
    <a:srgbClr val="FFFFFF"/>
    <a:srgbClr val="D5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54"/>
    <p:restoredTop sz="80900" autoAdjust="0"/>
  </p:normalViewPr>
  <p:slideViewPr>
    <p:cSldViewPr snapToGrid="0">
      <p:cViewPr varScale="1">
        <p:scale>
          <a:sx n="16" d="100"/>
          <a:sy n="16" d="100"/>
        </p:scale>
        <p:origin x="2189"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tags" Target="tags/tag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Little" userId="b66521ec-525b-456a-91ec-c9d106ffb6b5" providerId="ADAL" clId="{4FDA6F64-29AD-4258-9416-E9C47E5AEEC7}"/>
    <pc:docChg chg="modSld">
      <pc:chgData name="Christopher Little" userId="b66521ec-525b-456a-91ec-c9d106ffb6b5" providerId="ADAL" clId="{4FDA6F64-29AD-4258-9416-E9C47E5AEEC7}" dt="2025-07-21T11:27:42.273" v="1" actId="1076"/>
      <pc:docMkLst>
        <pc:docMk/>
      </pc:docMkLst>
      <pc:sldChg chg="modSp mod">
        <pc:chgData name="Christopher Little" userId="b66521ec-525b-456a-91ec-c9d106ffb6b5" providerId="ADAL" clId="{4FDA6F64-29AD-4258-9416-E9C47E5AEEC7}" dt="2025-07-21T11:27:42.273" v="1" actId="1076"/>
        <pc:sldMkLst>
          <pc:docMk/>
          <pc:sldMk cId="3062589767" sldId="257"/>
        </pc:sldMkLst>
        <pc:spChg chg="mod">
          <ac:chgData name="Christopher Little" userId="b66521ec-525b-456a-91ec-c9d106ffb6b5" providerId="ADAL" clId="{4FDA6F64-29AD-4258-9416-E9C47E5AEEC7}" dt="2025-07-21T11:27:42.273" v="1" actId="1076"/>
          <ac:spMkLst>
            <pc:docMk/>
            <pc:sldMk cId="3062589767" sldId="257"/>
            <ac:spMk id="15" creationId="{287650EC-EE91-6F7A-DF98-01BF0A01DB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35639-24EF-E84F-89FD-AA3AADE11E05}" type="datetimeFigureOut">
              <a:rPr lang="en-US" smtClean="0"/>
              <a:t>7/21/2025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0F155-20CB-C04F-803C-6D1A7666CFDF}" type="slidenum">
              <a:rPr lang="en-US" smtClean="0"/>
              <a:t>‹#›</a:t>
            </a:fld>
            <a:endParaRPr lang="en-US"/>
          </a:p>
        </p:txBody>
      </p:sp>
    </p:spTree>
    <p:extLst>
      <p:ext uri="{BB962C8B-B14F-4D97-AF65-F5344CB8AC3E}">
        <p14:creationId xmlns:p14="http://schemas.microsoft.com/office/powerpoint/2010/main" val="186826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0F155-20CB-C04F-803C-6D1A7666CFDF}" type="slidenum">
              <a:rPr lang="en-US" smtClean="0"/>
              <a:t>1</a:t>
            </a:fld>
            <a:endParaRPr lang="en-US"/>
          </a:p>
        </p:txBody>
      </p:sp>
    </p:spTree>
    <p:extLst>
      <p:ext uri="{BB962C8B-B14F-4D97-AF65-F5344CB8AC3E}">
        <p14:creationId xmlns:p14="http://schemas.microsoft.com/office/powerpoint/2010/main" val="166769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302386"/>
            <a:ext cx="39779575" cy="11279752"/>
          </a:xfrm>
        </p:spPr>
        <p:txBody>
          <a:bodyPr anchor="b"/>
          <a:lstStyle>
            <a:lvl1pPr algn="ctr">
              <a:defRPr sz="28346"/>
            </a:lvl1pPr>
          </a:lstStyle>
          <a:p>
            <a:r>
              <a:rPr lang="en-GB"/>
              <a:t>Click to edit Master title style</a:t>
            </a:r>
            <a:endParaRPr lang="en-US"/>
          </a:p>
        </p:txBody>
      </p:sp>
      <p:sp>
        <p:nvSpPr>
          <p:cNvPr id="3" name="Subtitle 2"/>
          <p:cNvSpPr>
            <a:spLocks noGrp="1"/>
          </p:cNvSpPr>
          <p:nvPr>
            <p:ph type="subTitle" idx="1"/>
          </p:nvPr>
        </p:nvSpPr>
        <p:spPr>
          <a:xfrm>
            <a:off x="5849938" y="17017128"/>
            <a:ext cx="35099625"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55E64B1-9A6A-9E4B-802A-86203475598B}"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374497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5E64B1-9A6A-9E4B-802A-86203475598B}"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44146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2"/>
            <a:ext cx="10091142" cy="2745689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217468" y="1724962"/>
            <a:ext cx="29688433" cy="274568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5E64B1-9A6A-9E4B-802A-86203475598B}"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22465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5E64B1-9A6A-9E4B-802A-86203475598B}"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141222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077332"/>
            <a:ext cx="40364569" cy="13477201"/>
          </a:xfrm>
        </p:spPr>
        <p:txBody>
          <a:bodyPr anchor="b"/>
          <a:lstStyle>
            <a:lvl1pPr>
              <a:defRPr sz="28346"/>
            </a:lvl1pPr>
          </a:lstStyle>
          <a:p>
            <a:r>
              <a:rPr lang="en-GB"/>
              <a:t>Click to edit Master title style</a:t>
            </a:r>
            <a:endParaRPr lang="en-US"/>
          </a:p>
        </p:txBody>
      </p:sp>
      <p:sp>
        <p:nvSpPr>
          <p:cNvPr id="3" name="Text Placeholder 2"/>
          <p:cNvSpPr>
            <a:spLocks noGrp="1"/>
          </p:cNvSpPr>
          <p:nvPr>
            <p:ph type="body" idx="1"/>
          </p:nvPr>
        </p:nvSpPr>
        <p:spPr>
          <a:xfrm>
            <a:off x="3193093" y="21682033"/>
            <a:ext cx="40364569" cy="7087342"/>
          </a:xfrm>
        </p:spPr>
        <p:txBody>
          <a:bodyPr/>
          <a:lstStyle>
            <a:lvl1pPr marL="0" indent="0">
              <a:buNone/>
              <a:defRPr sz="11338">
                <a:solidFill>
                  <a:schemeClr val="tx1">
                    <a:tint val="82000"/>
                  </a:schemeClr>
                </a:solidFill>
              </a:defRPr>
            </a:lvl1pPr>
            <a:lvl2pPr marL="2159950" indent="0">
              <a:buNone/>
              <a:defRPr sz="9449">
                <a:solidFill>
                  <a:schemeClr val="tx1">
                    <a:tint val="82000"/>
                  </a:schemeClr>
                </a:solidFill>
              </a:defRPr>
            </a:lvl2pPr>
            <a:lvl3pPr marL="4319900" indent="0">
              <a:buNone/>
              <a:defRPr sz="8504">
                <a:solidFill>
                  <a:schemeClr val="tx1">
                    <a:tint val="82000"/>
                  </a:schemeClr>
                </a:solidFill>
              </a:defRPr>
            </a:lvl3pPr>
            <a:lvl4pPr marL="6479850" indent="0">
              <a:buNone/>
              <a:defRPr sz="7559">
                <a:solidFill>
                  <a:schemeClr val="tx1">
                    <a:tint val="82000"/>
                  </a:schemeClr>
                </a:solidFill>
              </a:defRPr>
            </a:lvl4pPr>
            <a:lvl5pPr marL="8639800" indent="0">
              <a:buNone/>
              <a:defRPr sz="7559">
                <a:solidFill>
                  <a:schemeClr val="tx1">
                    <a:tint val="82000"/>
                  </a:schemeClr>
                </a:solidFill>
              </a:defRPr>
            </a:lvl5pPr>
            <a:lvl6pPr marL="10799750" indent="0">
              <a:buNone/>
              <a:defRPr sz="7559">
                <a:solidFill>
                  <a:schemeClr val="tx1">
                    <a:tint val="82000"/>
                  </a:schemeClr>
                </a:solidFill>
              </a:defRPr>
            </a:lvl6pPr>
            <a:lvl7pPr marL="12959700" indent="0">
              <a:buNone/>
              <a:defRPr sz="7559">
                <a:solidFill>
                  <a:schemeClr val="tx1">
                    <a:tint val="82000"/>
                  </a:schemeClr>
                </a:solidFill>
              </a:defRPr>
            </a:lvl7pPr>
            <a:lvl8pPr marL="15119650" indent="0">
              <a:buNone/>
              <a:defRPr sz="7559">
                <a:solidFill>
                  <a:schemeClr val="tx1">
                    <a:tint val="82000"/>
                  </a:schemeClr>
                </a:solidFill>
              </a:defRPr>
            </a:lvl8pPr>
            <a:lvl9pPr marL="17279600" indent="0">
              <a:buNone/>
              <a:defRPr sz="7559">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55E64B1-9A6A-9E4B-802A-86203475598B}"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248295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217465" y="8624810"/>
            <a:ext cx="19889788"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3692247" y="8624810"/>
            <a:ext cx="19889788" cy="205570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55E64B1-9A6A-9E4B-802A-86203475598B}"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117342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69"/>
            <a:ext cx="40364569" cy="6262365"/>
          </a:xfrm>
        </p:spPr>
        <p:txBody>
          <a:bodyPr/>
          <a:lstStyle/>
          <a:p>
            <a:r>
              <a:rPr lang="en-GB"/>
              <a:t>Click to edit Master title style</a:t>
            </a:r>
            <a:endParaRPr lang="en-US"/>
          </a:p>
        </p:txBody>
      </p:sp>
      <p:sp>
        <p:nvSpPr>
          <p:cNvPr id="3" name="Text Placeholder 2"/>
          <p:cNvSpPr>
            <a:spLocks noGrp="1"/>
          </p:cNvSpPr>
          <p:nvPr>
            <p:ph type="body" idx="1"/>
          </p:nvPr>
        </p:nvSpPr>
        <p:spPr>
          <a:xfrm>
            <a:off x="3223566" y="7942328"/>
            <a:ext cx="19798379"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GB"/>
              <a:t>Click to edit Master text styles</a:t>
            </a:r>
          </a:p>
        </p:txBody>
      </p:sp>
      <p:sp>
        <p:nvSpPr>
          <p:cNvPr id="4" name="Content Placeholder 3"/>
          <p:cNvSpPr>
            <a:spLocks noGrp="1"/>
          </p:cNvSpPr>
          <p:nvPr>
            <p:ph sz="half" idx="2"/>
          </p:nvPr>
        </p:nvSpPr>
        <p:spPr>
          <a:xfrm>
            <a:off x="3223566" y="11834740"/>
            <a:ext cx="19798379"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3692249" y="7942328"/>
            <a:ext cx="19895883"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GB"/>
              <a:t>Click to edit Master text styles</a:t>
            </a:r>
          </a:p>
        </p:txBody>
      </p:sp>
      <p:sp>
        <p:nvSpPr>
          <p:cNvPr id="6" name="Content Placeholder 5"/>
          <p:cNvSpPr>
            <a:spLocks noGrp="1"/>
          </p:cNvSpPr>
          <p:nvPr>
            <p:ph sz="quarter" idx="4"/>
          </p:nvPr>
        </p:nvSpPr>
        <p:spPr>
          <a:xfrm>
            <a:off x="23692249" y="11834740"/>
            <a:ext cx="19895883" cy="17407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55E64B1-9A6A-9E4B-802A-86203475598B}" type="datetimeFigureOut">
              <a:rPr lang="en-US" smtClean="0"/>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205394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55E64B1-9A6A-9E4B-802A-86203475598B}" type="datetimeFigureOut">
              <a:rPr lang="en-US" smtClean="0"/>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32378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E64B1-9A6A-9E4B-802A-86203475598B}" type="datetimeFigureOut">
              <a:rPr lang="en-US" smtClean="0"/>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257476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GB"/>
              <a:t>Click to edit Master title style</a:t>
            </a:r>
            <a:endParaRPr lang="en-US"/>
          </a:p>
        </p:txBody>
      </p:sp>
      <p:sp>
        <p:nvSpPr>
          <p:cNvPr id="3" name="Content Placeholder 2"/>
          <p:cNvSpPr>
            <a:spLocks noGrp="1"/>
          </p:cNvSpPr>
          <p:nvPr>
            <p:ph idx="1"/>
          </p:nvPr>
        </p:nvSpPr>
        <p:spPr>
          <a:xfrm>
            <a:off x="19895883" y="4664905"/>
            <a:ext cx="23692247"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GB"/>
              <a:t>Click to edit Master text styles</a:t>
            </a:r>
          </a:p>
        </p:txBody>
      </p:sp>
      <p:sp>
        <p:nvSpPr>
          <p:cNvPr id="5" name="Date Placeholder 4"/>
          <p:cNvSpPr>
            <a:spLocks noGrp="1"/>
          </p:cNvSpPr>
          <p:nvPr>
            <p:ph type="dt" sz="half" idx="10"/>
          </p:nvPr>
        </p:nvSpPr>
        <p:spPr/>
        <p:txBody>
          <a:bodyPr/>
          <a:lstStyle/>
          <a:p>
            <a:fld id="{F55E64B1-9A6A-9E4B-802A-86203475598B}"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88636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GB"/>
              <a:t>Click to edit Master title style</a:t>
            </a:r>
            <a:endParaRPr lang="en-US"/>
          </a:p>
        </p:txBody>
      </p:sp>
      <p:sp>
        <p:nvSpPr>
          <p:cNvPr id="3" name="Picture Placeholder 2"/>
          <p:cNvSpPr>
            <a:spLocks noGrp="1" noChangeAspect="1"/>
          </p:cNvSpPr>
          <p:nvPr>
            <p:ph type="pic" idx="1"/>
          </p:nvPr>
        </p:nvSpPr>
        <p:spPr>
          <a:xfrm>
            <a:off x="19895883" y="4664905"/>
            <a:ext cx="23692247"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GB"/>
              <a:t>Click icon to add picture</a:t>
            </a:r>
            <a:endParaRPr lang="en-US"/>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GB"/>
              <a:t>Click to edit Master text styles</a:t>
            </a:r>
          </a:p>
        </p:txBody>
      </p:sp>
      <p:sp>
        <p:nvSpPr>
          <p:cNvPr id="5" name="Date Placeholder 4"/>
          <p:cNvSpPr>
            <a:spLocks noGrp="1"/>
          </p:cNvSpPr>
          <p:nvPr>
            <p:ph type="dt" sz="half" idx="10"/>
          </p:nvPr>
        </p:nvSpPr>
        <p:spPr/>
        <p:txBody>
          <a:bodyPr/>
          <a:lstStyle/>
          <a:p>
            <a:fld id="{F55E64B1-9A6A-9E4B-802A-86203475598B}"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C63A4-2A1C-844A-8C68-B7A0AAC63F2F}" type="slidenum">
              <a:rPr lang="en-US" smtClean="0"/>
              <a:t>‹#›</a:t>
            </a:fld>
            <a:endParaRPr lang="en-US"/>
          </a:p>
        </p:txBody>
      </p:sp>
    </p:spTree>
    <p:extLst>
      <p:ext uri="{BB962C8B-B14F-4D97-AF65-F5344CB8AC3E}">
        <p14:creationId xmlns:p14="http://schemas.microsoft.com/office/powerpoint/2010/main" val="207983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724969"/>
            <a:ext cx="40364569" cy="62623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217466" y="8624810"/>
            <a:ext cx="40364569" cy="2055705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217465" y="30029347"/>
            <a:ext cx="10529888" cy="1724962"/>
          </a:xfrm>
          <a:prstGeom prst="rect">
            <a:avLst/>
          </a:prstGeom>
        </p:spPr>
        <p:txBody>
          <a:bodyPr vert="horz" lIns="91440" tIns="45720" rIns="91440" bIns="45720" rtlCol="0" anchor="ctr"/>
          <a:lstStyle>
            <a:lvl1pPr algn="l">
              <a:defRPr sz="5669">
                <a:solidFill>
                  <a:schemeClr val="tx1">
                    <a:tint val="82000"/>
                  </a:schemeClr>
                </a:solidFill>
              </a:defRPr>
            </a:lvl1pPr>
          </a:lstStyle>
          <a:p>
            <a:fld id="{F55E64B1-9A6A-9E4B-802A-86203475598B}" type="datetimeFigureOut">
              <a:rPr lang="en-US" smtClean="0"/>
              <a:t>7/21/2025</a:t>
            </a:fld>
            <a:endParaRPr lang="en-US"/>
          </a:p>
        </p:txBody>
      </p:sp>
      <p:sp>
        <p:nvSpPr>
          <p:cNvPr id="5" name="Footer Placeholder 4"/>
          <p:cNvSpPr>
            <a:spLocks noGrp="1"/>
          </p:cNvSpPr>
          <p:nvPr>
            <p:ph type="ftr" sz="quarter" idx="3"/>
          </p:nvPr>
        </p:nvSpPr>
        <p:spPr>
          <a:xfrm>
            <a:off x="15502335" y="30029347"/>
            <a:ext cx="15794831" cy="1724962"/>
          </a:xfrm>
          <a:prstGeom prst="rect">
            <a:avLst/>
          </a:prstGeom>
        </p:spPr>
        <p:txBody>
          <a:bodyPr vert="horz" lIns="91440" tIns="45720" rIns="91440" bIns="45720" rtlCol="0" anchor="ctr"/>
          <a:lstStyle>
            <a:lvl1pPr algn="ctr">
              <a:defRPr sz="5669">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3052147" y="30029347"/>
            <a:ext cx="10529888" cy="1724962"/>
          </a:xfrm>
          <a:prstGeom prst="rect">
            <a:avLst/>
          </a:prstGeom>
        </p:spPr>
        <p:txBody>
          <a:bodyPr vert="horz" lIns="91440" tIns="45720" rIns="91440" bIns="45720" rtlCol="0" anchor="ctr"/>
          <a:lstStyle>
            <a:lvl1pPr algn="r">
              <a:defRPr sz="5669">
                <a:solidFill>
                  <a:schemeClr val="tx1">
                    <a:tint val="82000"/>
                  </a:schemeClr>
                </a:solidFill>
              </a:defRPr>
            </a:lvl1pPr>
          </a:lstStyle>
          <a:p>
            <a:fld id="{905C63A4-2A1C-844A-8C68-B7A0AAC63F2F}" type="slidenum">
              <a:rPr lang="en-US" smtClean="0"/>
              <a:t>‹#›</a:t>
            </a:fld>
            <a:endParaRPr lang="en-US"/>
          </a:p>
        </p:txBody>
      </p:sp>
    </p:spTree>
    <p:extLst>
      <p:ext uri="{BB962C8B-B14F-4D97-AF65-F5344CB8AC3E}">
        <p14:creationId xmlns:p14="http://schemas.microsoft.com/office/powerpoint/2010/main" val="1381815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nstagram.com/camberwell.incredibles/" TargetMode="External"/><Relationship Id="rId13" Type="http://schemas.openxmlformats.org/officeDocument/2006/relationships/hyperlink" Target="https://capitalaspower.com/2019/12/the-legacy-of-aaron-swartz-the-fight-for-open-access/" TargetMode="External"/><Relationship Id="rId18" Type="http://schemas.openxmlformats.org/officeDocument/2006/relationships/hyperlink" Target="https://collectivedesign.school/project-type/the-collective-curriculum/" TargetMode="External"/><Relationship Id="rId26" Type="http://schemas.openxmlformats.org/officeDocument/2006/relationships/image" Target="../media/image10.png"/><Relationship Id="rId3" Type="http://schemas.openxmlformats.org/officeDocument/2006/relationships/hyperlink" Target="https://www.autonomous.education/" TargetMode="External"/><Relationship Id="rId21" Type="http://schemas.openxmlformats.org/officeDocument/2006/relationships/image" Target="../media/image5.png"/><Relationship Id="rId7" Type="http://schemas.openxmlformats.org/officeDocument/2006/relationships/hyperlink" Target="https://56a.org.uk/" TargetMode="External"/><Relationship Id="rId12" Type="http://schemas.openxmlformats.org/officeDocument/2006/relationships/hyperlink" Target="https://www.autonomous.education/overview" TargetMode="External"/><Relationship Id="rId17" Type="http://schemas.openxmlformats.org/officeDocument/2006/relationships/hyperlink" Target="https://www.instagram.com/schoolofthedamned/?hl=en" TargetMode="External"/><Relationship Id="rId25"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hyperlink" Target="https://antiuniversity.org" TargetMode="Externa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landinournames.community/" TargetMode="External"/><Relationship Id="rId11" Type="http://schemas.openxmlformats.org/officeDocument/2006/relationships/image" Target="../media/image2.png"/><Relationship Id="rId24" Type="http://schemas.openxmlformats.org/officeDocument/2006/relationships/image" Target="../media/image8.png"/><Relationship Id="rId5" Type="http://schemas.openxmlformats.org/officeDocument/2006/relationships/hyperlink" Target="https://www.remakery.org/" TargetMode="External"/><Relationship Id="rId15" Type="http://schemas.openxmlformats.org/officeDocument/2006/relationships/hyperlink" Target="https://wordsinspace.net/" TargetMode="External"/><Relationship Id="rId23" Type="http://schemas.openxmlformats.org/officeDocument/2006/relationships/image" Target="../media/image7.png"/><Relationship Id="rId28" Type="http://schemas.openxmlformats.org/officeDocument/2006/relationships/image" Target="../media/image12.png"/><Relationship Id="rId10" Type="http://schemas.openxmlformats.org/officeDocument/2006/relationships/hyperlink" Target="https://wordsinspace.net/2024/08/28/cinema-media-studies-theory-and-methods/" TargetMode="External"/><Relationship Id="rId19" Type="http://schemas.openxmlformats.org/officeDocument/2006/relationships/image" Target="../media/image3.png"/><Relationship Id="rId4" Type="http://schemas.openxmlformats.org/officeDocument/2006/relationships/hyperlink" Target="https://www.southwark.gov.uk/culture-and-sport/libraries/find-library/southwark-heritage-centre-and-walworth-library" TargetMode="External"/><Relationship Id="rId9" Type="http://schemas.openxmlformats.org/officeDocument/2006/relationships/image" Target="../media/image1.png"/><Relationship Id="rId14" Type="http://schemas.openxmlformats.org/officeDocument/2006/relationships/hyperlink" Target="https://www.classcentral.com/" TargetMode="External"/><Relationship Id="rId22" Type="http://schemas.openxmlformats.org/officeDocument/2006/relationships/image" Target="../media/image6.png"/><Relationship Id="rId2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415AEA-6E65-DAE5-61D3-AAD40E00A363}"/>
              </a:ext>
            </a:extLst>
          </p:cNvPr>
          <p:cNvSpPr>
            <a:spLocks noGrp="1"/>
          </p:cNvSpPr>
          <p:nvPr>
            <p:ph type="subTitle" idx="1"/>
          </p:nvPr>
        </p:nvSpPr>
        <p:spPr>
          <a:xfrm>
            <a:off x="1315469" y="7039759"/>
            <a:ext cx="13546303" cy="11458129"/>
          </a:xfrm>
        </p:spPr>
        <p:txBody>
          <a:bodyPr vert="horz" lIns="91440" tIns="45720" rIns="91440" bIns="45720" rtlCol="0" anchor="t">
            <a:noAutofit/>
          </a:bodyPr>
          <a:lstStyle/>
          <a:p>
            <a:pPr algn="l">
              <a:spcBef>
                <a:spcPts val="4200"/>
              </a:spcBef>
            </a:pPr>
            <a:r>
              <a:rPr lang="en-US" sz="3600" dirty="0">
                <a:solidFill>
                  <a:srgbClr val="FFFFFF"/>
                </a:solidFill>
                <a:ea typeface="+mn-lt"/>
                <a:cs typeface="+mn-lt"/>
              </a:rPr>
              <a:t>The cost of accessing higher education is increasingly prohibitive. But central to our course ethos is the belief that finding answers to complex global questions cannot be in the hands of the privileged few. To enable the co-construction of new possibilities for the future and create a space for collective imagination (brown, 2017), </a:t>
            </a:r>
            <a:r>
              <a:rPr lang="en-US" sz="3600" dirty="0">
                <a:solidFill>
                  <a:srgbClr val="FFFFFF"/>
                </a:solidFill>
              </a:rPr>
              <a:t>w</a:t>
            </a:r>
            <a:r>
              <a:rPr lang="en-US" sz="3600" dirty="0">
                <a:solidFill>
                  <a:srgbClr val="FFFFFF"/>
                </a:solidFill>
                <a:ea typeface="+mn-lt"/>
                <a:cs typeface="+mn-lt"/>
              </a:rPr>
              <a:t>e created an open access version of our curriculum in September 2023 called the </a:t>
            </a:r>
            <a:r>
              <a:rPr lang="en-US" sz="3600" b="1" dirty="0">
                <a:solidFill>
                  <a:srgbClr val="FFFFFF"/>
                </a:solidFill>
                <a:ea typeface="+mn-lt"/>
                <a:cs typeface="+mn-lt"/>
              </a:rPr>
              <a:t>Autonomous Syllabus.</a:t>
            </a:r>
            <a:br>
              <a:rPr lang="en-US" sz="3600" dirty="0">
                <a:solidFill>
                  <a:srgbClr val="FFFFFF"/>
                </a:solidFill>
                <a:ea typeface="+mn-lt"/>
                <a:cs typeface="+mn-lt"/>
              </a:rPr>
            </a:br>
            <a:br>
              <a:rPr lang="en-US" sz="3600" dirty="0">
                <a:solidFill>
                  <a:srgbClr val="FFFFFF"/>
                </a:solidFill>
                <a:ea typeface="+mn-lt"/>
                <a:cs typeface="+mn-lt"/>
              </a:rPr>
            </a:br>
            <a:r>
              <a:rPr lang="en-US" sz="3600" dirty="0">
                <a:solidFill>
                  <a:srgbClr val="FFFFFF"/>
                </a:solidFill>
                <a:ea typeface="+mn-lt"/>
                <a:cs typeface="+mn-lt"/>
              </a:rPr>
              <a:t>Our intention was to ensure that the creative tools and knowledges for social and ecological justice covered on our course are accessible to everyone. To do so for different audiences, we developed three strategies: </a:t>
            </a:r>
          </a:p>
          <a:p>
            <a:pPr marL="742950" indent="-742950" algn="l">
              <a:spcBef>
                <a:spcPts val="4200"/>
              </a:spcBef>
              <a:buFont typeface="+mj-lt"/>
              <a:buAutoNum type="arabicPeriod"/>
            </a:pPr>
            <a:r>
              <a:rPr lang="en-US" sz="3600" dirty="0">
                <a:solidFill>
                  <a:srgbClr val="FFFFFF"/>
                </a:solidFill>
                <a:ea typeface="+mn-lt"/>
                <a:cs typeface="+mn-lt"/>
              </a:rPr>
              <a:t>An online resource to share our curriculum every week to reach a global audience </a:t>
            </a:r>
            <a:r>
              <a:rPr lang="en-US" sz="3600" dirty="0">
                <a:solidFill>
                  <a:schemeClr val="bg1"/>
                </a:solidFill>
                <a:ea typeface="+mn-lt"/>
                <a:cs typeface="+mn-lt"/>
              </a:rPr>
              <a:t>(</a:t>
            </a:r>
            <a:r>
              <a:rPr lang="en-US" sz="3600" dirty="0">
                <a:solidFill>
                  <a:srgbClr val="FFFFFF"/>
                </a:solidFill>
                <a:ea typeface="+mn-lt"/>
                <a:cs typeface="+mn-lt"/>
              </a:rPr>
              <a:t>Swartz &amp; Lessig, 2016).</a:t>
            </a:r>
            <a:r>
              <a:rPr lang="en-US" sz="3600" dirty="0">
                <a:solidFill>
                  <a:schemeClr val="bg1"/>
                </a:solidFill>
                <a:ea typeface="+mn-lt"/>
                <a:cs typeface="+mn-lt"/>
              </a:rPr>
              <a:t> </a:t>
            </a:r>
            <a:endParaRPr lang="en-US" sz="3600" dirty="0">
              <a:solidFill>
                <a:srgbClr val="FFFFFF"/>
              </a:solidFill>
              <a:ea typeface="+mn-lt"/>
              <a:cs typeface="+mn-lt"/>
            </a:endParaRPr>
          </a:p>
          <a:p>
            <a:pPr marL="742950" indent="-742950" algn="l">
              <a:spcBef>
                <a:spcPts val="4200"/>
              </a:spcBef>
              <a:buFont typeface="+mj-lt"/>
              <a:buAutoNum type="arabicPeriod"/>
            </a:pPr>
            <a:r>
              <a:rPr lang="en-US" sz="3600" dirty="0">
                <a:solidFill>
                  <a:srgbClr val="FFFFFF"/>
                </a:solidFill>
                <a:ea typeface="+mn-lt"/>
                <a:cs typeface="+mn-lt"/>
              </a:rPr>
              <a:t>A local knowledge exchange initiative with </a:t>
            </a:r>
            <a:r>
              <a:rPr lang="en-US" sz="3600" dirty="0" err="1">
                <a:solidFill>
                  <a:srgbClr val="FFFFFF"/>
                </a:solidFill>
                <a:ea typeface="+mn-lt"/>
                <a:cs typeface="+mn-lt"/>
              </a:rPr>
              <a:t>organisations</a:t>
            </a:r>
            <a:r>
              <a:rPr lang="en-US" sz="3600" dirty="0">
                <a:solidFill>
                  <a:srgbClr val="FFFFFF"/>
                </a:solidFill>
                <a:ea typeface="+mn-lt"/>
                <a:cs typeface="+mn-lt"/>
              </a:rPr>
              <a:t> in the London borough of Southwark, to grow more mutualistic networks (</a:t>
            </a:r>
            <a:r>
              <a:rPr lang="en-US" sz="3600" dirty="0">
                <a:solidFill>
                  <a:srgbClr val="FFFFFF"/>
                </a:solidFill>
                <a:latin typeface="Aptos"/>
                <a:ea typeface="Calibri"/>
                <a:cs typeface="Calibri"/>
              </a:rPr>
              <a:t>Kimmerer, 2013) </a:t>
            </a:r>
            <a:r>
              <a:rPr lang="en-US" sz="3600" dirty="0">
                <a:solidFill>
                  <a:srgbClr val="FFFFFF"/>
                </a:solidFill>
                <a:ea typeface="+mn-lt"/>
                <a:cs typeface="+mn-lt"/>
              </a:rPr>
              <a:t>where our campus is based.</a:t>
            </a:r>
            <a:endParaRPr lang="en-US" sz="3600" dirty="0">
              <a:solidFill>
                <a:srgbClr val="FFFFFF"/>
              </a:solidFill>
              <a:latin typeface="Aptos"/>
              <a:ea typeface="Calibri"/>
              <a:cs typeface="Calibri"/>
            </a:endParaRPr>
          </a:p>
          <a:p>
            <a:pPr marL="742950" indent="-742950" algn="l">
              <a:spcBef>
                <a:spcPts val="4200"/>
              </a:spcBef>
              <a:buFont typeface="+mj-lt"/>
              <a:buAutoNum type="arabicPeriod"/>
            </a:pPr>
            <a:r>
              <a:rPr lang="en-US" sz="3600" dirty="0">
                <a:solidFill>
                  <a:srgbClr val="FFFFFF"/>
                </a:solidFill>
                <a:ea typeface="+mn-lt"/>
                <a:cs typeface="+mn-lt"/>
              </a:rPr>
              <a:t>A living archive (Mattern, 2022) built by students to share resources and projects over time within and beyond the UAL community of practice.</a:t>
            </a:r>
          </a:p>
          <a:p>
            <a:pPr algn="l">
              <a:spcBef>
                <a:spcPts val="4200"/>
              </a:spcBef>
            </a:pPr>
            <a:endParaRPr lang="en-US" sz="3600" dirty="0">
              <a:solidFill>
                <a:srgbClr val="FFFFFF"/>
              </a:solidFill>
              <a:ea typeface="+mn-lt"/>
              <a:cs typeface="+mn-lt"/>
            </a:endParaRPr>
          </a:p>
        </p:txBody>
      </p:sp>
      <p:sp>
        <p:nvSpPr>
          <p:cNvPr id="4" name="Subtitle 2">
            <a:extLst>
              <a:ext uri="{FF2B5EF4-FFF2-40B4-BE49-F238E27FC236}">
                <a16:creationId xmlns:a16="http://schemas.microsoft.com/office/drawing/2014/main" id="{63895092-0EA0-5850-CC18-CC4EF1AD312E}"/>
              </a:ext>
            </a:extLst>
          </p:cNvPr>
          <p:cNvSpPr txBox="1">
            <a:spLocks/>
          </p:cNvSpPr>
          <p:nvPr/>
        </p:nvSpPr>
        <p:spPr>
          <a:xfrm>
            <a:off x="1258392" y="923680"/>
            <a:ext cx="13609637" cy="1829672"/>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9200" b="1" dirty="0">
                <a:solidFill>
                  <a:srgbClr val="FF4AC9"/>
                </a:solidFill>
                <a:latin typeface="Aptos Mono"/>
              </a:rPr>
              <a:t>Autonomous Syllabus</a:t>
            </a:r>
            <a:endParaRPr lang="en-US" sz="11300" b="1" dirty="0">
              <a:solidFill>
                <a:srgbClr val="FF4AC9"/>
              </a:solidFill>
            </a:endParaRPr>
          </a:p>
        </p:txBody>
      </p:sp>
      <p:sp>
        <p:nvSpPr>
          <p:cNvPr id="2" name="Subtitle 2">
            <a:extLst>
              <a:ext uri="{FF2B5EF4-FFF2-40B4-BE49-F238E27FC236}">
                <a16:creationId xmlns:a16="http://schemas.microsoft.com/office/drawing/2014/main" id="{2BD33715-F160-78C1-527E-F56DC552034B}"/>
              </a:ext>
            </a:extLst>
          </p:cNvPr>
          <p:cNvSpPr txBox="1">
            <a:spLocks/>
          </p:cNvSpPr>
          <p:nvPr/>
        </p:nvSpPr>
        <p:spPr>
          <a:xfrm>
            <a:off x="1303866" y="5463691"/>
            <a:ext cx="13156284" cy="1857509"/>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5000" b="1" dirty="0">
                <a:solidFill>
                  <a:srgbClr val="D5FF1C"/>
                </a:solidFill>
                <a:latin typeface="Aptos Mono"/>
              </a:rPr>
              <a:t>Introduction &amp; context: who can access learning?</a:t>
            </a:r>
            <a:endParaRPr lang="en-US" sz="11300" dirty="0">
              <a:solidFill>
                <a:srgbClr val="D5FF1C"/>
              </a:solidFill>
            </a:endParaRPr>
          </a:p>
        </p:txBody>
      </p:sp>
      <p:sp>
        <p:nvSpPr>
          <p:cNvPr id="6" name="Subtitle 2">
            <a:extLst>
              <a:ext uri="{FF2B5EF4-FFF2-40B4-BE49-F238E27FC236}">
                <a16:creationId xmlns:a16="http://schemas.microsoft.com/office/drawing/2014/main" id="{AA848FBD-49EB-64BE-2550-61DA18BD1A89}"/>
              </a:ext>
            </a:extLst>
          </p:cNvPr>
          <p:cNvSpPr txBox="1">
            <a:spLocks/>
          </p:cNvSpPr>
          <p:nvPr/>
        </p:nvSpPr>
        <p:spPr>
          <a:xfrm>
            <a:off x="1315469" y="19177721"/>
            <a:ext cx="11269662" cy="1829672"/>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5000" b="1" dirty="0">
                <a:solidFill>
                  <a:srgbClr val="D5FF1C"/>
                </a:solidFill>
                <a:latin typeface="Aptos Mono"/>
              </a:rPr>
              <a:t>Inspiration: radical and open access education</a:t>
            </a:r>
          </a:p>
        </p:txBody>
      </p:sp>
      <p:sp>
        <p:nvSpPr>
          <p:cNvPr id="8" name="Subtitle 2">
            <a:extLst>
              <a:ext uri="{FF2B5EF4-FFF2-40B4-BE49-F238E27FC236}">
                <a16:creationId xmlns:a16="http://schemas.microsoft.com/office/drawing/2014/main" id="{8843FBA9-8FF8-98F1-5994-789ECF062978}"/>
              </a:ext>
            </a:extLst>
          </p:cNvPr>
          <p:cNvSpPr txBox="1">
            <a:spLocks/>
          </p:cNvSpPr>
          <p:nvPr/>
        </p:nvSpPr>
        <p:spPr>
          <a:xfrm>
            <a:off x="15603736" y="11316232"/>
            <a:ext cx="14451444" cy="1697044"/>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spcBef>
                <a:spcPts val="4200"/>
              </a:spcBef>
            </a:pPr>
            <a:r>
              <a:rPr lang="en-US" sz="5000" b="1" dirty="0">
                <a:solidFill>
                  <a:srgbClr val="D5FF1C"/>
                </a:solidFill>
                <a:latin typeface="Aptos Mono"/>
              </a:rPr>
              <a:t>2. Exchanging knowledges with local communities</a:t>
            </a:r>
            <a:endParaRPr lang="en-US" sz="11300" dirty="0">
              <a:solidFill>
                <a:srgbClr val="D5FF1C"/>
              </a:solidFill>
            </a:endParaRPr>
          </a:p>
        </p:txBody>
      </p:sp>
      <p:sp>
        <p:nvSpPr>
          <p:cNvPr id="9" name="Subtitle 2">
            <a:extLst>
              <a:ext uri="{FF2B5EF4-FFF2-40B4-BE49-F238E27FC236}">
                <a16:creationId xmlns:a16="http://schemas.microsoft.com/office/drawing/2014/main" id="{72E96B03-8B8D-5612-BA22-EF1DA29CD317}"/>
              </a:ext>
            </a:extLst>
          </p:cNvPr>
          <p:cNvSpPr txBox="1">
            <a:spLocks/>
          </p:cNvSpPr>
          <p:nvPr/>
        </p:nvSpPr>
        <p:spPr>
          <a:xfrm>
            <a:off x="31013565" y="5480249"/>
            <a:ext cx="15396033" cy="1829672"/>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5000" b="1" dirty="0">
                <a:solidFill>
                  <a:srgbClr val="D5FF1C"/>
                </a:solidFill>
                <a:latin typeface="Aptos Mono"/>
              </a:rPr>
              <a:t>Results &amp; conclusion – the impact: data, feedback &amp; reflections</a:t>
            </a:r>
          </a:p>
        </p:txBody>
      </p:sp>
      <p:sp>
        <p:nvSpPr>
          <p:cNvPr id="10" name="Subtitle 2">
            <a:extLst>
              <a:ext uri="{FF2B5EF4-FFF2-40B4-BE49-F238E27FC236}">
                <a16:creationId xmlns:a16="http://schemas.microsoft.com/office/drawing/2014/main" id="{97C95FB7-DE52-09E7-C9D8-E5992EA21B11}"/>
              </a:ext>
            </a:extLst>
          </p:cNvPr>
          <p:cNvSpPr txBox="1">
            <a:spLocks/>
          </p:cNvSpPr>
          <p:nvPr/>
        </p:nvSpPr>
        <p:spPr>
          <a:xfrm>
            <a:off x="31068957" y="24836786"/>
            <a:ext cx="11269662" cy="1829672"/>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5000" b="1" dirty="0">
                <a:solidFill>
                  <a:srgbClr val="D5FF1C"/>
                </a:solidFill>
                <a:latin typeface="Aptos Mono"/>
              </a:rPr>
              <a:t>References: </a:t>
            </a:r>
          </a:p>
        </p:txBody>
      </p:sp>
      <p:sp>
        <p:nvSpPr>
          <p:cNvPr id="14" name="Subtitle 2">
            <a:extLst>
              <a:ext uri="{FF2B5EF4-FFF2-40B4-BE49-F238E27FC236}">
                <a16:creationId xmlns:a16="http://schemas.microsoft.com/office/drawing/2014/main" id="{60F7DE26-7C6B-1C74-B1DC-AC78C6CBD175}"/>
              </a:ext>
            </a:extLst>
          </p:cNvPr>
          <p:cNvSpPr txBox="1">
            <a:spLocks/>
          </p:cNvSpPr>
          <p:nvPr/>
        </p:nvSpPr>
        <p:spPr>
          <a:xfrm>
            <a:off x="15617013" y="7136313"/>
            <a:ext cx="14006951" cy="3863492"/>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3600" dirty="0">
                <a:solidFill>
                  <a:srgbClr val="FFFFFF"/>
                </a:solidFill>
                <a:ea typeface="+mn-lt"/>
                <a:cs typeface="+mn-lt"/>
              </a:rPr>
              <a:t>Our first step was to create </a:t>
            </a:r>
            <a:r>
              <a:rPr lang="en-US" sz="3600" dirty="0">
                <a:solidFill>
                  <a:srgbClr val="F69EFF"/>
                </a:solidFill>
                <a:ea typeface="+mn-lt"/>
                <a:cs typeface="+mn-lt"/>
                <a:hlinkClick r:id="rId3">
                  <a:extLst>
                    <a:ext uri="{A12FA001-AC4F-418D-AE19-62706E023703}">
                      <ahyp:hlinkClr xmlns:ahyp="http://schemas.microsoft.com/office/drawing/2018/hyperlinkcolor" val="tx"/>
                    </a:ext>
                  </a:extLst>
                </a:hlinkClick>
              </a:rPr>
              <a:t>an online version of our taught curriculum</a:t>
            </a:r>
            <a:r>
              <a:rPr lang="en-US" sz="3600" dirty="0">
                <a:solidFill>
                  <a:srgbClr val="F69EFF"/>
                </a:solidFill>
                <a:ea typeface="+mn-lt"/>
                <a:cs typeface="+mn-lt"/>
              </a:rPr>
              <a:t>, </a:t>
            </a:r>
            <a:r>
              <a:rPr lang="en-US" sz="3600" dirty="0">
                <a:solidFill>
                  <a:schemeClr val="bg1"/>
                </a:solidFill>
                <a:ea typeface="+mn-lt"/>
                <a:cs typeface="+mn-lt"/>
              </a:rPr>
              <a:t>inspired by the open access movement (</a:t>
            </a:r>
            <a:r>
              <a:rPr lang="en-US" sz="3600" dirty="0">
                <a:solidFill>
                  <a:srgbClr val="FFFFFF"/>
                </a:solidFill>
                <a:ea typeface="+mn-lt"/>
                <a:cs typeface="+mn-lt"/>
              </a:rPr>
              <a:t>Swartz &amp; Lessig, 2016).</a:t>
            </a:r>
            <a:r>
              <a:rPr lang="en-US" sz="3600" dirty="0">
                <a:solidFill>
                  <a:schemeClr val="bg1"/>
                </a:solidFill>
                <a:ea typeface="+mn-lt"/>
                <a:cs typeface="+mn-lt"/>
              </a:rPr>
              <a:t> </a:t>
            </a:r>
            <a:r>
              <a:rPr lang="en-US" sz="3600" dirty="0">
                <a:solidFill>
                  <a:srgbClr val="FFFFFF"/>
                </a:solidFill>
                <a:ea typeface="+mn-lt"/>
                <a:cs typeface="+mn-lt"/>
              </a:rPr>
              <a:t>It is structured by unit and makes all course materials – including slides, workshop materials and readings – accessible week-by-week. In theory, anyone in the world with an internet connection can take part in the course this way. The website data shows engagement across the globe (see map below). </a:t>
            </a:r>
            <a:endParaRPr lang="en-US" sz="3600" dirty="0">
              <a:solidFill>
                <a:srgbClr val="FFFFFF"/>
              </a:solidFill>
            </a:endParaRPr>
          </a:p>
        </p:txBody>
      </p:sp>
      <p:sp>
        <p:nvSpPr>
          <p:cNvPr id="16" name="Subtitle 2">
            <a:extLst>
              <a:ext uri="{FF2B5EF4-FFF2-40B4-BE49-F238E27FC236}">
                <a16:creationId xmlns:a16="http://schemas.microsoft.com/office/drawing/2014/main" id="{1C5701B7-5A12-C5E4-E073-113A51BAE5D5}"/>
              </a:ext>
            </a:extLst>
          </p:cNvPr>
          <p:cNvSpPr txBox="1">
            <a:spLocks/>
          </p:cNvSpPr>
          <p:nvPr/>
        </p:nvSpPr>
        <p:spPr>
          <a:xfrm>
            <a:off x="15634451" y="12861293"/>
            <a:ext cx="14411508" cy="11916419"/>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spcBef>
                <a:spcPts val="4200"/>
              </a:spcBef>
            </a:pPr>
            <a:r>
              <a:rPr lang="en-US" sz="3600" dirty="0">
                <a:solidFill>
                  <a:srgbClr val="FFFFFF"/>
                </a:solidFill>
                <a:ea typeface="+mn-lt"/>
                <a:cs typeface="+mn-lt"/>
              </a:rPr>
              <a:t>In January 2024, we received funding to explore how our course could be shared with and enriched by situated knowledge exchange with local communities. We collaborated with five local </a:t>
            </a:r>
            <a:r>
              <a:rPr lang="en-US" sz="3600" dirty="0" err="1">
                <a:solidFill>
                  <a:srgbClr val="FFFFFF"/>
                </a:solidFill>
                <a:ea typeface="+mn-lt"/>
                <a:cs typeface="+mn-lt"/>
              </a:rPr>
              <a:t>organisations</a:t>
            </a:r>
            <a:r>
              <a:rPr lang="en-US" sz="3600" dirty="0">
                <a:solidFill>
                  <a:srgbClr val="FFFFFF"/>
                </a:solidFill>
                <a:ea typeface="+mn-lt"/>
                <a:cs typeface="+mn-lt"/>
              </a:rPr>
              <a:t>, starting from key concepts in the curriculum:</a:t>
            </a:r>
            <a:endParaRPr lang="en-US" sz="3600" dirty="0">
              <a:solidFill>
                <a:srgbClr val="FFFFFF"/>
              </a:solidFill>
            </a:endParaRPr>
          </a:p>
          <a:p>
            <a:pPr marL="742950" indent="-742950" algn="l">
              <a:lnSpc>
                <a:spcPct val="70000"/>
              </a:lnSpc>
              <a:spcBef>
                <a:spcPts val="4200"/>
              </a:spcBef>
              <a:buAutoNum type="arabicPeriod"/>
            </a:pPr>
            <a:r>
              <a:rPr lang="en-US" sz="3600" dirty="0">
                <a:solidFill>
                  <a:srgbClr val="FFFFFF"/>
                </a:solidFill>
                <a:latin typeface="Aptos"/>
              </a:rPr>
              <a:t>'How might </a:t>
            </a:r>
            <a:r>
              <a:rPr lang="en-US" sz="3600" b="1" dirty="0">
                <a:solidFill>
                  <a:srgbClr val="FFFFFF"/>
                </a:solidFill>
                <a:latin typeface="Aptos"/>
              </a:rPr>
              <a:t>power be redistributed</a:t>
            </a:r>
            <a:r>
              <a:rPr lang="en-US" sz="3600" dirty="0">
                <a:solidFill>
                  <a:srgbClr val="FFFFFF"/>
                </a:solidFill>
                <a:latin typeface="Aptos"/>
              </a:rPr>
              <a:t> by asking children to teach us about </a:t>
            </a:r>
            <a:r>
              <a:rPr lang="en-US" sz="3600" b="1" dirty="0">
                <a:solidFill>
                  <a:srgbClr val="FFFFFF"/>
                </a:solidFill>
                <a:latin typeface="Aptos"/>
              </a:rPr>
              <a:t>curiosity </a:t>
            </a:r>
            <a:r>
              <a:rPr lang="en-US" sz="3600" dirty="0">
                <a:solidFill>
                  <a:srgbClr val="FFFFFF"/>
                </a:solidFill>
                <a:latin typeface="Aptos"/>
              </a:rPr>
              <a:t>and </a:t>
            </a:r>
            <a:r>
              <a:rPr lang="en-US" sz="3600" b="1" dirty="0">
                <a:solidFill>
                  <a:srgbClr val="FFFFFF"/>
                </a:solidFill>
                <a:latin typeface="Aptos"/>
              </a:rPr>
              <a:t>care</a:t>
            </a:r>
            <a:r>
              <a:rPr lang="en-US" sz="3600" dirty="0">
                <a:solidFill>
                  <a:srgbClr val="FFFFFF"/>
                </a:solidFill>
                <a:latin typeface="Aptos"/>
              </a:rPr>
              <a:t>?',</a:t>
            </a:r>
            <a:r>
              <a:rPr lang="en-US" sz="3600" i="1" dirty="0">
                <a:solidFill>
                  <a:srgbClr val="FFFFFF"/>
                </a:solidFill>
                <a:latin typeface="Aptos"/>
              </a:rPr>
              <a:t> </a:t>
            </a:r>
            <a:r>
              <a:rPr lang="en-US" sz="3600" dirty="0">
                <a:solidFill>
                  <a:srgbClr val="FFFFFF"/>
                </a:solidFill>
                <a:latin typeface="Aptos"/>
              </a:rPr>
              <a:t>with the  </a:t>
            </a:r>
            <a:r>
              <a:rPr lang="en-US" sz="3600" dirty="0">
                <a:solidFill>
                  <a:srgbClr val="F69EFF"/>
                </a:solidFill>
                <a:latin typeface="Aptos"/>
                <a:hlinkClick r:id="rId4">
                  <a:extLst>
                    <a:ext uri="{A12FA001-AC4F-418D-AE19-62706E023703}">
                      <ahyp:hlinkClr xmlns:ahyp="http://schemas.microsoft.com/office/drawing/2018/hyperlinkcolor" val="tx"/>
                    </a:ext>
                  </a:extLst>
                </a:hlinkClick>
              </a:rPr>
              <a:t>Walworth Library</a:t>
            </a:r>
            <a:r>
              <a:rPr lang="en-US" sz="3600" dirty="0">
                <a:solidFill>
                  <a:srgbClr val="FFFFFF"/>
                </a:solidFill>
                <a:latin typeface="Aptos"/>
              </a:rPr>
              <a:t>.</a:t>
            </a:r>
            <a:endParaRPr lang="en-US" sz="9600" dirty="0">
              <a:solidFill>
                <a:srgbClr val="FFFFFF"/>
              </a:solidFill>
            </a:endParaRPr>
          </a:p>
          <a:p>
            <a:pPr marL="742950" indent="-742950" algn="l">
              <a:lnSpc>
                <a:spcPct val="70000"/>
              </a:lnSpc>
              <a:spcBef>
                <a:spcPts val="4200"/>
              </a:spcBef>
              <a:buAutoNum type="arabicPeriod"/>
            </a:pPr>
            <a:r>
              <a:rPr lang="en-US" sz="3600" dirty="0">
                <a:solidFill>
                  <a:srgbClr val="FFFFFF"/>
                </a:solidFill>
                <a:latin typeface="Aptos"/>
              </a:rPr>
              <a:t>How might </a:t>
            </a:r>
            <a:r>
              <a:rPr lang="en-US" sz="3600" b="1" dirty="0">
                <a:solidFill>
                  <a:srgbClr val="FFFFFF"/>
                </a:solidFill>
                <a:latin typeface="Aptos"/>
              </a:rPr>
              <a:t>mapping </a:t>
            </a:r>
            <a:r>
              <a:rPr lang="en-US" sz="3600" dirty="0">
                <a:solidFill>
                  <a:srgbClr val="FFFFFF"/>
                </a:solidFill>
                <a:latin typeface="Aptos"/>
              </a:rPr>
              <a:t>the </a:t>
            </a:r>
            <a:r>
              <a:rPr lang="en-US" sz="3600" b="1" dirty="0" err="1">
                <a:solidFill>
                  <a:srgbClr val="FFFFFF"/>
                </a:solidFill>
                <a:latin typeface="Aptos"/>
              </a:rPr>
              <a:t>pluriversal</a:t>
            </a:r>
            <a:r>
              <a:rPr lang="en-US" sz="3600" b="1" dirty="0">
                <a:solidFill>
                  <a:srgbClr val="FFFFFF"/>
                </a:solidFill>
                <a:latin typeface="Aptos"/>
              </a:rPr>
              <a:t> knowledges </a:t>
            </a:r>
            <a:r>
              <a:rPr lang="en-US" sz="3600" dirty="0">
                <a:solidFill>
                  <a:srgbClr val="FFFFFF"/>
                </a:solidFill>
                <a:latin typeface="Aptos"/>
              </a:rPr>
              <a:t>within local </a:t>
            </a:r>
            <a:r>
              <a:rPr lang="en-US" sz="3600" dirty="0" err="1">
                <a:solidFill>
                  <a:srgbClr val="FFFFFF"/>
                </a:solidFill>
                <a:latin typeface="Aptos"/>
              </a:rPr>
              <a:t>neighbourhoods</a:t>
            </a:r>
            <a:r>
              <a:rPr lang="en-US" sz="3600" dirty="0">
                <a:solidFill>
                  <a:srgbClr val="FFFFFF"/>
                </a:solidFill>
                <a:latin typeface="Aptos"/>
              </a:rPr>
              <a:t> entwine with our studio practices?',</a:t>
            </a:r>
            <a:r>
              <a:rPr lang="en-US" sz="3600" dirty="0">
                <a:solidFill>
                  <a:srgbClr val="FF0000"/>
                </a:solidFill>
                <a:latin typeface="Aptos"/>
              </a:rPr>
              <a:t> </a:t>
            </a:r>
            <a:r>
              <a:rPr lang="en-US" sz="3600" dirty="0">
                <a:solidFill>
                  <a:srgbClr val="F69EFF"/>
                </a:solidFill>
                <a:latin typeface="Aptos"/>
                <a:hlinkClick r:id="rId5">
                  <a:extLst>
                    <a:ext uri="{A12FA001-AC4F-418D-AE19-62706E023703}">
                      <ahyp:hlinkClr xmlns:ahyp="http://schemas.microsoft.com/office/drawing/2018/hyperlinkcolor" val="tx"/>
                    </a:ext>
                  </a:extLst>
                </a:hlinkClick>
              </a:rPr>
              <a:t>The Remakery</a:t>
            </a:r>
            <a:r>
              <a:rPr lang="en-US" sz="3600" dirty="0">
                <a:solidFill>
                  <a:schemeClr val="bg1"/>
                </a:solidFill>
                <a:latin typeface="Aptos"/>
              </a:rPr>
              <a:t>.</a:t>
            </a:r>
            <a:endParaRPr lang="en-US" sz="3600" dirty="0">
              <a:solidFill>
                <a:schemeClr val="bg1"/>
              </a:solidFill>
            </a:endParaRPr>
          </a:p>
          <a:p>
            <a:pPr marL="742950" indent="-742950" algn="l">
              <a:lnSpc>
                <a:spcPct val="70000"/>
              </a:lnSpc>
              <a:spcBef>
                <a:spcPts val="4200"/>
              </a:spcBef>
              <a:buAutoNum type="arabicPeriod"/>
            </a:pPr>
            <a:r>
              <a:rPr lang="en-US" sz="3600" dirty="0">
                <a:solidFill>
                  <a:srgbClr val="FFFFFF"/>
                </a:solidFill>
                <a:latin typeface="Aptos"/>
              </a:rPr>
              <a:t>'How might the </a:t>
            </a:r>
            <a:r>
              <a:rPr lang="en-US" sz="3600" b="1" dirty="0">
                <a:solidFill>
                  <a:srgbClr val="FFFFFF"/>
                </a:solidFill>
                <a:latin typeface="Aptos"/>
              </a:rPr>
              <a:t>more-than-human species </a:t>
            </a:r>
            <a:r>
              <a:rPr lang="en-US" sz="3600" dirty="0">
                <a:solidFill>
                  <a:srgbClr val="FFFFFF"/>
                </a:solidFill>
                <a:latin typeface="Aptos"/>
              </a:rPr>
              <a:t>of Southwark host our </a:t>
            </a:r>
            <a:r>
              <a:rPr lang="en-US" sz="3600" b="1" dirty="0">
                <a:solidFill>
                  <a:srgbClr val="FFFFFF"/>
                </a:solidFill>
                <a:latin typeface="Aptos"/>
              </a:rPr>
              <a:t>unlearning</a:t>
            </a:r>
            <a:r>
              <a:rPr lang="en-US" sz="3600" dirty="0">
                <a:solidFill>
                  <a:srgbClr val="FFFFFF"/>
                </a:solidFill>
                <a:latin typeface="Aptos"/>
              </a:rPr>
              <a:t>?,' with</a:t>
            </a:r>
            <a:r>
              <a:rPr lang="en-US" sz="3600" dirty="0">
                <a:solidFill>
                  <a:srgbClr val="F69EFF"/>
                </a:solidFill>
                <a:latin typeface="Aptos"/>
              </a:rPr>
              <a:t> </a:t>
            </a:r>
            <a:r>
              <a:rPr lang="en-US" sz="3600" dirty="0">
                <a:solidFill>
                  <a:srgbClr val="F69EFF"/>
                </a:solidFill>
                <a:latin typeface="Aptos"/>
                <a:hlinkClick r:id="rId6">
                  <a:extLst>
                    <a:ext uri="{A12FA001-AC4F-418D-AE19-62706E023703}">
                      <ahyp:hlinkClr xmlns:ahyp="http://schemas.microsoft.com/office/drawing/2018/hyperlinkcolor" val="tx"/>
                    </a:ext>
                  </a:extLst>
                </a:hlinkClick>
              </a:rPr>
              <a:t>Land in our Names</a:t>
            </a:r>
            <a:r>
              <a:rPr lang="en-US" sz="3600" dirty="0">
                <a:solidFill>
                  <a:srgbClr val="FFFFFF"/>
                </a:solidFill>
                <a:latin typeface="Aptos"/>
              </a:rPr>
              <a:t>.</a:t>
            </a:r>
          </a:p>
          <a:p>
            <a:pPr marL="742950" indent="-742950" algn="l">
              <a:lnSpc>
                <a:spcPct val="70000"/>
              </a:lnSpc>
              <a:spcBef>
                <a:spcPts val="4200"/>
              </a:spcBef>
              <a:buAutoNum type="arabicPeriod"/>
            </a:pPr>
            <a:r>
              <a:rPr lang="en-US" sz="3600" dirty="0">
                <a:solidFill>
                  <a:srgbClr val="FFFFFF"/>
                </a:solidFill>
                <a:latin typeface="Aptos"/>
              </a:rPr>
              <a:t>'How might </a:t>
            </a:r>
            <a:r>
              <a:rPr lang="en-US" sz="3600" b="1" dirty="0">
                <a:solidFill>
                  <a:srgbClr val="FFFFFF"/>
                </a:solidFill>
                <a:latin typeface="Aptos"/>
              </a:rPr>
              <a:t>nonsense </a:t>
            </a:r>
            <a:r>
              <a:rPr lang="en-US" sz="3600" dirty="0">
                <a:solidFill>
                  <a:srgbClr val="FFFFFF"/>
                </a:solidFill>
                <a:latin typeface="Aptos"/>
              </a:rPr>
              <a:t>become a </a:t>
            </a:r>
            <a:r>
              <a:rPr lang="en-US" sz="3600" b="1" dirty="0">
                <a:solidFill>
                  <a:srgbClr val="FFFFFF"/>
                </a:solidFill>
                <a:latin typeface="Aptos"/>
              </a:rPr>
              <a:t>methodology </a:t>
            </a:r>
            <a:r>
              <a:rPr lang="en-US" sz="3600" dirty="0">
                <a:solidFill>
                  <a:srgbClr val="FFFFFF"/>
                </a:solidFill>
                <a:latin typeface="Aptos"/>
              </a:rPr>
              <a:t>in our learning and </a:t>
            </a:r>
            <a:r>
              <a:rPr lang="en-US" sz="3600" b="1" dirty="0">
                <a:solidFill>
                  <a:srgbClr val="FFFFFF"/>
                </a:solidFill>
                <a:latin typeface="Aptos"/>
              </a:rPr>
              <a:t>situated knowledge exchange</a:t>
            </a:r>
            <a:r>
              <a:rPr lang="en-US" sz="3600" dirty="0">
                <a:solidFill>
                  <a:srgbClr val="FFFFFF"/>
                </a:solidFill>
                <a:latin typeface="Aptos"/>
              </a:rPr>
              <a:t>?', with</a:t>
            </a:r>
            <a:r>
              <a:rPr lang="en-US" sz="3600" dirty="0">
                <a:solidFill>
                  <a:srgbClr val="F69EFF"/>
                </a:solidFill>
                <a:latin typeface="Aptos"/>
              </a:rPr>
              <a:t> </a:t>
            </a:r>
            <a:r>
              <a:rPr lang="en-US" sz="3600" dirty="0">
                <a:solidFill>
                  <a:srgbClr val="F69EFF"/>
                </a:solidFill>
                <a:latin typeface="Aptos"/>
                <a:hlinkClick r:id="rId7">
                  <a:extLst>
                    <a:ext uri="{A12FA001-AC4F-418D-AE19-62706E023703}">
                      <ahyp:hlinkClr xmlns:ahyp="http://schemas.microsoft.com/office/drawing/2018/hyperlinkcolor" val="tx"/>
                    </a:ext>
                  </a:extLst>
                </a:hlinkClick>
              </a:rPr>
              <a:t>56A Infoshop</a:t>
            </a:r>
            <a:r>
              <a:rPr lang="en-US" sz="3600" dirty="0">
                <a:solidFill>
                  <a:srgbClr val="FFFFFF"/>
                </a:solidFill>
                <a:latin typeface="Aptos"/>
              </a:rPr>
              <a:t>. </a:t>
            </a:r>
          </a:p>
          <a:p>
            <a:pPr marL="742950" indent="-742950" algn="l">
              <a:lnSpc>
                <a:spcPct val="70000"/>
              </a:lnSpc>
              <a:spcBef>
                <a:spcPts val="4200"/>
              </a:spcBef>
              <a:buAutoNum type="arabicPeriod"/>
            </a:pPr>
            <a:r>
              <a:rPr lang="en-US" sz="3600" dirty="0">
                <a:solidFill>
                  <a:srgbClr val="FFFFFF"/>
                </a:solidFill>
                <a:latin typeface="Aptos"/>
              </a:rPr>
              <a:t>'How might the </a:t>
            </a:r>
            <a:r>
              <a:rPr lang="en-US" sz="3600" b="1" dirty="0">
                <a:solidFill>
                  <a:srgbClr val="FFFFFF"/>
                </a:solidFill>
                <a:latin typeface="Aptos"/>
              </a:rPr>
              <a:t>embodied </a:t>
            </a:r>
            <a:r>
              <a:rPr lang="en-US" sz="3600" dirty="0">
                <a:solidFill>
                  <a:srgbClr val="FFFFFF"/>
                </a:solidFill>
                <a:latin typeface="Aptos"/>
              </a:rPr>
              <a:t>nature of </a:t>
            </a:r>
            <a:r>
              <a:rPr lang="en-US" sz="3600" b="1" dirty="0">
                <a:solidFill>
                  <a:srgbClr val="FFFFFF"/>
                </a:solidFill>
                <a:latin typeface="Aptos"/>
              </a:rPr>
              <a:t>making </a:t>
            </a:r>
            <a:r>
              <a:rPr lang="en-US" sz="3600" dirty="0">
                <a:solidFill>
                  <a:srgbClr val="FFFFFF"/>
                </a:solidFill>
                <a:latin typeface="Aptos"/>
              </a:rPr>
              <a:t>and </a:t>
            </a:r>
            <a:r>
              <a:rPr lang="en-US" sz="3600" b="1" dirty="0">
                <a:solidFill>
                  <a:srgbClr val="FFFFFF"/>
                </a:solidFill>
                <a:latin typeface="Aptos"/>
              </a:rPr>
              <a:t>exchanging </a:t>
            </a:r>
            <a:r>
              <a:rPr lang="en-US" sz="3600" dirty="0">
                <a:solidFill>
                  <a:srgbClr val="FFFFFF"/>
                </a:solidFill>
                <a:latin typeface="Aptos"/>
              </a:rPr>
              <a:t>food build connections without words?', with the </a:t>
            </a:r>
            <a:r>
              <a:rPr lang="en-US" sz="3600" dirty="0">
                <a:solidFill>
                  <a:srgbClr val="F69EFF"/>
                </a:solidFill>
                <a:latin typeface="Aptos"/>
                <a:hlinkClick r:id="rId8">
                  <a:extLst>
                    <a:ext uri="{A12FA001-AC4F-418D-AE19-62706E023703}">
                      <ahyp:hlinkClr xmlns:ahyp="http://schemas.microsoft.com/office/drawing/2018/hyperlinkcolor" val="tx"/>
                    </a:ext>
                  </a:extLst>
                </a:hlinkClick>
              </a:rPr>
              <a:t>Camberwell Incredibles</a:t>
            </a:r>
            <a:r>
              <a:rPr lang="en-US" sz="3600" dirty="0">
                <a:solidFill>
                  <a:srgbClr val="FFFFFF"/>
                </a:solidFill>
                <a:latin typeface="Aptos"/>
              </a:rPr>
              <a:t>.</a:t>
            </a:r>
            <a:endParaRPr lang="en-US" sz="3600" dirty="0">
              <a:solidFill>
                <a:srgbClr val="FFFFFF"/>
              </a:solidFill>
            </a:endParaRPr>
          </a:p>
          <a:p>
            <a:pPr algn="l">
              <a:spcBef>
                <a:spcPts val="4200"/>
              </a:spcBef>
            </a:pPr>
            <a:r>
              <a:rPr lang="en-US" sz="3600" dirty="0">
                <a:solidFill>
                  <a:srgbClr val="FFFFFF"/>
                </a:solidFill>
                <a:ea typeface="+mn-lt"/>
                <a:cs typeface="+mn-lt"/>
              </a:rPr>
              <a:t>Over 10 weeks, five very different and lively projects developed.  Some of them have led to lasting relationships and collaboration, and bear testament to the value of situated knowledge exchange.</a:t>
            </a:r>
            <a:endParaRPr lang="en-US" sz="3600" dirty="0">
              <a:solidFill>
                <a:srgbClr val="FFFFFF"/>
              </a:solidFill>
            </a:endParaRPr>
          </a:p>
          <a:p>
            <a:pPr algn="l">
              <a:spcBef>
                <a:spcPts val="4200"/>
              </a:spcBef>
            </a:pPr>
            <a:endParaRPr lang="en-US" sz="4000" dirty="0">
              <a:solidFill>
                <a:srgbClr val="FFFFFF"/>
              </a:solidFill>
              <a:latin typeface="Aptos Mono"/>
            </a:endParaRPr>
          </a:p>
        </p:txBody>
      </p:sp>
      <p:sp>
        <p:nvSpPr>
          <p:cNvPr id="18" name="Subtitle 2">
            <a:extLst>
              <a:ext uri="{FF2B5EF4-FFF2-40B4-BE49-F238E27FC236}">
                <a16:creationId xmlns:a16="http://schemas.microsoft.com/office/drawing/2014/main" id="{61025748-3D0D-4907-E52F-1C57175EB09F}"/>
              </a:ext>
            </a:extLst>
          </p:cNvPr>
          <p:cNvSpPr txBox="1">
            <a:spLocks/>
          </p:cNvSpPr>
          <p:nvPr/>
        </p:nvSpPr>
        <p:spPr>
          <a:xfrm>
            <a:off x="31035705" y="7193248"/>
            <a:ext cx="15368253" cy="15279037"/>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spcBef>
                <a:spcPts val="4200"/>
              </a:spcBef>
            </a:pPr>
            <a:r>
              <a:rPr lang="en-US" sz="3500" dirty="0">
                <a:solidFill>
                  <a:srgbClr val="FFFFFF"/>
                </a:solidFill>
              </a:rPr>
              <a:t>We collected data through the website, calls for feedback and conversations with students and colleagues. We have learnt:</a:t>
            </a:r>
          </a:p>
          <a:p>
            <a:pPr marL="571500" indent="-571500" algn="l">
              <a:spcBef>
                <a:spcPts val="4200"/>
              </a:spcBef>
              <a:buFont typeface="Arial,Sans-Serif"/>
              <a:buChar char="•"/>
            </a:pPr>
            <a:r>
              <a:rPr lang="en-US" sz="3500" dirty="0">
                <a:solidFill>
                  <a:srgbClr val="FFFFFF"/>
                </a:solidFill>
              </a:rPr>
              <a:t>People from all over the world are accessing the site regularly, on average we are seeing 10-30 people using the site a day with peaks of up to 110 people.  </a:t>
            </a:r>
          </a:p>
          <a:p>
            <a:pPr marL="571500" indent="-571500" algn="l">
              <a:spcBef>
                <a:spcPts val="4200"/>
              </a:spcBef>
              <a:buFont typeface="Arial,Sans-Serif"/>
              <a:buChar char="•"/>
            </a:pPr>
            <a:r>
              <a:rPr lang="en-US" sz="3500" dirty="0">
                <a:solidFill>
                  <a:srgbClr val="FFFFFF"/>
                </a:solidFill>
              </a:rPr>
              <a:t>Students and staff shared that they use the site across other BA and MA </a:t>
            </a:r>
            <a:r>
              <a:rPr lang="en-US" sz="3500" dirty="0" err="1">
                <a:solidFill>
                  <a:srgbClr val="FFFFFF"/>
                </a:solidFill>
              </a:rPr>
              <a:t>programmes</a:t>
            </a:r>
            <a:r>
              <a:rPr lang="en-US" sz="3500" dirty="0">
                <a:solidFill>
                  <a:srgbClr val="FFFFFF"/>
                </a:solidFill>
              </a:rPr>
              <a:t> to bring eco-social content into their own learning.</a:t>
            </a:r>
          </a:p>
          <a:p>
            <a:pPr marL="571500" indent="-571500" algn="l">
              <a:spcBef>
                <a:spcPts val="4200"/>
              </a:spcBef>
              <a:buFont typeface="Arial,Sans-Serif"/>
              <a:buChar char="•"/>
            </a:pPr>
            <a:r>
              <a:rPr lang="en-US" sz="3500" dirty="0">
                <a:solidFill>
                  <a:srgbClr val="FFFFFF"/>
                </a:solidFill>
              </a:rPr>
              <a:t>Academic staff in other universities have shared stories of using this site to inspire their own development of open-source resources. </a:t>
            </a:r>
          </a:p>
          <a:p>
            <a:pPr algn="l">
              <a:spcBef>
                <a:spcPts val="4200"/>
              </a:spcBef>
            </a:pPr>
            <a:r>
              <a:rPr lang="en-US" sz="3500" dirty="0">
                <a:solidFill>
                  <a:srgbClr val="FFFFFF"/>
                </a:solidFill>
              </a:rPr>
              <a:t>Students reflected on their knowledge exchange experiences, and shared how activating and collaboratively developing their course curriculum influenced their creative practices and position as designers and  researchers: </a:t>
            </a:r>
            <a:endParaRPr lang="en-US" sz="9600" dirty="0"/>
          </a:p>
          <a:p>
            <a:pPr algn="l">
              <a:spcBef>
                <a:spcPts val="4200"/>
              </a:spcBef>
            </a:pPr>
            <a:r>
              <a:rPr lang="en-US" sz="3500" i="1" dirty="0">
                <a:solidFill>
                  <a:srgbClr val="FFFFFF"/>
                </a:solidFill>
              </a:rPr>
              <a:t>"Spending time with the anarchist archive </a:t>
            </a:r>
            <a:r>
              <a:rPr lang="en-US" sz="3500" i="1" dirty="0" err="1">
                <a:solidFill>
                  <a:srgbClr val="F69EFF"/>
                </a:solidFill>
                <a:hlinkClick r:id="rId7">
                  <a:extLst>
                    <a:ext uri="{A12FA001-AC4F-418D-AE19-62706E023703}">
                      <ahyp:hlinkClr xmlns:ahyp="http://schemas.microsoft.com/office/drawing/2018/hyperlinkcolor" val="tx"/>
                    </a:ext>
                  </a:extLst>
                </a:hlinkClick>
              </a:rPr>
              <a:t>56A</a:t>
            </a:r>
            <a:r>
              <a:rPr lang="en-US" sz="3500" i="1" dirty="0">
                <a:solidFill>
                  <a:srgbClr val="F69EFF"/>
                </a:solidFill>
                <a:hlinkClick r:id="rId7">
                  <a:extLst>
                    <a:ext uri="{A12FA001-AC4F-418D-AE19-62706E023703}">
                      <ahyp:hlinkClr xmlns:ahyp="http://schemas.microsoft.com/office/drawing/2018/hyperlinkcolor" val="tx"/>
                    </a:ext>
                  </a:extLst>
                </a:hlinkClick>
              </a:rPr>
              <a:t> Infoshop</a:t>
            </a:r>
            <a:r>
              <a:rPr lang="en-US" sz="3500" i="1" dirty="0">
                <a:solidFill>
                  <a:srgbClr val="F69EFF"/>
                </a:solidFill>
              </a:rPr>
              <a:t> </a:t>
            </a:r>
            <a:r>
              <a:rPr lang="en-US" sz="3500" i="1" dirty="0">
                <a:solidFill>
                  <a:srgbClr val="FFFFFF"/>
                </a:solidFill>
              </a:rPr>
              <a:t>and helping them understand our process really helped build trust. Now we see they are keen to work with us."</a:t>
            </a:r>
            <a:endParaRPr lang="en-US" sz="3500" dirty="0">
              <a:solidFill>
                <a:srgbClr val="FFFFFF"/>
              </a:solidFill>
            </a:endParaRPr>
          </a:p>
          <a:p>
            <a:pPr algn="l">
              <a:spcBef>
                <a:spcPts val="4200"/>
              </a:spcBef>
            </a:pPr>
            <a:r>
              <a:rPr lang="en-US" sz="3500" i="1" dirty="0">
                <a:solidFill>
                  <a:srgbClr val="FFFFFF"/>
                </a:solidFill>
              </a:rPr>
              <a:t>"We built knowledge of how mapping could be used as a tool for solidarity."</a:t>
            </a:r>
            <a:endParaRPr lang="en-US" sz="3500" dirty="0">
              <a:solidFill>
                <a:srgbClr val="FFFFFF"/>
              </a:solidFill>
            </a:endParaRPr>
          </a:p>
          <a:p>
            <a:pPr algn="l">
              <a:spcBef>
                <a:spcPts val="4200"/>
              </a:spcBef>
            </a:pPr>
            <a:r>
              <a:rPr lang="en-US" sz="3500" i="1" dirty="0">
                <a:solidFill>
                  <a:srgbClr val="FFFFFF"/>
                </a:solidFill>
              </a:rPr>
              <a:t>"Collaborating with soil made us reflect on the extractive nature of research and how we interact with our environment."</a:t>
            </a:r>
          </a:p>
          <a:p>
            <a:pPr algn="l">
              <a:spcBef>
                <a:spcPts val="4200"/>
              </a:spcBef>
            </a:pPr>
            <a:r>
              <a:rPr lang="en-US" sz="3500" i="1" dirty="0">
                <a:solidFill>
                  <a:srgbClr val="FFFFFF"/>
                </a:solidFill>
              </a:rPr>
              <a:t>"Working with </a:t>
            </a:r>
            <a:r>
              <a:rPr lang="en-US" sz="3500" i="1" dirty="0">
                <a:solidFill>
                  <a:srgbClr val="F69EFF"/>
                </a:solidFill>
                <a:hlinkClick r:id="rId8">
                  <a:extLst>
                    <a:ext uri="{A12FA001-AC4F-418D-AE19-62706E023703}">
                      <ahyp:hlinkClr xmlns:ahyp="http://schemas.microsoft.com/office/drawing/2018/hyperlinkcolor" val="tx"/>
                    </a:ext>
                  </a:extLst>
                </a:hlinkClick>
              </a:rPr>
              <a:t>Camberwell Incredibles</a:t>
            </a:r>
            <a:r>
              <a:rPr lang="en-US" sz="3500" i="1" dirty="0">
                <a:solidFill>
                  <a:srgbClr val="FFFFFF"/>
                </a:solidFill>
              </a:rPr>
              <a:t> deepened our understanding of the challenges neurodivergent individuals face in a world not designed for them."</a:t>
            </a:r>
            <a:endParaRPr lang="en-US" sz="3500" dirty="0">
              <a:solidFill>
                <a:srgbClr val="FFFFFF"/>
              </a:solidFill>
            </a:endParaRPr>
          </a:p>
          <a:p>
            <a:pPr algn="l">
              <a:spcBef>
                <a:spcPts val="4200"/>
              </a:spcBef>
            </a:pPr>
            <a:endParaRPr lang="en-US" sz="3500" i="1" dirty="0">
              <a:solidFill>
                <a:srgbClr val="FFFFFF"/>
              </a:solidFill>
            </a:endParaRPr>
          </a:p>
        </p:txBody>
      </p:sp>
      <p:pic>
        <p:nvPicPr>
          <p:cNvPr id="11" name="Picture 10" descr="A graph with purple lines&#10;&#10;Description automatically generated">
            <a:extLst>
              <a:ext uri="{FF2B5EF4-FFF2-40B4-BE49-F238E27FC236}">
                <a16:creationId xmlns:a16="http://schemas.microsoft.com/office/drawing/2014/main" id="{1F039C9E-63E6-A882-E937-7E65D9C63F58}"/>
              </a:ext>
            </a:extLst>
          </p:cNvPr>
          <p:cNvPicPr>
            <a:picLocks noChangeAspect="1"/>
          </p:cNvPicPr>
          <p:nvPr/>
        </p:nvPicPr>
        <p:blipFill>
          <a:blip r:embed="rId9"/>
          <a:stretch>
            <a:fillRect/>
          </a:stretch>
        </p:blipFill>
        <p:spPr>
          <a:xfrm>
            <a:off x="31208132" y="20825147"/>
            <a:ext cx="6735849" cy="3179681"/>
          </a:xfrm>
          <a:prstGeom prst="rect">
            <a:avLst/>
          </a:prstGeom>
        </p:spPr>
      </p:pic>
      <p:sp>
        <p:nvSpPr>
          <p:cNvPr id="13" name="Subtitle 2">
            <a:extLst>
              <a:ext uri="{FF2B5EF4-FFF2-40B4-BE49-F238E27FC236}">
                <a16:creationId xmlns:a16="http://schemas.microsoft.com/office/drawing/2014/main" id="{01C89BA5-E9EF-50E9-D219-280D55CBC415}"/>
              </a:ext>
            </a:extLst>
          </p:cNvPr>
          <p:cNvSpPr txBox="1">
            <a:spLocks/>
          </p:cNvSpPr>
          <p:nvPr/>
        </p:nvSpPr>
        <p:spPr>
          <a:xfrm>
            <a:off x="31041030" y="25672957"/>
            <a:ext cx="15758470" cy="6613911"/>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3600" b="1" dirty="0">
                <a:solidFill>
                  <a:srgbClr val="FFFFFF"/>
                </a:solidFill>
                <a:ea typeface="+mn-lt"/>
                <a:cs typeface="+mn-lt"/>
              </a:rPr>
              <a:t>Mattern, S. </a:t>
            </a:r>
            <a:r>
              <a:rPr lang="en-US" sz="3600" dirty="0">
                <a:solidFill>
                  <a:srgbClr val="FFFFFF"/>
                </a:solidFill>
                <a:ea typeface="+mn-lt"/>
                <a:cs typeface="+mn-lt"/>
              </a:rPr>
              <a:t>(2022). </a:t>
            </a:r>
            <a:r>
              <a:rPr lang="en-US" sz="3600" i="1" dirty="0">
                <a:solidFill>
                  <a:srgbClr val="FFFFFF"/>
                </a:solidFill>
                <a:ea typeface="+mn-lt"/>
                <a:cs typeface="+mn-lt"/>
              </a:rPr>
              <a:t>Cinema + Media Studies Theory and Methods</a:t>
            </a:r>
            <a:r>
              <a:rPr lang="en-US" sz="3600" b="1" i="1" dirty="0">
                <a:solidFill>
                  <a:srgbClr val="FFFFFF"/>
                </a:solidFill>
                <a:ea typeface="+mn-lt"/>
                <a:cs typeface="+mn-lt"/>
              </a:rPr>
              <a:t> </a:t>
            </a:r>
            <a:r>
              <a:rPr lang="en-US" sz="3600" dirty="0">
                <a:solidFill>
                  <a:srgbClr val="F69EFF"/>
                </a:solidFill>
                <a:ea typeface="+mn-lt"/>
                <a:cs typeface="+mn-lt"/>
                <a:hlinkClick r:id="rId10">
                  <a:extLst>
                    <a:ext uri="{A12FA001-AC4F-418D-AE19-62706E023703}">
                      <ahyp:hlinkClr xmlns:ahyp="http://schemas.microsoft.com/office/drawing/2018/hyperlinkcolor" val="tx"/>
                    </a:ext>
                  </a:extLst>
                </a:hlinkClick>
              </a:rPr>
              <a:t>https://wordsinspace.net</a:t>
            </a:r>
            <a:r>
              <a:rPr lang="en-US" sz="3600" dirty="0">
                <a:solidFill>
                  <a:srgbClr val="FFFFFF"/>
                </a:solidFill>
                <a:ea typeface="+mn-lt"/>
                <a:cs typeface="+mn-lt"/>
              </a:rPr>
              <a:t> [accessed 11 Dec. 2023]</a:t>
            </a:r>
            <a:br>
              <a:rPr lang="en-US" sz="3600" b="1" i="1" dirty="0">
                <a:solidFill>
                  <a:srgbClr val="FFFFFF"/>
                </a:solidFill>
                <a:latin typeface="Aptos"/>
                <a:ea typeface="+mn-lt"/>
                <a:cs typeface="Calibri"/>
              </a:rPr>
            </a:br>
            <a:r>
              <a:rPr lang="en-US" sz="3600" b="1" dirty="0">
                <a:solidFill>
                  <a:srgbClr val="FFFFFF"/>
                </a:solidFill>
                <a:latin typeface="Aptos"/>
                <a:ea typeface="Calibri"/>
                <a:cs typeface="Calibri"/>
              </a:rPr>
              <a:t>Kimmerer, R, W. </a:t>
            </a:r>
            <a:r>
              <a:rPr lang="en-US" sz="3600" dirty="0">
                <a:solidFill>
                  <a:srgbClr val="FFFFFF"/>
                </a:solidFill>
                <a:latin typeface="Aptos"/>
                <a:ea typeface="Calibri"/>
                <a:cs typeface="Calibri"/>
              </a:rPr>
              <a:t>(2013). </a:t>
            </a:r>
            <a:r>
              <a:rPr lang="en-US" sz="3600" i="1" dirty="0">
                <a:solidFill>
                  <a:srgbClr val="FFFFFF"/>
                </a:solidFill>
                <a:latin typeface="Aptos"/>
                <a:ea typeface="Calibri"/>
                <a:cs typeface="Calibri"/>
              </a:rPr>
              <a:t>Braiding Sweetgrass: Indigenous Wisdom, Scientific Knowledge and the Teachings of Plants. </a:t>
            </a:r>
            <a:r>
              <a:rPr lang="en-US" sz="3600" dirty="0">
                <a:solidFill>
                  <a:srgbClr val="FFFFFF"/>
                </a:solidFill>
                <a:latin typeface="Aptos"/>
                <a:ea typeface="Calibri"/>
                <a:cs typeface="Calibri"/>
              </a:rPr>
              <a:t>Minneapolis, Minnesota: Milkweed Editions.</a:t>
            </a:r>
            <a:r>
              <a:rPr lang="en-US" sz="3600" dirty="0">
                <a:solidFill>
                  <a:srgbClr val="FFFFFF"/>
                </a:solidFill>
                <a:ea typeface="+mn-lt"/>
                <a:cs typeface="+mn-lt"/>
              </a:rPr>
              <a:t> </a:t>
            </a:r>
            <a:br>
              <a:rPr lang="en-US" sz="3600" dirty="0">
                <a:solidFill>
                  <a:srgbClr val="FFFFFF"/>
                </a:solidFill>
              </a:rPr>
            </a:br>
            <a:r>
              <a:rPr lang="en-US" sz="3600" b="1" dirty="0">
                <a:solidFill>
                  <a:srgbClr val="FFFFFF"/>
                </a:solidFill>
                <a:latin typeface="Aptos"/>
                <a:ea typeface="Calibri"/>
                <a:cs typeface="Calibri"/>
              </a:rPr>
              <a:t>brown, a, m. </a:t>
            </a:r>
            <a:r>
              <a:rPr lang="en-US" sz="3600" dirty="0">
                <a:solidFill>
                  <a:srgbClr val="FFFFFF"/>
                </a:solidFill>
                <a:latin typeface="Aptos"/>
                <a:ea typeface="Calibri"/>
                <a:cs typeface="Calibri"/>
              </a:rPr>
              <a:t>(2017). </a:t>
            </a:r>
            <a:r>
              <a:rPr lang="en-US" sz="3600" i="1" dirty="0">
                <a:solidFill>
                  <a:srgbClr val="FFFFFF"/>
                </a:solidFill>
                <a:latin typeface="Aptos"/>
                <a:ea typeface="Calibri"/>
                <a:cs typeface="Calibri"/>
              </a:rPr>
              <a:t>Emergent Strategy</a:t>
            </a:r>
            <a:r>
              <a:rPr lang="en-US" sz="3600" dirty="0">
                <a:solidFill>
                  <a:srgbClr val="FFFFFF"/>
                </a:solidFill>
                <a:latin typeface="Aptos"/>
                <a:ea typeface="Calibri"/>
                <a:cs typeface="Calibri"/>
              </a:rPr>
              <a:t>. Chico, California: AK Press. </a:t>
            </a:r>
            <a:br>
              <a:rPr lang="en-US" sz="3600" dirty="0">
                <a:solidFill>
                  <a:srgbClr val="FFFFFF"/>
                </a:solidFill>
                <a:latin typeface="Aptos"/>
              </a:rPr>
            </a:br>
            <a:r>
              <a:rPr lang="en-US" sz="3600" b="1" dirty="0">
                <a:solidFill>
                  <a:srgbClr val="FFFFFF"/>
                </a:solidFill>
                <a:ea typeface="+mn-lt"/>
                <a:cs typeface="+mn-lt"/>
              </a:rPr>
              <a:t>Swartz, A. and Lessig, L. </a:t>
            </a:r>
            <a:r>
              <a:rPr lang="en-US" sz="3600" dirty="0">
                <a:solidFill>
                  <a:srgbClr val="FFFFFF"/>
                </a:solidFill>
                <a:ea typeface="+mn-lt"/>
                <a:cs typeface="+mn-lt"/>
              </a:rPr>
              <a:t>(2016). </a:t>
            </a:r>
            <a:r>
              <a:rPr lang="en-US" sz="3600" i="1" dirty="0">
                <a:solidFill>
                  <a:srgbClr val="FFFFFF"/>
                </a:solidFill>
                <a:ea typeface="+mn-lt"/>
                <a:cs typeface="+mn-lt"/>
              </a:rPr>
              <a:t>The boy who could change the world : </a:t>
            </a:r>
            <a:br>
              <a:rPr lang="en-US" sz="3600" i="1" dirty="0">
                <a:solidFill>
                  <a:srgbClr val="FFFFFF"/>
                </a:solidFill>
                <a:ea typeface="+mn-lt"/>
                <a:cs typeface="+mn-lt"/>
              </a:rPr>
            </a:br>
            <a:r>
              <a:rPr lang="en-US" sz="3600" i="1" dirty="0">
                <a:solidFill>
                  <a:srgbClr val="FFFFFF"/>
                </a:solidFill>
                <a:ea typeface="+mn-lt"/>
                <a:cs typeface="+mn-lt"/>
              </a:rPr>
              <a:t>the writings of Aaron Swartz.</a:t>
            </a:r>
            <a:r>
              <a:rPr lang="en-US" sz="3600" dirty="0">
                <a:solidFill>
                  <a:srgbClr val="FFFFFF"/>
                </a:solidFill>
                <a:ea typeface="+mn-lt"/>
                <a:cs typeface="+mn-lt"/>
              </a:rPr>
              <a:t> London: Verso.</a:t>
            </a:r>
            <a:endParaRPr lang="en-US" sz="3600" dirty="0">
              <a:solidFill>
                <a:srgbClr val="FFFFFF"/>
              </a:solidFill>
            </a:endParaRPr>
          </a:p>
          <a:p>
            <a:pPr algn="l"/>
            <a:endParaRPr lang="en-US" sz="3600" b="1" dirty="0">
              <a:solidFill>
                <a:srgbClr val="FFFFFF"/>
              </a:solidFill>
            </a:endParaRPr>
          </a:p>
        </p:txBody>
      </p:sp>
      <p:pic>
        <p:nvPicPr>
          <p:cNvPr id="17" name="Picture 16" descr="A map of the world&#10;&#10;Description automatically generated">
            <a:extLst>
              <a:ext uri="{FF2B5EF4-FFF2-40B4-BE49-F238E27FC236}">
                <a16:creationId xmlns:a16="http://schemas.microsoft.com/office/drawing/2014/main" id="{774CF58B-D306-1CE0-668D-BEDFC34FD621}"/>
              </a:ext>
            </a:extLst>
          </p:cNvPr>
          <p:cNvPicPr>
            <a:picLocks noChangeAspect="1"/>
          </p:cNvPicPr>
          <p:nvPr/>
        </p:nvPicPr>
        <p:blipFill>
          <a:blip r:embed="rId11"/>
          <a:srcRect t="17868" b="5949"/>
          <a:stretch/>
        </p:blipFill>
        <p:spPr>
          <a:xfrm>
            <a:off x="38410695" y="20832247"/>
            <a:ext cx="3910965" cy="3182478"/>
          </a:xfrm>
          <a:prstGeom prst="rect">
            <a:avLst/>
          </a:prstGeom>
        </p:spPr>
      </p:pic>
      <p:sp>
        <p:nvSpPr>
          <p:cNvPr id="19" name="Subtitle 2">
            <a:extLst>
              <a:ext uri="{FF2B5EF4-FFF2-40B4-BE49-F238E27FC236}">
                <a16:creationId xmlns:a16="http://schemas.microsoft.com/office/drawing/2014/main" id="{A00E7C04-225E-E491-DC47-6C4E049E5E41}"/>
              </a:ext>
            </a:extLst>
          </p:cNvPr>
          <p:cNvSpPr txBox="1">
            <a:spLocks/>
          </p:cNvSpPr>
          <p:nvPr/>
        </p:nvSpPr>
        <p:spPr>
          <a:xfrm>
            <a:off x="38409126" y="24162171"/>
            <a:ext cx="5036266" cy="593667"/>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2500">
                <a:solidFill>
                  <a:srgbClr val="FFFFFF"/>
                </a:solidFill>
                <a:ea typeface="+mn-lt"/>
                <a:cs typeface="+mn-lt"/>
              </a:rPr>
              <a:t>Locations of site access</a:t>
            </a:r>
            <a:endParaRPr lang="en-US" sz="2500">
              <a:solidFill>
                <a:srgbClr val="FFFFFF"/>
              </a:solidFill>
            </a:endParaRPr>
          </a:p>
        </p:txBody>
      </p:sp>
      <p:sp>
        <p:nvSpPr>
          <p:cNvPr id="20" name="Subtitle 2">
            <a:extLst>
              <a:ext uri="{FF2B5EF4-FFF2-40B4-BE49-F238E27FC236}">
                <a16:creationId xmlns:a16="http://schemas.microsoft.com/office/drawing/2014/main" id="{E3E4B201-A9E1-D142-181C-D7BA699A94EE}"/>
              </a:ext>
            </a:extLst>
          </p:cNvPr>
          <p:cNvSpPr txBox="1">
            <a:spLocks/>
          </p:cNvSpPr>
          <p:nvPr/>
        </p:nvSpPr>
        <p:spPr>
          <a:xfrm>
            <a:off x="31172930" y="24156905"/>
            <a:ext cx="4985324" cy="593667"/>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2500">
                <a:solidFill>
                  <a:srgbClr val="FFFFFF"/>
                </a:solidFill>
              </a:rPr>
              <a:t>Site traffic over time</a:t>
            </a:r>
          </a:p>
        </p:txBody>
      </p:sp>
      <p:sp>
        <p:nvSpPr>
          <p:cNvPr id="21" name="Subtitle 2">
            <a:extLst>
              <a:ext uri="{FF2B5EF4-FFF2-40B4-BE49-F238E27FC236}">
                <a16:creationId xmlns:a16="http://schemas.microsoft.com/office/drawing/2014/main" id="{00CAA519-0C61-DF0A-099C-8C7736F998CD}"/>
              </a:ext>
            </a:extLst>
          </p:cNvPr>
          <p:cNvSpPr txBox="1">
            <a:spLocks/>
          </p:cNvSpPr>
          <p:nvPr/>
        </p:nvSpPr>
        <p:spPr>
          <a:xfrm>
            <a:off x="15600998" y="23799771"/>
            <a:ext cx="13590297" cy="1829672"/>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5000" b="1" dirty="0">
                <a:solidFill>
                  <a:srgbClr val="D5FF1C"/>
                </a:solidFill>
                <a:latin typeface="Aptos Mono"/>
              </a:rPr>
              <a:t>3. Working with students to create an archive of learning</a:t>
            </a:r>
          </a:p>
        </p:txBody>
      </p:sp>
      <p:sp>
        <p:nvSpPr>
          <p:cNvPr id="22" name="Subtitle 2">
            <a:extLst>
              <a:ext uri="{FF2B5EF4-FFF2-40B4-BE49-F238E27FC236}">
                <a16:creationId xmlns:a16="http://schemas.microsoft.com/office/drawing/2014/main" id="{E312C68E-7174-B3C9-4AE8-5C75214209FB}"/>
              </a:ext>
            </a:extLst>
          </p:cNvPr>
          <p:cNvSpPr txBox="1">
            <a:spLocks/>
          </p:cNvSpPr>
          <p:nvPr/>
        </p:nvSpPr>
        <p:spPr>
          <a:xfrm>
            <a:off x="15634451" y="25334703"/>
            <a:ext cx="14393721" cy="5384609"/>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spcBef>
                <a:spcPts val="4200"/>
              </a:spcBef>
            </a:pPr>
            <a:r>
              <a:rPr lang="en-US" sz="3600" dirty="0">
                <a:solidFill>
                  <a:srgbClr val="FFFFFF"/>
                </a:solidFill>
                <a:ea typeface="+mn-lt"/>
                <a:cs typeface="+mn-lt"/>
              </a:rPr>
              <a:t>Over the past 6 months our graduating students have taken an active role in the nourishment and maintenance of the online syllabus. They have catalogued an expansive library of resources, beyond the material covered in class, in the '</a:t>
            </a:r>
            <a:r>
              <a:rPr lang="en-US" sz="3600" dirty="0">
                <a:solidFill>
                  <a:srgbClr val="F69EFF"/>
                </a:solidFill>
                <a:ea typeface="+mn-lt"/>
                <a:cs typeface="+mn-lt"/>
                <a:hlinkClick r:id="rId12">
                  <a:extLst>
                    <a:ext uri="{A12FA001-AC4F-418D-AE19-62706E023703}">
                      <ahyp:hlinkClr xmlns:ahyp="http://schemas.microsoft.com/office/drawing/2018/hyperlinkcolor" val="tx"/>
                    </a:ext>
                  </a:extLst>
                </a:hlinkClick>
              </a:rPr>
              <a:t>living archive</a:t>
            </a:r>
            <a:r>
              <a:rPr lang="en-US" sz="3600" dirty="0">
                <a:solidFill>
                  <a:srgbClr val="FFFFFF"/>
                </a:solidFill>
                <a:ea typeface="+mn-lt"/>
                <a:cs typeface="+mn-lt"/>
              </a:rPr>
              <a:t>' section of the website.</a:t>
            </a:r>
            <a:endParaRPr lang="en-US" sz="9600" dirty="0">
              <a:solidFill>
                <a:srgbClr val="FFFFFF"/>
              </a:solidFill>
              <a:ea typeface="+mn-lt"/>
              <a:cs typeface="+mn-lt"/>
            </a:endParaRPr>
          </a:p>
          <a:p>
            <a:pPr algn="l">
              <a:spcBef>
                <a:spcPts val="4200"/>
              </a:spcBef>
            </a:pPr>
            <a:r>
              <a:rPr lang="en-US" sz="3600" dirty="0">
                <a:solidFill>
                  <a:srgbClr val="FFFFFF"/>
                </a:solidFill>
                <a:ea typeface="+mn-lt"/>
                <a:cs typeface="+mn-lt"/>
              </a:rPr>
              <a:t>They are also working with alumni to create an archive of all past projects developed on the MA, so that future</a:t>
            </a:r>
            <a:r>
              <a:rPr lang="en-US" sz="3600" dirty="0">
                <a:solidFill>
                  <a:srgbClr val="FFFFFF"/>
                </a:solidFill>
              </a:rPr>
              <a:t> students and external learners can build on each other's research, rather than starting from square one. </a:t>
            </a:r>
            <a:endParaRPr lang="en-US" sz="9600" dirty="0">
              <a:solidFill>
                <a:srgbClr val="FFFFFF"/>
              </a:solidFill>
            </a:endParaRPr>
          </a:p>
        </p:txBody>
      </p:sp>
      <p:sp>
        <p:nvSpPr>
          <p:cNvPr id="12" name="Subtitle 2">
            <a:extLst>
              <a:ext uri="{FF2B5EF4-FFF2-40B4-BE49-F238E27FC236}">
                <a16:creationId xmlns:a16="http://schemas.microsoft.com/office/drawing/2014/main" id="{4BC7B358-3641-89A8-B188-10214CE67703}"/>
              </a:ext>
            </a:extLst>
          </p:cNvPr>
          <p:cNvSpPr txBox="1">
            <a:spLocks/>
          </p:cNvSpPr>
          <p:nvPr/>
        </p:nvSpPr>
        <p:spPr>
          <a:xfrm>
            <a:off x="1292828" y="20753711"/>
            <a:ext cx="14302529" cy="11916419"/>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spcBef>
                <a:spcPts val="4200"/>
              </a:spcBef>
            </a:pPr>
            <a:r>
              <a:rPr lang="en-US" sz="3600" dirty="0">
                <a:solidFill>
                  <a:srgbClr val="FFFFFF"/>
                </a:solidFill>
                <a:ea typeface="+mn-lt"/>
                <a:cs typeface="+mn-lt"/>
              </a:rPr>
              <a:t>The ethos of the Autonomous Syllabus was inspired and informed by a range of people and projects that make learning and participation in knowledge creation accessible in different ways. Our case studies included:</a:t>
            </a:r>
            <a:endParaRPr lang="en-US" sz="3600" dirty="0">
              <a:solidFill>
                <a:srgbClr val="FFFFFF"/>
              </a:solidFill>
            </a:endParaRPr>
          </a:p>
          <a:p>
            <a:pPr algn="l">
              <a:spcBef>
                <a:spcPts val="4200"/>
              </a:spcBef>
            </a:pPr>
            <a:r>
              <a:rPr lang="en-US" sz="3600" b="1" dirty="0">
                <a:solidFill>
                  <a:srgbClr val="FFFFFF"/>
                </a:solidFill>
              </a:rPr>
              <a:t>The history of the open access movement, includin</a:t>
            </a:r>
            <a:r>
              <a:rPr lang="en-US" sz="3600" b="1" dirty="0">
                <a:solidFill>
                  <a:schemeClr val="bg1"/>
                </a:solidFill>
              </a:rPr>
              <a:t>g</a:t>
            </a:r>
            <a:r>
              <a:rPr lang="en-US" sz="3600" b="1" dirty="0">
                <a:solidFill>
                  <a:srgbClr val="F69EFF"/>
                </a:solidFill>
              </a:rPr>
              <a:t> </a:t>
            </a:r>
            <a:br>
              <a:rPr lang="en-US" sz="3600" b="1" dirty="0">
                <a:solidFill>
                  <a:srgbClr val="F69EFF"/>
                </a:solidFill>
              </a:rPr>
            </a:br>
            <a:r>
              <a:rPr lang="en-US" sz="3600" b="1" dirty="0">
                <a:solidFill>
                  <a:srgbClr val="F69EFF"/>
                </a:solidFill>
                <a:hlinkClick r:id="rId13">
                  <a:extLst>
                    <a:ext uri="{A12FA001-AC4F-418D-AE19-62706E023703}">
                      <ahyp:hlinkClr xmlns:ahyp="http://schemas.microsoft.com/office/drawing/2018/hyperlinkcolor" val="tx"/>
                    </a:ext>
                  </a:extLst>
                </a:hlinkClick>
              </a:rPr>
              <a:t>Aaron Swartz's activism</a:t>
            </a:r>
            <a:r>
              <a:rPr lang="en-US" sz="3600" b="1" dirty="0">
                <a:solidFill>
                  <a:srgbClr val="F69EFF"/>
                </a:solidFill>
              </a:rPr>
              <a:t> </a:t>
            </a:r>
            <a:r>
              <a:rPr lang="en-US" sz="3600" dirty="0">
                <a:solidFill>
                  <a:srgbClr val="FFFFFF"/>
                </a:solidFill>
              </a:rPr>
              <a:t>&gt; We can escape the paywall! (Swartz, 2016). </a:t>
            </a:r>
            <a:endParaRPr lang="en-US" sz="9600" dirty="0">
              <a:solidFill>
                <a:srgbClr val="FFFFFF"/>
              </a:solidFill>
            </a:endParaRPr>
          </a:p>
          <a:p>
            <a:pPr algn="l">
              <a:spcBef>
                <a:spcPts val="4200"/>
              </a:spcBef>
            </a:pPr>
            <a:r>
              <a:rPr lang="en-US" sz="3600" b="1" dirty="0">
                <a:solidFill>
                  <a:srgbClr val="F69EFF"/>
                </a:solidFill>
                <a:hlinkClick r:id="rId14">
                  <a:extLst>
                    <a:ext uri="{A12FA001-AC4F-418D-AE19-62706E023703}">
                      <ahyp:hlinkClr xmlns:ahyp="http://schemas.microsoft.com/office/drawing/2018/hyperlinkcolor" val="tx"/>
                    </a:ext>
                  </a:extLst>
                </a:hlinkClick>
              </a:rPr>
              <a:t>Open access Ivy League university courses</a:t>
            </a:r>
            <a:r>
              <a:rPr lang="en-US" sz="3600" b="1" dirty="0">
                <a:solidFill>
                  <a:srgbClr val="F69EFF"/>
                </a:solidFill>
              </a:rPr>
              <a:t> </a:t>
            </a:r>
            <a:r>
              <a:rPr lang="en-US" sz="3600" b="1" dirty="0">
                <a:solidFill>
                  <a:srgbClr val="FFFFFF"/>
                </a:solidFill>
              </a:rPr>
              <a:t>in the US</a:t>
            </a:r>
            <a:br>
              <a:rPr lang="en-US" sz="3600" b="1" dirty="0"/>
            </a:br>
            <a:r>
              <a:rPr lang="en-US" sz="3600" dirty="0">
                <a:solidFill>
                  <a:srgbClr val="FFFFFF"/>
                </a:solidFill>
              </a:rPr>
              <a:t>&gt; Our material could be available online!</a:t>
            </a:r>
          </a:p>
          <a:p>
            <a:pPr algn="l">
              <a:spcBef>
                <a:spcPts val="4200"/>
              </a:spcBef>
            </a:pPr>
            <a:r>
              <a:rPr lang="en-US" sz="3600" b="1" dirty="0">
                <a:solidFill>
                  <a:srgbClr val="FFFFFF"/>
                </a:solidFill>
              </a:rPr>
              <a:t>Shannon Mattern's </a:t>
            </a:r>
            <a:r>
              <a:rPr lang="en-US" sz="3600" b="1" dirty="0">
                <a:solidFill>
                  <a:srgbClr val="F69EFF"/>
                </a:solidFill>
                <a:hlinkClick r:id="rId15">
                  <a:extLst>
                    <a:ext uri="{A12FA001-AC4F-418D-AE19-62706E023703}">
                      <ahyp:hlinkClr xmlns:ahyp="http://schemas.microsoft.com/office/drawing/2018/hyperlinkcolor" val="tx"/>
                    </a:ext>
                  </a:extLst>
                </a:hlinkClick>
              </a:rPr>
              <a:t>open access curriculum</a:t>
            </a:r>
            <a:r>
              <a:rPr lang="en-US" sz="3600" b="1" dirty="0">
                <a:solidFill>
                  <a:srgbClr val="F69EFF"/>
                </a:solidFill>
              </a:rPr>
              <a:t> </a:t>
            </a:r>
            <a:r>
              <a:rPr lang="en-US" sz="3600" dirty="0">
                <a:solidFill>
                  <a:schemeClr val="bg1"/>
                </a:solidFill>
              </a:rPr>
              <a:t>(Mattern, 2022).</a:t>
            </a:r>
            <a:br>
              <a:rPr lang="en-US" sz="3600" b="1" dirty="0"/>
            </a:br>
            <a:r>
              <a:rPr lang="en-US" sz="3600" dirty="0">
                <a:solidFill>
                  <a:srgbClr val="FFFFFF"/>
                </a:solidFill>
              </a:rPr>
              <a:t>&gt; There are very simple ways to share our knowledge!</a:t>
            </a:r>
          </a:p>
          <a:p>
            <a:pPr algn="l">
              <a:spcBef>
                <a:spcPts val="4200"/>
              </a:spcBef>
            </a:pPr>
            <a:r>
              <a:rPr lang="en-US" sz="3600" b="1" dirty="0">
                <a:solidFill>
                  <a:srgbClr val="F69EFF"/>
                </a:solidFill>
                <a:hlinkClick r:id="rId16">
                  <a:extLst>
                    <a:ext uri="{A12FA001-AC4F-418D-AE19-62706E023703}">
                      <ahyp:hlinkClr xmlns:ahyp="http://schemas.microsoft.com/office/drawing/2018/hyperlinkcolor" val="tx"/>
                    </a:ext>
                  </a:extLst>
                </a:hlinkClick>
              </a:rPr>
              <a:t>The Anti University</a:t>
            </a:r>
            <a:r>
              <a:rPr lang="en-US" sz="3600" b="1" dirty="0">
                <a:solidFill>
                  <a:srgbClr val="FFFFFF"/>
                </a:solidFill>
              </a:rPr>
              <a:t> and </a:t>
            </a:r>
            <a:r>
              <a:rPr lang="en-US" sz="3600" b="1" dirty="0">
                <a:solidFill>
                  <a:srgbClr val="F69EFF"/>
                </a:solidFill>
                <a:hlinkClick r:id="rId17">
                  <a:extLst>
                    <a:ext uri="{A12FA001-AC4F-418D-AE19-62706E023703}">
                      <ahyp:hlinkClr xmlns:ahyp="http://schemas.microsoft.com/office/drawing/2018/hyperlinkcolor" val="tx"/>
                    </a:ext>
                  </a:extLst>
                </a:hlinkClick>
              </a:rPr>
              <a:t>School of The Damned</a:t>
            </a:r>
            <a:br>
              <a:rPr lang="en-US" sz="3600" b="1" dirty="0"/>
            </a:br>
            <a:r>
              <a:rPr lang="en-US" sz="3600" dirty="0">
                <a:solidFill>
                  <a:srgbClr val="FFFFFF"/>
                </a:solidFill>
              </a:rPr>
              <a:t>&gt; There are radical initiatives self-</a:t>
            </a:r>
            <a:r>
              <a:rPr lang="en-US" sz="3600" dirty="0" err="1">
                <a:solidFill>
                  <a:srgbClr val="FFFFFF"/>
                </a:solidFill>
              </a:rPr>
              <a:t>organising</a:t>
            </a:r>
            <a:r>
              <a:rPr lang="en-US" sz="3600" dirty="0">
                <a:solidFill>
                  <a:srgbClr val="FFFFFF"/>
                </a:solidFill>
              </a:rPr>
              <a:t> and sharing resources!</a:t>
            </a:r>
          </a:p>
          <a:p>
            <a:pPr algn="l">
              <a:spcBef>
                <a:spcPts val="4200"/>
              </a:spcBef>
            </a:pPr>
            <a:r>
              <a:rPr lang="en-US" sz="3600" b="1" dirty="0">
                <a:solidFill>
                  <a:srgbClr val="FFFFFF"/>
                </a:solidFill>
              </a:rPr>
              <a:t>Ella Britton's project </a:t>
            </a:r>
            <a:r>
              <a:rPr lang="en-US" sz="3600" b="1" dirty="0">
                <a:solidFill>
                  <a:srgbClr val="F69EFF"/>
                </a:solidFill>
                <a:hlinkClick r:id="rId18">
                  <a:extLst>
                    <a:ext uri="{A12FA001-AC4F-418D-AE19-62706E023703}">
                      <ahyp:hlinkClr xmlns:ahyp="http://schemas.microsoft.com/office/drawing/2018/hyperlinkcolor" val="tx"/>
                    </a:ext>
                  </a:extLst>
                </a:hlinkClick>
              </a:rPr>
              <a:t>Collective Design School</a:t>
            </a:r>
            <a:r>
              <a:rPr lang="en-US" sz="3600" b="1" dirty="0">
                <a:solidFill>
                  <a:srgbClr val="F69EFF"/>
                </a:solidFill>
              </a:rPr>
              <a:t> </a:t>
            </a:r>
            <a:r>
              <a:rPr lang="en-US" sz="3600" b="1" dirty="0">
                <a:solidFill>
                  <a:srgbClr val="FFFFFF"/>
                </a:solidFill>
              </a:rPr>
              <a:t>at the V&amp;A</a:t>
            </a:r>
            <a:br>
              <a:rPr lang="en-US" sz="3600" b="1" dirty="0"/>
            </a:br>
            <a:r>
              <a:rPr lang="en-US" sz="3600" dirty="0">
                <a:solidFill>
                  <a:srgbClr val="FFFFFF"/>
                </a:solidFill>
              </a:rPr>
              <a:t>&gt;You don't have to be an expert to teach – we can redistribute epistemological power!</a:t>
            </a:r>
          </a:p>
        </p:txBody>
      </p:sp>
      <p:sp>
        <p:nvSpPr>
          <p:cNvPr id="34" name="Subtitle 2">
            <a:extLst>
              <a:ext uri="{FF2B5EF4-FFF2-40B4-BE49-F238E27FC236}">
                <a16:creationId xmlns:a16="http://schemas.microsoft.com/office/drawing/2014/main" id="{360C8F13-10BC-4056-9284-5701F3E3AABC}"/>
              </a:ext>
            </a:extLst>
          </p:cNvPr>
          <p:cNvSpPr txBox="1">
            <a:spLocks/>
          </p:cNvSpPr>
          <p:nvPr/>
        </p:nvSpPr>
        <p:spPr>
          <a:xfrm>
            <a:off x="15581187" y="5475264"/>
            <a:ext cx="14459119" cy="1829672"/>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lnSpc>
                <a:spcPct val="50000"/>
              </a:lnSpc>
              <a:spcBef>
                <a:spcPts val="4200"/>
              </a:spcBef>
            </a:pPr>
            <a:r>
              <a:rPr lang="en-US" sz="4800" b="1" dirty="0">
                <a:solidFill>
                  <a:srgbClr val="D5FF1C"/>
                </a:solidFill>
                <a:latin typeface="Aptos Mono"/>
              </a:rPr>
              <a:t>Methods and discussion:</a:t>
            </a:r>
          </a:p>
          <a:p>
            <a:pPr marL="914400" indent="-914400" algn="l">
              <a:lnSpc>
                <a:spcPct val="50000"/>
              </a:lnSpc>
              <a:spcBef>
                <a:spcPts val="4200"/>
              </a:spcBef>
              <a:buAutoNum type="arabicPeriod"/>
            </a:pPr>
            <a:r>
              <a:rPr lang="en-US" sz="4800" b="1" dirty="0">
                <a:solidFill>
                  <a:srgbClr val="D5FF1C"/>
                </a:solidFill>
                <a:latin typeface="Aptos Mono"/>
              </a:rPr>
              <a:t>Opening up our curriculum online</a:t>
            </a:r>
            <a:endParaRPr lang="en-US" sz="4800" dirty="0">
              <a:solidFill>
                <a:srgbClr val="D5FF1C"/>
              </a:solidFill>
            </a:endParaRPr>
          </a:p>
        </p:txBody>
      </p:sp>
      <p:pic>
        <p:nvPicPr>
          <p:cNvPr id="41" name="Picture 40" descr="A two girls playing with paper on the floor&#10;&#10;Description automatically generated">
            <a:extLst>
              <a:ext uri="{FF2B5EF4-FFF2-40B4-BE49-F238E27FC236}">
                <a16:creationId xmlns:a16="http://schemas.microsoft.com/office/drawing/2014/main" id="{F5FBB9F7-9ABD-F477-24B2-2FE88F20775E}"/>
              </a:ext>
            </a:extLst>
          </p:cNvPr>
          <p:cNvPicPr>
            <a:picLocks noChangeAspect="1"/>
          </p:cNvPicPr>
          <p:nvPr/>
        </p:nvPicPr>
        <p:blipFill>
          <a:blip r:embed="rId19"/>
          <a:stretch>
            <a:fillRect/>
          </a:stretch>
        </p:blipFill>
        <p:spPr>
          <a:xfrm>
            <a:off x="21663812" y="731763"/>
            <a:ext cx="2667740" cy="2659253"/>
          </a:xfrm>
          <a:prstGeom prst="rect">
            <a:avLst/>
          </a:prstGeom>
        </p:spPr>
      </p:pic>
      <p:pic>
        <p:nvPicPr>
          <p:cNvPr id="42" name="Picture 41" descr="A child looking through a tube&#10;&#10;Description automatically generated">
            <a:extLst>
              <a:ext uri="{FF2B5EF4-FFF2-40B4-BE49-F238E27FC236}">
                <a16:creationId xmlns:a16="http://schemas.microsoft.com/office/drawing/2014/main" id="{74242C26-CE72-5FAD-31BA-9C8CC4D89849}"/>
              </a:ext>
            </a:extLst>
          </p:cNvPr>
          <p:cNvPicPr>
            <a:picLocks noChangeAspect="1"/>
          </p:cNvPicPr>
          <p:nvPr/>
        </p:nvPicPr>
        <p:blipFill>
          <a:blip r:embed="rId20"/>
          <a:stretch>
            <a:fillRect/>
          </a:stretch>
        </p:blipFill>
        <p:spPr>
          <a:xfrm>
            <a:off x="19104579" y="734834"/>
            <a:ext cx="2667740" cy="2659253"/>
          </a:xfrm>
          <a:prstGeom prst="rect">
            <a:avLst/>
          </a:prstGeom>
        </p:spPr>
      </p:pic>
      <p:pic>
        <p:nvPicPr>
          <p:cNvPr id="43" name="Picture 42" descr="A person and person writing on a paper&#10;&#10;Description automatically generated">
            <a:extLst>
              <a:ext uri="{FF2B5EF4-FFF2-40B4-BE49-F238E27FC236}">
                <a16:creationId xmlns:a16="http://schemas.microsoft.com/office/drawing/2014/main" id="{B75A0526-1B8B-E10C-3487-55E1554078B3}"/>
              </a:ext>
            </a:extLst>
          </p:cNvPr>
          <p:cNvPicPr>
            <a:picLocks noChangeAspect="1"/>
          </p:cNvPicPr>
          <p:nvPr/>
        </p:nvPicPr>
        <p:blipFill>
          <a:blip r:embed="rId21"/>
          <a:stretch>
            <a:fillRect/>
          </a:stretch>
        </p:blipFill>
        <p:spPr>
          <a:xfrm>
            <a:off x="26842663" y="731763"/>
            <a:ext cx="2659140" cy="2659253"/>
          </a:xfrm>
          <a:prstGeom prst="rect">
            <a:avLst/>
          </a:prstGeom>
        </p:spPr>
      </p:pic>
      <p:pic>
        <p:nvPicPr>
          <p:cNvPr id="44" name="Picture 43" descr="A circular object with text on it&#10;&#10;Description automatically generated">
            <a:extLst>
              <a:ext uri="{FF2B5EF4-FFF2-40B4-BE49-F238E27FC236}">
                <a16:creationId xmlns:a16="http://schemas.microsoft.com/office/drawing/2014/main" id="{0DD93859-F172-D69B-2A7A-26AF798BFEE6}"/>
              </a:ext>
            </a:extLst>
          </p:cNvPr>
          <p:cNvPicPr>
            <a:picLocks noChangeAspect="1"/>
          </p:cNvPicPr>
          <p:nvPr/>
        </p:nvPicPr>
        <p:blipFill>
          <a:blip r:embed="rId22"/>
          <a:stretch>
            <a:fillRect/>
          </a:stretch>
        </p:blipFill>
        <p:spPr>
          <a:xfrm>
            <a:off x="24269444" y="734836"/>
            <a:ext cx="2659140" cy="2659253"/>
          </a:xfrm>
          <a:prstGeom prst="rect">
            <a:avLst/>
          </a:prstGeom>
        </p:spPr>
      </p:pic>
      <p:pic>
        <p:nvPicPr>
          <p:cNvPr id="45" name="Picture 44" descr="A hand holding a pile of dirt&#10;&#10;Description automatically generated">
            <a:extLst>
              <a:ext uri="{FF2B5EF4-FFF2-40B4-BE49-F238E27FC236}">
                <a16:creationId xmlns:a16="http://schemas.microsoft.com/office/drawing/2014/main" id="{3890DCA2-5D86-9977-D3E5-57480500C957}"/>
              </a:ext>
            </a:extLst>
          </p:cNvPr>
          <p:cNvPicPr>
            <a:picLocks noChangeAspect="1"/>
          </p:cNvPicPr>
          <p:nvPr/>
        </p:nvPicPr>
        <p:blipFill>
          <a:blip r:embed="rId23"/>
          <a:stretch>
            <a:fillRect/>
          </a:stretch>
        </p:blipFill>
        <p:spPr>
          <a:xfrm>
            <a:off x="31981990" y="731767"/>
            <a:ext cx="2659140" cy="2667853"/>
          </a:xfrm>
          <a:prstGeom prst="rect">
            <a:avLst/>
          </a:prstGeom>
        </p:spPr>
      </p:pic>
      <p:pic>
        <p:nvPicPr>
          <p:cNvPr id="46" name="Picture 45" descr="A child leaning on a tree&#10;&#10;Description automatically generated">
            <a:extLst>
              <a:ext uri="{FF2B5EF4-FFF2-40B4-BE49-F238E27FC236}">
                <a16:creationId xmlns:a16="http://schemas.microsoft.com/office/drawing/2014/main" id="{29BD3BDE-648D-C53E-0E1D-700862A21A21}"/>
              </a:ext>
            </a:extLst>
          </p:cNvPr>
          <p:cNvPicPr>
            <a:picLocks noChangeAspect="1"/>
          </p:cNvPicPr>
          <p:nvPr/>
        </p:nvPicPr>
        <p:blipFill>
          <a:blip r:embed="rId24"/>
          <a:stretch>
            <a:fillRect/>
          </a:stretch>
        </p:blipFill>
        <p:spPr>
          <a:xfrm>
            <a:off x="29409750" y="734834"/>
            <a:ext cx="2659140" cy="2659253"/>
          </a:xfrm>
          <a:prstGeom prst="rect">
            <a:avLst/>
          </a:prstGeom>
        </p:spPr>
      </p:pic>
      <p:pic>
        <p:nvPicPr>
          <p:cNvPr id="47" name="Picture 46" descr="A sign on a building&#10;&#10;Description automatically generated">
            <a:extLst>
              <a:ext uri="{FF2B5EF4-FFF2-40B4-BE49-F238E27FC236}">
                <a16:creationId xmlns:a16="http://schemas.microsoft.com/office/drawing/2014/main" id="{44638331-F7CE-B7F8-78E2-49863ADE9FA2}"/>
              </a:ext>
            </a:extLst>
          </p:cNvPr>
          <p:cNvPicPr>
            <a:picLocks noChangeAspect="1"/>
          </p:cNvPicPr>
          <p:nvPr/>
        </p:nvPicPr>
        <p:blipFill>
          <a:blip r:embed="rId25"/>
          <a:stretch>
            <a:fillRect/>
          </a:stretch>
        </p:blipFill>
        <p:spPr>
          <a:xfrm>
            <a:off x="34559201" y="731765"/>
            <a:ext cx="2659140" cy="2659253"/>
          </a:xfrm>
          <a:prstGeom prst="rect">
            <a:avLst/>
          </a:prstGeom>
        </p:spPr>
      </p:pic>
      <p:pic>
        <p:nvPicPr>
          <p:cNvPr id="48" name="Picture 47" descr="A group of people sitting at a table&#10;&#10;Description automatically generated">
            <a:extLst>
              <a:ext uri="{FF2B5EF4-FFF2-40B4-BE49-F238E27FC236}">
                <a16:creationId xmlns:a16="http://schemas.microsoft.com/office/drawing/2014/main" id="{7668682B-FCF6-0677-A7B5-FFF80785D2B7}"/>
              </a:ext>
            </a:extLst>
          </p:cNvPr>
          <p:cNvPicPr>
            <a:picLocks noChangeAspect="1"/>
          </p:cNvPicPr>
          <p:nvPr/>
        </p:nvPicPr>
        <p:blipFill>
          <a:blip r:embed="rId26"/>
          <a:stretch>
            <a:fillRect/>
          </a:stretch>
        </p:blipFill>
        <p:spPr>
          <a:xfrm>
            <a:off x="37144548" y="734839"/>
            <a:ext cx="2659140" cy="2667853"/>
          </a:xfrm>
          <a:prstGeom prst="rect">
            <a:avLst/>
          </a:prstGeom>
        </p:spPr>
      </p:pic>
      <p:pic>
        <p:nvPicPr>
          <p:cNvPr id="49" name="Picture 48" descr="A group of women posing for a picture&#10;&#10;Description automatically generated">
            <a:extLst>
              <a:ext uri="{FF2B5EF4-FFF2-40B4-BE49-F238E27FC236}">
                <a16:creationId xmlns:a16="http://schemas.microsoft.com/office/drawing/2014/main" id="{7D795637-10E8-4145-9A64-A4BDC1754502}"/>
              </a:ext>
            </a:extLst>
          </p:cNvPr>
          <p:cNvPicPr>
            <a:picLocks noChangeAspect="1"/>
          </p:cNvPicPr>
          <p:nvPr/>
        </p:nvPicPr>
        <p:blipFill>
          <a:blip r:embed="rId27"/>
          <a:stretch>
            <a:fillRect/>
          </a:stretch>
        </p:blipFill>
        <p:spPr>
          <a:xfrm>
            <a:off x="39735557" y="731655"/>
            <a:ext cx="2659140" cy="2667853"/>
          </a:xfrm>
          <a:prstGeom prst="rect">
            <a:avLst/>
          </a:prstGeom>
        </p:spPr>
      </p:pic>
      <p:pic>
        <p:nvPicPr>
          <p:cNvPr id="50" name="Picture 49" descr="A circle with different colored objects on it&#10;&#10;Description automatically generated">
            <a:extLst>
              <a:ext uri="{FF2B5EF4-FFF2-40B4-BE49-F238E27FC236}">
                <a16:creationId xmlns:a16="http://schemas.microsoft.com/office/drawing/2014/main" id="{E8E7B5FF-06E1-5D11-CBF7-82DE01C12F9B}"/>
              </a:ext>
            </a:extLst>
          </p:cNvPr>
          <p:cNvPicPr>
            <a:picLocks noChangeAspect="1"/>
          </p:cNvPicPr>
          <p:nvPr/>
        </p:nvPicPr>
        <p:blipFill>
          <a:blip r:embed="rId28"/>
          <a:stretch>
            <a:fillRect/>
          </a:stretch>
        </p:blipFill>
        <p:spPr>
          <a:xfrm>
            <a:off x="42346861" y="734726"/>
            <a:ext cx="2659140" cy="2659253"/>
          </a:xfrm>
          <a:prstGeom prst="rect">
            <a:avLst/>
          </a:prstGeom>
        </p:spPr>
      </p:pic>
      <p:sp>
        <p:nvSpPr>
          <p:cNvPr id="51" name="Subtitle 2">
            <a:extLst>
              <a:ext uri="{FF2B5EF4-FFF2-40B4-BE49-F238E27FC236}">
                <a16:creationId xmlns:a16="http://schemas.microsoft.com/office/drawing/2014/main" id="{B9A6C9A2-D880-D6CB-2684-89F718DDEBD0}"/>
              </a:ext>
            </a:extLst>
          </p:cNvPr>
          <p:cNvSpPr txBox="1">
            <a:spLocks/>
          </p:cNvSpPr>
          <p:nvPr/>
        </p:nvSpPr>
        <p:spPr>
          <a:xfrm>
            <a:off x="19592077" y="3289642"/>
            <a:ext cx="4357029" cy="525744"/>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r>
              <a:rPr lang="en-US" sz="2500">
                <a:solidFill>
                  <a:srgbClr val="FFFFFF"/>
                </a:solidFill>
              </a:rPr>
              <a:t>Curiosity w/ Walworth Library</a:t>
            </a:r>
          </a:p>
        </p:txBody>
      </p:sp>
      <p:sp>
        <p:nvSpPr>
          <p:cNvPr id="52" name="Subtitle 2">
            <a:extLst>
              <a:ext uri="{FF2B5EF4-FFF2-40B4-BE49-F238E27FC236}">
                <a16:creationId xmlns:a16="http://schemas.microsoft.com/office/drawing/2014/main" id="{D6679AC6-E198-3D97-22F4-6AA30E7CD7F7}"/>
              </a:ext>
            </a:extLst>
          </p:cNvPr>
          <p:cNvSpPr txBox="1">
            <a:spLocks/>
          </p:cNvSpPr>
          <p:nvPr/>
        </p:nvSpPr>
        <p:spPr>
          <a:xfrm>
            <a:off x="24727145" y="3283653"/>
            <a:ext cx="4357029" cy="525744"/>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r>
              <a:rPr lang="en-US" sz="2500">
                <a:solidFill>
                  <a:srgbClr val="FFFFFF"/>
                </a:solidFill>
              </a:rPr>
              <a:t>Mapping w/ The </a:t>
            </a:r>
            <a:r>
              <a:rPr lang="en-US" sz="2500" err="1">
                <a:solidFill>
                  <a:srgbClr val="FFFFFF"/>
                </a:solidFill>
              </a:rPr>
              <a:t>Remakery</a:t>
            </a:r>
            <a:endParaRPr lang="en-US" err="1"/>
          </a:p>
        </p:txBody>
      </p:sp>
      <p:sp>
        <p:nvSpPr>
          <p:cNvPr id="53" name="Subtitle 2">
            <a:extLst>
              <a:ext uri="{FF2B5EF4-FFF2-40B4-BE49-F238E27FC236}">
                <a16:creationId xmlns:a16="http://schemas.microsoft.com/office/drawing/2014/main" id="{86E0BAA7-4D37-7DFA-260B-EF09F1EEB5D3}"/>
              </a:ext>
            </a:extLst>
          </p:cNvPr>
          <p:cNvSpPr txBox="1">
            <a:spLocks/>
          </p:cNvSpPr>
          <p:nvPr/>
        </p:nvSpPr>
        <p:spPr>
          <a:xfrm>
            <a:off x="29592991" y="3283653"/>
            <a:ext cx="4832495" cy="525744"/>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r>
              <a:rPr lang="en-US" sz="2500">
                <a:solidFill>
                  <a:srgbClr val="FFFFFF"/>
                </a:solidFill>
              </a:rPr>
              <a:t>Soil Stories w/ Land in our Names</a:t>
            </a:r>
            <a:endParaRPr lang="en-US"/>
          </a:p>
        </p:txBody>
      </p:sp>
      <p:sp>
        <p:nvSpPr>
          <p:cNvPr id="54" name="Subtitle 2">
            <a:extLst>
              <a:ext uri="{FF2B5EF4-FFF2-40B4-BE49-F238E27FC236}">
                <a16:creationId xmlns:a16="http://schemas.microsoft.com/office/drawing/2014/main" id="{80CD36F7-FA06-6D02-3607-B1A61E2871E4}"/>
              </a:ext>
            </a:extLst>
          </p:cNvPr>
          <p:cNvSpPr txBox="1">
            <a:spLocks/>
          </p:cNvSpPr>
          <p:nvPr/>
        </p:nvSpPr>
        <p:spPr>
          <a:xfrm>
            <a:off x="35097067" y="3283651"/>
            <a:ext cx="4357029" cy="525744"/>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r>
              <a:rPr lang="en-US" sz="2500">
                <a:solidFill>
                  <a:srgbClr val="FFFFFF"/>
                </a:solidFill>
              </a:rPr>
              <a:t>Nonsense @ 56A Infoshop</a:t>
            </a:r>
            <a:endParaRPr lang="en-US" err="1"/>
          </a:p>
        </p:txBody>
      </p:sp>
      <p:sp>
        <p:nvSpPr>
          <p:cNvPr id="55" name="Subtitle 2">
            <a:extLst>
              <a:ext uri="{FF2B5EF4-FFF2-40B4-BE49-F238E27FC236}">
                <a16:creationId xmlns:a16="http://schemas.microsoft.com/office/drawing/2014/main" id="{E4615CB3-7BCA-2F84-7692-CE5638B51F8D}"/>
              </a:ext>
            </a:extLst>
          </p:cNvPr>
          <p:cNvSpPr txBox="1">
            <a:spLocks/>
          </p:cNvSpPr>
          <p:nvPr/>
        </p:nvSpPr>
        <p:spPr>
          <a:xfrm>
            <a:off x="39919159" y="3286640"/>
            <a:ext cx="4985324" cy="627628"/>
          </a:xfrm>
          <a:prstGeom prst="rect">
            <a:avLst/>
          </a:prstGeom>
        </p:spPr>
        <p:txBody>
          <a:bodyPr vert="horz" lIns="91440" tIns="45720" rIns="91440" bIns="45720" rtlCol="0" anchor="t">
            <a:norm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r>
              <a:rPr lang="en-US" sz="2500">
                <a:solidFill>
                  <a:srgbClr val="FFFFFF"/>
                </a:solidFill>
              </a:rPr>
              <a:t>Eating w/ Camberwell Incredibles</a:t>
            </a:r>
            <a:endParaRPr lang="en-US"/>
          </a:p>
        </p:txBody>
      </p:sp>
      <p:sp>
        <p:nvSpPr>
          <p:cNvPr id="15" name="Subtitle 2">
            <a:extLst>
              <a:ext uri="{FF2B5EF4-FFF2-40B4-BE49-F238E27FC236}">
                <a16:creationId xmlns:a16="http://schemas.microsoft.com/office/drawing/2014/main" id="{287650EC-EE91-6F7A-DF98-01BF0A01DB76}"/>
              </a:ext>
            </a:extLst>
          </p:cNvPr>
          <p:cNvSpPr txBox="1">
            <a:spLocks/>
          </p:cNvSpPr>
          <p:nvPr/>
        </p:nvSpPr>
        <p:spPr>
          <a:xfrm>
            <a:off x="1594814" y="4305240"/>
            <a:ext cx="45135396" cy="943516"/>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3600" dirty="0">
                <a:solidFill>
                  <a:srgbClr val="FFFFFF"/>
                </a:solidFill>
                <a:latin typeface="Aptos Mono"/>
              </a:rPr>
              <a:t>Anna </a:t>
            </a:r>
            <a:r>
              <a:rPr lang="en-US" sz="3600" dirty="0" err="1">
                <a:solidFill>
                  <a:srgbClr val="FFFFFF"/>
                </a:solidFill>
                <a:latin typeface="Aptos Mono"/>
              </a:rPr>
              <a:t>Schlimm</a:t>
            </a:r>
            <a:r>
              <a:rPr lang="en-US" sz="3600" dirty="0">
                <a:solidFill>
                  <a:srgbClr val="FFFFFF"/>
                </a:solidFill>
                <a:latin typeface="Aptos Mono"/>
              </a:rPr>
              <a:t> </a:t>
            </a:r>
            <a:r>
              <a:rPr lang="nn-NO" sz="3600" dirty="0">
                <a:solidFill>
                  <a:srgbClr val="FFFFFF"/>
                </a:solidFill>
                <a:latin typeface="Aptos Mono"/>
              </a:rPr>
              <a:t>(Anna a.schlimm@lcc.arts.ac.uk) </a:t>
            </a:r>
            <a:r>
              <a:rPr lang="en-US" sz="3600" dirty="0">
                <a:solidFill>
                  <a:srgbClr val="FFFFFF"/>
                </a:solidFill>
                <a:latin typeface="Aptos Mono"/>
              </a:rPr>
              <a:t>and Ella Britton (e.britton@lcc.arts.ac.uk), London College of Communication, University of the Arts London</a:t>
            </a:r>
            <a:endParaRPr lang="en-US" sz="3600" dirty="0"/>
          </a:p>
        </p:txBody>
      </p:sp>
      <p:sp>
        <p:nvSpPr>
          <p:cNvPr id="5" name="Subtitle 2">
            <a:extLst>
              <a:ext uri="{FF2B5EF4-FFF2-40B4-BE49-F238E27FC236}">
                <a16:creationId xmlns:a16="http://schemas.microsoft.com/office/drawing/2014/main" id="{BB32D5C0-765C-F5DF-82FE-F39649C3F416}"/>
              </a:ext>
            </a:extLst>
          </p:cNvPr>
          <p:cNvSpPr txBox="1">
            <a:spLocks/>
          </p:cNvSpPr>
          <p:nvPr/>
        </p:nvSpPr>
        <p:spPr>
          <a:xfrm>
            <a:off x="1292829" y="2585629"/>
            <a:ext cx="13156284" cy="1101464"/>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r>
              <a:rPr lang="en-US" sz="5000" b="1" dirty="0">
                <a:solidFill>
                  <a:srgbClr val="F69EFF"/>
                </a:solidFill>
                <a:latin typeface="Aptos Mono"/>
              </a:rPr>
              <a:t>An open access curriculum for </a:t>
            </a:r>
            <a:br>
              <a:rPr lang="en-US" sz="5000" b="1" dirty="0">
                <a:solidFill>
                  <a:srgbClr val="F69EFF"/>
                </a:solidFill>
                <a:latin typeface="Aptos Mono"/>
              </a:rPr>
            </a:br>
            <a:r>
              <a:rPr lang="en-US" sz="5000" b="1" dirty="0">
                <a:solidFill>
                  <a:srgbClr val="F69EFF"/>
                </a:solidFill>
                <a:latin typeface="Aptos Mono"/>
              </a:rPr>
              <a:t>eco-social design practice </a:t>
            </a:r>
            <a:endParaRPr lang="en-US" sz="5000" dirty="0">
              <a:solidFill>
                <a:srgbClr val="F69EFF"/>
              </a:solidFill>
            </a:endParaRPr>
          </a:p>
        </p:txBody>
      </p:sp>
      <p:sp>
        <p:nvSpPr>
          <p:cNvPr id="7" name="Subtitle 2">
            <a:extLst>
              <a:ext uri="{FF2B5EF4-FFF2-40B4-BE49-F238E27FC236}">
                <a16:creationId xmlns:a16="http://schemas.microsoft.com/office/drawing/2014/main" id="{4B1C1484-0897-A71B-6DBF-09DBA324FBF2}"/>
              </a:ext>
            </a:extLst>
          </p:cNvPr>
          <p:cNvSpPr txBox="1">
            <a:spLocks/>
          </p:cNvSpPr>
          <p:nvPr/>
        </p:nvSpPr>
        <p:spPr>
          <a:xfrm>
            <a:off x="15606071" y="30207913"/>
            <a:ext cx="30645487" cy="1875756"/>
          </a:xfrm>
          <a:prstGeom prst="rect">
            <a:avLst/>
          </a:prstGeom>
        </p:spPr>
        <p:txBody>
          <a:bodyPr vert="horz" lIns="91440" tIns="45720" rIns="91440" bIns="45720" rtlCol="0" anchor="t">
            <a:noAutofit/>
          </a:bodyPr>
          <a:lstStyle>
            <a:lvl1pPr marL="0" indent="0" algn="ctr" defTabSz="4319900" rtl="0" eaLnBrk="1" latinLnBrk="0" hangingPunct="1">
              <a:lnSpc>
                <a:spcPct val="90000"/>
              </a:lnSpc>
              <a:spcBef>
                <a:spcPts val="4724"/>
              </a:spcBef>
              <a:buFont typeface="Arial" panose="020B0604020202020204" pitchFamily="34" charset="0"/>
              <a:buNone/>
              <a:defRPr sz="11338" kern="1200">
                <a:solidFill>
                  <a:schemeClr val="tx1"/>
                </a:solidFill>
                <a:latin typeface="+mn-lt"/>
                <a:ea typeface="+mn-ea"/>
                <a:cs typeface="+mn-cs"/>
              </a:defRPr>
            </a:lvl1pPr>
            <a:lvl2pPr marL="2159950" indent="0" algn="ctr" defTabSz="4319900" rtl="0" eaLnBrk="1" latinLnBrk="0" hangingPunct="1">
              <a:lnSpc>
                <a:spcPct val="90000"/>
              </a:lnSpc>
              <a:spcBef>
                <a:spcPts val="2362"/>
              </a:spcBef>
              <a:buFont typeface="Arial" panose="020B0604020202020204" pitchFamily="34" charset="0"/>
              <a:buNone/>
              <a:defRPr sz="9449" kern="1200">
                <a:solidFill>
                  <a:schemeClr val="tx1"/>
                </a:solidFill>
                <a:latin typeface="+mn-lt"/>
                <a:ea typeface="+mn-ea"/>
                <a:cs typeface="+mn-cs"/>
              </a:defRPr>
            </a:lvl2pPr>
            <a:lvl3pPr marL="4319900" indent="0" algn="ctr" defTabSz="4319900" rtl="0" eaLnBrk="1" latinLnBrk="0" hangingPunct="1">
              <a:lnSpc>
                <a:spcPct val="90000"/>
              </a:lnSpc>
              <a:spcBef>
                <a:spcPts val="2362"/>
              </a:spcBef>
              <a:buFont typeface="Arial" panose="020B0604020202020204" pitchFamily="34" charset="0"/>
              <a:buNone/>
              <a:defRPr sz="8504" kern="1200">
                <a:solidFill>
                  <a:schemeClr val="tx1"/>
                </a:solidFill>
                <a:latin typeface="+mn-lt"/>
                <a:ea typeface="+mn-ea"/>
                <a:cs typeface="+mn-cs"/>
              </a:defRPr>
            </a:lvl3pPr>
            <a:lvl4pPr marL="64798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4pPr>
            <a:lvl5pPr marL="86398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5pPr>
            <a:lvl6pPr marL="107997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6pPr>
            <a:lvl7pPr marL="129597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7pPr>
            <a:lvl8pPr marL="1511965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8pPr>
            <a:lvl9pPr marL="17279600" indent="0" algn="ctr" defTabSz="4319900" rtl="0" eaLnBrk="1" latinLnBrk="0" hangingPunct="1">
              <a:lnSpc>
                <a:spcPct val="90000"/>
              </a:lnSpc>
              <a:spcBef>
                <a:spcPts val="2362"/>
              </a:spcBef>
              <a:buFont typeface="Arial" panose="020B0604020202020204" pitchFamily="34" charset="0"/>
              <a:buNone/>
              <a:defRPr sz="7559" kern="1200">
                <a:solidFill>
                  <a:schemeClr val="tx1"/>
                </a:solidFill>
                <a:latin typeface="+mn-lt"/>
                <a:ea typeface="+mn-ea"/>
                <a:cs typeface="+mn-cs"/>
              </a:defRPr>
            </a:lvl9pPr>
          </a:lstStyle>
          <a:p>
            <a:pPr algn="l">
              <a:spcBef>
                <a:spcPts val="4200"/>
              </a:spcBef>
            </a:pPr>
            <a:r>
              <a:rPr lang="en-GB" sz="3600" dirty="0">
                <a:solidFill>
                  <a:srgbClr val="F69EFF"/>
                </a:solidFill>
                <a:ea typeface="+mn-lt"/>
                <a:cs typeface="+mn-lt"/>
              </a:rPr>
              <a:t>Disclosure Statement: </a:t>
            </a:r>
            <a:r>
              <a:rPr lang="en-GB" sz="3600" dirty="0">
                <a:solidFill>
                  <a:srgbClr val="FFFFFF"/>
                </a:solidFill>
                <a:ea typeface="+mn-lt"/>
                <a:cs typeface="+mn-lt"/>
              </a:rPr>
              <a:t>All materials included in the poster represent the authors’ own work and anything cited or paraphrased within the text is included in the reference list. This work has not been previously published nor is it being considered for publication elsewhere. There are no conflicts of interest that might have influenced the authors in reporting their findings completely and honestly.</a:t>
            </a:r>
            <a:endParaRPr lang="en-US" sz="9600" dirty="0">
              <a:solidFill>
                <a:srgbClr val="FFFFFF"/>
              </a:solidFill>
            </a:endParaRPr>
          </a:p>
        </p:txBody>
      </p:sp>
    </p:spTree>
    <p:extLst>
      <p:ext uri="{BB962C8B-B14F-4D97-AF65-F5344CB8AC3E}">
        <p14:creationId xmlns:p14="http://schemas.microsoft.com/office/powerpoint/2010/main" val="3062589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542181f-94a3-46fe-9627-e0645704df7d"/>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1607</TotalTime>
  <Words>1218</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Aptos Mono</vt:lpstr>
      <vt:lpstr>Arial</vt:lpstr>
      <vt:lpstr>Arial,Sans-Serif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Ella Britton</dc:creator>
  <cp:lastModifiedBy>Christopher Little</cp:lastModifiedBy>
  <cp:revision>18</cp:revision>
  <dcterms:created xsi:type="dcterms:W3CDTF">2024-11-07T12:31:02Z</dcterms:created>
  <dcterms:modified xsi:type="dcterms:W3CDTF">2025-07-21T11:27:52Z</dcterms:modified>
</cp:coreProperties>
</file>