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Lst>
  <p:notesMasterIdLst>
    <p:notesMasterId r:id="rId3"/>
  </p:notesMasterIdLst>
  <p:sldIdLst>
    <p:sldId id="256" r:id="rId2"/>
  </p:sldIdLst>
  <p:sldSz cx="46799500" cy="32399288"/>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04E157F-210C-96CF-9633-5F4482257EF5}" name="Davina Whitnall" initials="DW" userId="S::D.C.Whitnall@salford.ac.uk::5f02d151-2ae3-4c28-b616-a2649fba83f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0F3D"/>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48" autoAdjust="0"/>
    <p:restoredTop sz="94663"/>
  </p:normalViewPr>
  <p:slideViewPr>
    <p:cSldViewPr snapToGrid="0" snapToObjects="1">
      <p:cViewPr varScale="1">
        <p:scale>
          <a:sx n="19" d="100"/>
          <a:sy n="19" d="100"/>
        </p:scale>
        <p:origin x="1817"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6BBE6B-BA29-48DF-B021-9B1B02BBD7FD}" type="datetimeFigureOut">
              <a:rPr lang="en-GB" smtClean="0"/>
              <a:t>30/06/2025</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62CD39-662F-4852-A2E2-AB3B9C240413}" type="slidenum">
              <a:rPr lang="en-GB" smtClean="0"/>
              <a:t>‹#›</a:t>
            </a:fld>
            <a:endParaRPr lang="en-GB"/>
          </a:p>
        </p:txBody>
      </p:sp>
    </p:spTree>
    <p:extLst>
      <p:ext uri="{BB962C8B-B14F-4D97-AF65-F5344CB8AC3E}">
        <p14:creationId xmlns:p14="http://schemas.microsoft.com/office/powerpoint/2010/main" val="1014343533"/>
      </p:ext>
    </p:extLst>
  </p:cSld>
  <p:clrMap bg1="lt1" tx1="dk1" bg2="lt2" tx2="dk2" accent1="accent1" accent2="accent2" accent3="accent3" accent4="accent4" accent5="accent5" accent6="accent6" hlink="hlink" folHlink="folHlink"/>
  <p:notesStyle>
    <a:lvl1pPr marL="0" algn="l" defTabSz="1983882" rtl="0" eaLnBrk="1" latinLnBrk="0" hangingPunct="1">
      <a:defRPr sz="2604" kern="1200">
        <a:solidFill>
          <a:schemeClr val="tx1"/>
        </a:solidFill>
        <a:latin typeface="+mn-lt"/>
        <a:ea typeface="+mn-ea"/>
        <a:cs typeface="+mn-cs"/>
      </a:defRPr>
    </a:lvl1pPr>
    <a:lvl2pPr marL="991941" algn="l" defTabSz="1983882" rtl="0" eaLnBrk="1" latinLnBrk="0" hangingPunct="1">
      <a:defRPr sz="2604" kern="1200">
        <a:solidFill>
          <a:schemeClr val="tx1"/>
        </a:solidFill>
        <a:latin typeface="+mn-lt"/>
        <a:ea typeface="+mn-ea"/>
        <a:cs typeface="+mn-cs"/>
      </a:defRPr>
    </a:lvl2pPr>
    <a:lvl3pPr marL="1983882" algn="l" defTabSz="1983882" rtl="0" eaLnBrk="1" latinLnBrk="0" hangingPunct="1">
      <a:defRPr sz="2604" kern="1200">
        <a:solidFill>
          <a:schemeClr val="tx1"/>
        </a:solidFill>
        <a:latin typeface="+mn-lt"/>
        <a:ea typeface="+mn-ea"/>
        <a:cs typeface="+mn-cs"/>
      </a:defRPr>
    </a:lvl3pPr>
    <a:lvl4pPr marL="2975823" algn="l" defTabSz="1983882" rtl="0" eaLnBrk="1" latinLnBrk="0" hangingPunct="1">
      <a:defRPr sz="2604" kern="1200">
        <a:solidFill>
          <a:schemeClr val="tx1"/>
        </a:solidFill>
        <a:latin typeface="+mn-lt"/>
        <a:ea typeface="+mn-ea"/>
        <a:cs typeface="+mn-cs"/>
      </a:defRPr>
    </a:lvl4pPr>
    <a:lvl5pPr marL="3967764" algn="l" defTabSz="1983882" rtl="0" eaLnBrk="1" latinLnBrk="0" hangingPunct="1">
      <a:defRPr sz="2604" kern="1200">
        <a:solidFill>
          <a:schemeClr val="tx1"/>
        </a:solidFill>
        <a:latin typeface="+mn-lt"/>
        <a:ea typeface="+mn-ea"/>
        <a:cs typeface="+mn-cs"/>
      </a:defRPr>
    </a:lvl5pPr>
    <a:lvl6pPr marL="4959706" algn="l" defTabSz="1983882" rtl="0" eaLnBrk="1" latinLnBrk="0" hangingPunct="1">
      <a:defRPr sz="2604" kern="1200">
        <a:solidFill>
          <a:schemeClr val="tx1"/>
        </a:solidFill>
        <a:latin typeface="+mn-lt"/>
        <a:ea typeface="+mn-ea"/>
        <a:cs typeface="+mn-cs"/>
      </a:defRPr>
    </a:lvl6pPr>
    <a:lvl7pPr marL="5951647" algn="l" defTabSz="1983882" rtl="0" eaLnBrk="1" latinLnBrk="0" hangingPunct="1">
      <a:defRPr sz="2604" kern="1200">
        <a:solidFill>
          <a:schemeClr val="tx1"/>
        </a:solidFill>
        <a:latin typeface="+mn-lt"/>
        <a:ea typeface="+mn-ea"/>
        <a:cs typeface="+mn-cs"/>
      </a:defRPr>
    </a:lvl7pPr>
    <a:lvl8pPr marL="6943588" algn="l" defTabSz="1983882" rtl="0" eaLnBrk="1" latinLnBrk="0" hangingPunct="1">
      <a:defRPr sz="2604" kern="1200">
        <a:solidFill>
          <a:schemeClr val="tx1"/>
        </a:solidFill>
        <a:latin typeface="+mn-lt"/>
        <a:ea typeface="+mn-ea"/>
        <a:cs typeface="+mn-cs"/>
      </a:defRPr>
    </a:lvl8pPr>
    <a:lvl9pPr marL="7935529" algn="l" defTabSz="1983882" rtl="0" eaLnBrk="1" latinLnBrk="0" hangingPunct="1">
      <a:defRPr sz="2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1143000"/>
            <a:ext cx="44577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462CD39-662F-4852-A2E2-AB3B9C240413}" type="slidenum">
              <a:rPr lang="en-GB" smtClean="0"/>
              <a:t>1</a:t>
            </a:fld>
            <a:endParaRPr lang="en-GB"/>
          </a:p>
        </p:txBody>
      </p:sp>
    </p:spTree>
    <p:extLst>
      <p:ext uri="{BB962C8B-B14F-4D97-AF65-F5344CB8AC3E}">
        <p14:creationId xmlns:p14="http://schemas.microsoft.com/office/powerpoint/2010/main" val="4153111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509963" y="5302386"/>
            <a:ext cx="39779575" cy="11279752"/>
          </a:xfrm>
        </p:spPr>
        <p:txBody>
          <a:bodyPr anchor="b"/>
          <a:lstStyle>
            <a:lvl1pPr algn="ctr">
              <a:defRPr sz="28346"/>
            </a:lvl1pPr>
          </a:lstStyle>
          <a:p>
            <a:r>
              <a:rPr lang="en-US"/>
              <a:t>Click to edit Master title style</a:t>
            </a:r>
            <a:endParaRPr lang="en-US" dirty="0"/>
          </a:p>
        </p:txBody>
      </p:sp>
      <p:sp>
        <p:nvSpPr>
          <p:cNvPr id="3" name="Subtitle 2"/>
          <p:cNvSpPr>
            <a:spLocks noGrp="1"/>
          </p:cNvSpPr>
          <p:nvPr>
            <p:ph type="subTitle" idx="1"/>
          </p:nvPr>
        </p:nvSpPr>
        <p:spPr>
          <a:xfrm>
            <a:off x="5849938" y="17017128"/>
            <a:ext cx="35099625" cy="7822326"/>
          </a:xfrm>
        </p:spPr>
        <p:txBody>
          <a:bodyPr/>
          <a:lstStyle>
            <a:lvl1pPr marL="0" indent="0" algn="ctr">
              <a:buNone/>
              <a:defRPr sz="11338"/>
            </a:lvl1pPr>
            <a:lvl2pPr marL="2159950" indent="0" algn="ctr">
              <a:buNone/>
              <a:defRPr sz="9449"/>
            </a:lvl2pPr>
            <a:lvl3pPr marL="4319900" indent="0" algn="ctr">
              <a:buNone/>
              <a:defRPr sz="8504"/>
            </a:lvl3pPr>
            <a:lvl4pPr marL="6479850" indent="0" algn="ctr">
              <a:buNone/>
              <a:defRPr sz="7559"/>
            </a:lvl4pPr>
            <a:lvl5pPr marL="8639800" indent="0" algn="ctr">
              <a:buNone/>
              <a:defRPr sz="7559"/>
            </a:lvl5pPr>
            <a:lvl6pPr marL="10799750" indent="0" algn="ctr">
              <a:buNone/>
              <a:defRPr sz="7559"/>
            </a:lvl6pPr>
            <a:lvl7pPr marL="12959700" indent="0" algn="ctr">
              <a:buNone/>
              <a:defRPr sz="7559"/>
            </a:lvl7pPr>
            <a:lvl8pPr marL="15119650" indent="0" algn="ctr">
              <a:buNone/>
              <a:defRPr sz="7559"/>
            </a:lvl8pPr>
            <a:lvl9pPr marL="17279600" indent="0" algn="ctr">
              <a:buNone/>
              <a:defRPr sz="755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700604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8665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490895" y="1724962"/>
            <a:ext cx="10091142" cy="27456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217468" y="1724962"/>
            <a:ext cx="29688433" cy="274568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82073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UU POSTER BACKGROUND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EF991-DAC3-4878-B797-C8D8C7A278B5}"/>
              </a:ext>
            </a:extLst>
          </p:cNvPr>
          <p:cNvPicPr>
            <a:picLocks noChangeAspect="1"/>
          </p:cNvPicPr>
          <p:nvPr userDrawn="1"/>
        </p:nvPicPr>
        <p:blipFill>
          <a:blip r:embed="rId2"/>
          <a:stretch>
            <a:fillRect/>
          </a:stretch>
        </p:blipFill>
        <p:spPr>
          <a:xfrm>
            <a:off x="1" y="1995"/>
            <a:ext cx="46799500" cy="32395298"/>
          </a:xfrm>
          <a:prstGeom prst="rect">
            <a:avLst/>
          </a:prstGeom>
        </p:spPr>
      </p:pic>
    </p:spTree>
    <p:extLst>
      <p:ext uri="{BB962C8B-B14F-4D97-AF65-F5344CB8AC3E}">
        <p14:creationId xmlns:p14="http://schemas.microsoft.com/office/powerpoint/2010/main" val="2392003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41439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93093" y="8077332"/>
            <a:ext cx="40364569" cy="13477201"/>
          </a:xfrm>
        </p:spPr>
        <p:txBody>
          <a:bodyPr anchor="b"/>
          <a:lstStyle>
            <a:lvl1pPr>
              <a:defRPr sz="28346"/>
            </a:lvl1pPr>
          </a:lstStyle>
          <a:p>
            <a:r>
              <a:rPr lang="en-US"/>
              <a:t>Click to edit Master title style</a:t>
            </a:r>
            <a:endParaRPr lang="en-US" dirty="0"/>
          </a:p>
        </p:txBody>
      </p:sp>
      <p:sp>
        <p:nvSpPr>
          <p:cNvPr id="3" name="Text Placeholder 2"/>
          <p:cNvSpPr>
            <a:spLocks noGrp="1"/>
          </p:cNvSpPr>
          <p:nvPr>
            <p:ph type="body" idx="1"/>
          </p:nvPr>
        </p:nvSpPr>
        <p:spPr>
          <a:xfrm>
            <a:off x="3193093" y="21682033"/>
            <a:ext cx="40364569" cy="7087342"/>
          </a:xfrm>
        </p:spPr>
        <p:txBody>
          <a:bodyPr/>
          <a:lstStyle>
            <a:lvl1pPr marL="0" indent="0">
              <a:buNone/>
              <a:defRPr sz="11338">
                <a:solidFill>
                  <a:schemeClr val="tx1"/>
                </a:solidFill>
              </a:defRPr>
            </a:lvl1pPr>
            <a:lvl2pPr marL="2159950" indent="0">
              <a:buNone/>
              <a:defRPr sz="9449">
                <a:solidFill>
                  <a:schemeClr val="tx1">
                    <a:tint val="75000"/>
                  </a:schemeClr>
                </a:solidFill>
              </a:defRPr>
            </a:lvl2pPr>
            <a:lvl3pPr marL="4319900" indent="0">
              <a:buNone/>
              <a:defRPr sz="8504">
                <a:solidFill>
                  <a:schemeClr val="tx1">
                    <a:tint val="75000"/>
                  </a:schemeClr>
                </a:solidFill>
              </a:defRPr>
            </a:lvl3pPr>
            <a:lvl4pPr marL="6479850" indent="0">
              <a:buNone/>
              <a:defRPr sz="7559">
                <a:solidFill>
                  <a:schemeClr val="tx1">
                    <a:tint val="75000"/>
                  </a:schemeClr>
                </a:solidFill>
              </a:defRPr>
            </a:lvl4pPr>
            <a:lvl5pPr marL="8639800" indent="0">
              <a:buNone/>
              <a:defRPr sz="7559">
                <a:solidFill>
                  <a:schemeClr val="tx1">
                    <a:tint val="75000"/>
                  </a:schemeClr>
                </a:solidFill>
              </a:defRPr>
            </a:lvl5pPr>
            <a:lvl6pPr marL="10799750" indent="0">
              <a:buNone/>
              <a:defRPr sz="7559">
                <a:solidFill>
                  <a:schemeClr val="tx1">
                    <a:tint val="75000"/>
                  </a:schemeClr>
                </a:solidFill>
              </a:defRPr>
            </a:lvl6pPr>
            <a:lvl7pPr marL="12959700" indent="0">
              <a:buNone/>
              <a:defRPr sz="7559">
                <a:solidFill>
                  <a:schemeClr val="tx1">
                    <a:tint val="75000"/>
                  </a:schemeClr>
                </a:solidFill>
              </a:defRPr>
            </a:lvl7pPr>
            <a:lvl8pPr marL="15119650" indent="0">
              <a:buNone/>
              <a:defRPr sz="7559">
                <a:solidFill>
                  <a:schemeClr val="tx1">
                    <a:tint val="75000"/>
                  </a:schemeClr>
                </a:solidFill>
              </a:defRPr>
            </a:lvl8pPr>
            <a:lvl9pPr marL="17279600" indent="0">
              <a:buNone/>
              <a:defRPr sz="755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3157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217465" y="8624810"/>
            <a:ext cx="19889788" cy="205570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3692247" y="8624810"/>
            <a:ext cx="19889788" cy="205570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1344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23561" y="1724969"/>
            <a:ext cx="40364569" cy="6262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3223566" y="7942328"/>
            <a:ext cx="19798379" cy="3892412"/>
          </a:xfr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4" name="Content Placeholder 3"/>
          <p:cNvSpPr>
            <a:spLocks noGrp="1"/>
          </p:cNvSpPr>
          <p:nvPr>
            <p:ph sz="half" idx="2"/>
          </p:nvPr>
        </p:nvSpPr>
        <p:spPr>
          <a:xfrm>
            <a:off x="3223566" y="11834740"/>
            <a:ext cx="19798379" cy="17407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3692249" y="7942328"/>
            <a:ext cx="19895883" cy="3892412"/>
          </a:xfr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6" name="Content Placeholder 5"/>
          <p:cNvSpPr>
            <a:spLocks noGrp="1"/>
          </p:cNvSpPr>
          <p:nvPr>
            <p:ph sz="quarter" idx="4"/>
          </p:nvPr>
        </p:nvSpPr>
        <p:spPr>
          <a:xfrm>
            <a:off x="23692249" y="11834740"/>
            <a:ext cx="19895883" cy="17407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21098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1758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125056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3561" y="2159952"/>
            <a:ext cx="15094057" cy="7559834"/>
          </a:xfrm>
        </p:spPr>
        <p:txBody>
          <a:bodyPr anchor="b"/>
          <a:lstStyle>
            <a:lvl1pPr>
              <a:defRPr sz="15118"/>
            </a:lvl1pPr>
          </a:lstStyle>
          <a:p>
            <a:r>
              <a:rPr lang="en-US"/>
              <a:t>Click to edit Master title style</a:t>
            </a:r>
            <a:endParaRPr lang="en-US" dirty="0"/>
          </a:p>
        </p:txBody>
      </p:sp>
      <p:sp>
        <p:nvSpPr>
          <p:cNvPr id="3" name="Content Placeholder 2"/>
          <p:cNvSpPr>
            <a:spLocks noGrp="1"/>
          </p:cNvSpPr>
          <p:nvPr>
            <p:ph idx="1"/>
          </p:nvPr>
        </p:nvSpPr>
        <p:spPr>
          <a:xfrm>
            <a:off x="19895883" y="4664905"/>
            <a:ext cx="23692247" cy="23024494"/>
          </a:xfrm>
        </p:spPr>
        <p:txBody>
          <a:bodyPr/>
          <a:lstStyle>
            <a:lvl1pPr>
              <a:defRPr sz="15118"/>
            </a:lvl1pPr>
            <a:lvl2pPr>
              <a:defRPr sz="13228"/>
            </a:lvl2pPr>
            <a:lvl3pPr>
              <a:defRPr sz="11338"/>
            </a:lvl3pPr>
            <a:lvl4pPr>
              <a:defRPr sz="9449"/>
            </a:lvl4pPr>
            <a:lvl5pPr>
              <a:defRPr sz="9449"/>
            </a:lvl5pPr>
            <a:lvl6pPr>
              <a:defRPr sz="9449"/>
            </a:lvl6pPr>
            <a:lvl7pPr>
              <a:defRPr sz="9449"/>
            </a:lvl7pPr>
            <a:lvl8pPr>
              <a:defRPr sz="9449"/>
            </a:lvl8pPr>
            <a:lvl9pPr>
              <a:defRPr sz="944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223561" y="9719786"/>
            <a:ext cx="15094057" cy="18007107"/>
          </a:xfr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99755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3561" y="2159952"/>
            <a:ext cx="15094057" cy="7559834"/>
          </a:xfrm>
        </p:spPr>
        <p:txBody>
          <a:bodyPr anchor="b"/>
          <a:lstStyle>
            <a:lvl1pPr>
              <a:defRPr sz="15118"/>
            </a:lvl1pPr>
          </a:lstStyle>
          <a:p>
            <a:r>
              <a:rPr lang="en-US"/>
              <a:t>Click to edit Master title style</a:t>
            </a:r>
            <a:endParaRPr lang="en-US" dirty="0"/>
          </a:p>
        </p:txBody>
      </p:sp>
      <p:sp>
        <p:nvSpPr>
          <p:cNvPr id="3" name="Picture Placeholder 2"/>
          <p:cNvSpPr>
            <a:spLocks noGrp="1" noChangeAspect="1"/>
          </p:cNvSpPr>
          <p:nvPr>
            <p:ph type="pic" idx="1"/>
          </p:nvPr>
        </p:nvSpPr>
        <p:spPr>
          <a:xfrm>
            <a:off x="19895883" y="4664905"/>
            <a:ext cx="23692247" cy="23024494"/>
          </a:xfrm>
        </p:spPr>
        <p:txBody>
          <a:bodyPr anchor="t"/>
          <a:lstStyle>
            <a:lvl1pPr marL="0" indent="0">
              <a:buNone/>
              <a:defRPr sz="15118"/>
            </a:lvl1pPr>
            <a:lvl2pPr marL="2159950" indent="0">
              <a:buNone/>
              <a:defRPr sz="13228"/>
            </a:lvl2pPr>
            <a:lvl3pPr marL="4319900" indent="0">
              <a:buNone/>
              <a:defRPr sz="11338"/>
            </a:lvl3pPr>
            <a:lvl4pPr marL="6479850" indent="0">
              <a:buNone/>
              <a:defRPr sz="9449"/>
            </a:lvl4pPr>
            <a:lvl5pPr marL="8639800" indent="0">
              <a:buNone/>
              <a:defRPr sz="9449"/>
            </a:lvl5pPr>
            <a:lvl6pPr marL="10799750" indent="0">
              <a:buNone/>
              <a:defRPr sz="9449"/>
            </a:lvl6pPr>
            <a:lvl7pPr marL="12959700" indent="0">
              <a:buNone/>
              <a:defRPr sz="9449"/>
            </a:lvl7pPr>
            <a:lvl8pPr marL="15119650" indent="0">
              <a:buNone/>
              <a:defRPr sz="9449"/>
            </a:lvl8pPr>
            <a:lvl9pPr marL="17279600" indent="0">
              <a:buNone/>
              <a:defRPr sz="9449"/>
            </a:lvl9pPr>
          </a:lstStyle>
          <a:p>
            <a:r>
              <a:rPr lang="en-US"/>
              <a:t>Click icon to add picture</a:t>
            </a:r>
            <a:endParaRPr lang="en-US" dirty="0"/>
          </a:p>
        </p:txBody>
      </p:sp>
      <p:sp>
        <p:nvSpPr>
          <p:cNvPr id="4" name="Text Placeholder 3"/>
          <p:cNvSpPr>
            <a:spLocks noGrp="1"/>
          </p:cNvSpPr>
          <p:nvPr>
            <p:ph type="body" sz="half" idx="2"/>
          </p:nvPr>
        </p:nvSpPr>
        <p:spPr>
          <a:xfrm>
            <a:off x="3223561" y="9719786"/>
            <a:ext cx="15094057" cy="18007107"/>
          </a:xfr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57667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7466" y="1724969"/>
            <a:ext cx="40364569" cy="6262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17466" y="8624810"/>
            <a:ext cx="40364569" cy="205570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217465" y="30029347"/>
            <a:ext cx="10529888" cy="1724962"/>
          </a:xfrm>
          <a:prstGeom prst="rect">
            <a:avLst/>
          </a:prstGeom>
        </p:spPr>
        <p:txBody>
          <a:bodyPr vert="horz" lIns="91440" tIns="45720" rIns="91440" bIns="45720" rtlCol="0" anchor="ctr"/>
          <a:lstStyle>
            <a:lvl1pPr algn="l">
              <a:defRPr sz="5669">
                <a:solidFill>
                  <a:schemeClr val="tx1">
                    <a:tint val="75000"/>
                  </a:schemeClr>
                </a:solidFill>
              </a:defRPr>
            </a:lvl1pPr>
          </a:lstStyle>
          <a:p>
            <a:fld id="{C764DE79-268F-4C1A-8933-263129D2AF90}" type="datetimeFigureOut">
              <a:rPr lang="en-US" smtClean="0"/>
              <a:t>6/30/2025</a:t>
            </a:fld>
            <a:endParaRPr lang="en-US" dirty="0"/>
          </a:p>
        </p:txBody>
      </p:sp>
      <p:sp>
        <p:nvSpPr>
          <p:cNvPr id="5" name="Footer Placeholder 4"/>
          <p:cNvSpPr>
            <a:spLocks noGrp="1"/>
          </p:cNvSpPr>
          <p:nvPr>
            <p:ph type="ftr" sz="quarter" idx="3"/>
          </p:nvPr>
        </p:nvSpPr>
        <p:spPr>
          <a:xfrm>
            <a:off x="15502335" y="30029347"/>
            <a:ext cx="15794831" cy="1724962"/>
          </a:xfrm>
          <a:prstGeom prst="rect">
            <a:avLst/>
          </a:prstGeom>
        </p:spPr>
        <p:txBody>
          <a:bodyPr vert="horz" lIns="91440" tIns="45720" rIns="91440" bIns="45720" rtlCol="0" anchor="ctr"/>
          <a:lstStyle>
            <a:lvl1pPr algn="ctr">
              <a:defRPr sz="566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3052147" y="30029347"/>
            <a:ext cx="10529888" cy="1724962"/>
          </a:xfrm>
          <a:prstGeom prst="rect">
            <a:avLst/>
          </a:prstGeom>
        </p:spPr>
        <p:txBody>
          <a:bodyPr vert="horz" lIns="91440" tIns="45720" rIns="91440" bIns="45720" rtlCol="0" anchor="ctr"/>
          <a:lstStyle>
            <a:lvl1pPr algn="r">
              <a:defRPr sz="5669">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28256453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defTabSz="4319900" rtl="0" eaLnBrk="1" latinLnBrk="0" hangingPunct="1">
        <a:lnSpc>
          <a:spcPct val="90000"/>
        </a:lnSpc>
        <a:spcBef>
          <a:spcPct val="0"/>
        </a:spcBef>
        <a:buNone/>
        <a:defRPr sz="20787" kern="1200">
          <a:solidFill>
            <a:schemeClr val="tx1"/>
          </a:solidFill>
          <a:latin typeface="+mj-lt"/>
          <a:ea typeface="+mj-ea"/>
          <a:cs typeface="+mj-cs"/>
        </a:defRPr>
      </a:lvl1pPr>
    </p:titleStyle>
    <p:bodyStyle>
      <a:lvl1pPr marL="1079975" indent="-1079975" algn="l" defTabSz="4319900" rtl="0" eaLnBrk="1" latinLnBrk="0" hangingPunct="1">
        <a:lnSpc>
          <a:spcPct val="90000"/>
        </a:lnSpc>
        <a:spcBef>
          <a:spcPts val="4724"/>
        </a:spcBef>
        <a:buFont typeface="Arial" panose="020B0604020202020204" pitchFamily="34" charset="0"/>
        <a:buChar char="•"/>
        <a:defRPr sz="13228" kern="1200">
          <a:solidFill>
            <a:schemeClr val="tx1"/>
          </a:solidFill>
          <a:latin typeface="+mn-lt"/>
          <a:ea typeface="+mn-ea"/>
          <a:cs typeface="+mn-cs"/>
        </a:defRPr>
      </a:lvl1pPr>
      <a:lvl2pPr marL="3239925" indent="-1079975" algn="l" defTabSz="4319900" rtl="0" eaLnBrk="1" latinLnBrk="0" hangingPunct="1">
        <a:lnSpc>
          <a:spcPct val="90000"/>
        </a:lnSpc>
        <a:spcBef>
          <a:spcPts val="2362"/>
        </a:spcBef>
        <a:buFont typeface="Arial" panose="020B0604020202020204" pitchFamily="34" charset="0"/>
        <a:buChar char="•"/>
        <a:defRPr sz="11338" kern="1200">
          <a:solidFill>
            <a:schemeClr val="tx1"/>
          </a:solidFill>
          <a:latin typeface="+mn-lt"/>
          <a:ea typeface="+mn-ea"/>
          <a:cs typeface="+mn-cs"/>
        </a:defRPr>
      </a:lvl2pPr>
      <a:lvl3pPr marL="5399875" indent="-1079975" algn="l" defTabSz="4319900" rtl="0" eaLnBrk="1" latinLnBrk="0" hangingPunct="1">
        <a:lnSpc>
          <a:spcPct val="90000"/>
        </a:lnSpc>
        <a:spcBef>
          <a:spcPts val="2362"/>
        </a:spcBef>
        <a:buFont typeface="Arial" panose="020B0604020202020204" pitchFamily="34" charset="0"/>
        <a:buChar char="•"/>
        <a:defRPr sz="9449" kern="1200">
          <a:solidFill>
            <a:schemeClr val="tx1"/>
          </a:solidFill>
          <a:latin typeface="+mn-lt"/>
          <a:ea typeface="+mn-ea"/>
          <a:cs typeface="+mn-cs"/>
        </a:defRPr>
      </a:lvl3pPr>
      <a:lvl4pPr marL="75598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4pPr>
      <a:lvl5pPr marL="97197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5pPr>
      <a:lvl6pPr marL="118797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6pPr>
      <a:lvl7pPr marL="140396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7pPr>
      <a:lvl8pPr marL="161996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8pPr>
      <a:lvl9pPr marL="183595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9pPr>
    </p:bodyStyle>
    <p:otherStyle>
      <a:defPPr>
        <a:defRPr lang="en-US"/>
      </a:defPPr>
      <a:lvl1pPr marL="0" algn="l" defTabSz="4319900" rtl="0" eaLnBrk="1" latinLnBrk="0" hangingPunct="1">
        <a:defRPr sz="8504" kern="1200">
          <a:solidFill>
            <a:schemeClr val="tx1"/>
          </a:solidFill>
          <a:latin typeface="+mn-lt"/>
          <a:ea typeface="+mn-ea"/>
          <a:cs typeface="+mn-cs"/>
        </a:defRPr>
      </a:lvl1pPr>
      <a:lvl2pPr marL="2159950" algn="l" defTabSz="4319900" rtl="0" eaLnBrk="1" latinLnBrk="0" hangingPunct="1">
        <a:defRPr sz="8504" kern="1200">
          <a:solidFill>
            <a:schemeClr val="tx1"/>
          </a:solidFill>
          <a:latin typeface="+mn-lt"/>
          <a:ea typeface="+mn-ea"/>
          <a:cs typeface="+mn-cs"/>
        </a:defRPr>
      </a:lvl2pPr>
      <a:lvl3pPr marL="4319900" algn="l" defTabSz="4319900" rtl="0" eaLnBrk="1" latinLnBrk="0" hangingPunct="1">
        <a:defRPr sz="8504" kern="1200">
          <a:solidFill>
            <a:schemeClr val="tx1"/>
          </a:solidFill>
          <a:latin typeface="+mn-lt"/>
          <a:ea typeface="+mn-ea"/>
          <a:cs typeface="+mn-cs"/>
        </a:defRPr>
      </a:lvl3pPr>
      <a:lvl4pPr marL="6479850" algn="l" defTabSz="4319900" rtl="0" eaLnBrk="1" latinLnBrk="0" hangingPunct="1">
        <a:defRPr sz="8504" kern="1200">
          <a:solidFill>
            <a:schemeClr val="tx1"/>
          </a:solidFill>
          <a:latin typeface="+mn-lt"/>
          <a:ea typeface="+mn-ea"/>
          <a:cs typeface="+mn-cs"/>
        </a:defRPr>
      </a:lvl4pPr>
      <a:lvl5pPr marL="8639800" algn="l" defTabSz="4319900" rtl="0" eaLnBrk="1" latinLnBrk="0" hangingPunct="1">
        <a:defRPr sz="8504" kern="1200">
          <a:solidFill>
            <a:schemeClr val="tx1"/>
          </a:solidFill>
          <a:latin typeface="+mn-lt"/>
          <a:ea typeface="+mn-ea"/>
          <a:cs typeface="+mn-cs"/>
        </a:defRPr>
      </a:lvl5pPr>
      <a:lvl6pPr marL="10799750" algn="l" defTabSz="4319900" rtl="0" eaLnBrk="1" latinLnBrk="0" hangingPunct="1">
        <a:defRPr sz="8504" kern="1200">
          <a:solidFill>
            <a:schemeClr val="tx1"/>
          </a:solidFill>
          <a:latin typeface="+mn-lt"/>
          <a:ea typeface="+mn-ea"/>
          <a:cs typeface="+mn-cs"/>
        </a:defRPr>
      </a:lvl6pPr>
      <a:lvl7pPr marL="12959700" algn="l" defTabSz="4319900" rtl="0" eaLnBrk="1" latinLnBrk="0" hangingPunct="1">
        <a:defRPr sz="8504" kern="1200">
          <a:solidFill>
            <a:schemeClr val="tx1"/>
          </a:solidFill>
          <a:latin typeface="+mn-lt"/>
          <a:ea typeface="+mn-ea"/>
          <a:cs typeface="+mn-cs"/>
        </a:defRPr>
      </a:lvl7pPr>
      <a:lvl8pPr marL="15119650" algn="l" defTabSz="4319900" rtl="0" eaLnBrk="1" latinLnBrk="0" hangingPunct="1">
        <a:defRPr sz="8504" kern="1200">
          <a:solidFill>
            <a:schemeClr val="tx1"/>
          </a:solidFill>
          <a:latin typeface="+mn-lt"/>
          <a:ea typeface="+mn-ea"/>
          <a:cs typeface="+mn-cs"/>
        </a:defRPr>
      </a:lvl8pPr>
      <a:lvl9pPr marL="17279600" algn="l" defTabSz="4319900" rtl="0" eaLnBrk="1" latinLnBrk="0" hangingPunct="1">
        <a:defRPr sz="85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mailto:f.hoeritzauer@ulster.ac.uk"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795468E-9113-E1E0-6B0C-8395E28873DD}"/>
              </a:ext>
            </a:extLst>
          </p:cNvPr>
          <p:cNvSpPr txBox="1"/>
          <p:nvPr/>
        </p:nvSpPr>
        <p:spPr>
          <a:xfrm>
            <a:off x="16080418" y="8289543"/>
            <a:ext cx="14373073" cy="11304505"/>
          </a:xfrm>
          <a:prstGeom prst="rect">
            <a:avLst/>
          </a:prstGeom>
          <a:noFill/>
          <a:ln w="139700">
            <a:solidFill>
              <a:schemeClr val="bg2">
                <a:lumMod val="90000"/>
              </a:schemeClr>
            </a:solidFill>
            <a:miter lim="800000"/>
          </a:ln>
        </p:spPr>
        <p:txBody>
          <a:bodyPr wrap="square" rtlCol="0">
            <a:spAutoFit/>
          </a:bodyPr>
          <a:lstStyle/>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p:txBody>
      </p:sp>
      <p:sp>
        <p:nvSpPr>
          <p:cNvPr id="80" name="TextBox 79">
            <a:extLst>
              <a:ext uri="{FF2B5EF4-FFF2-40B4-BE49-F238E27FC236}">
                <a16:creationId xmlns:a16="http://schemas.microsoft.com/office/drawing/2014/main" id="{AECD33E1-610B-7ACD-2D01-97431464375A}"/>
              </a:ext>
            </a:extLst>
          </p:cNvPr>
          <p:cNvSpPr txBox="1"/>
          <p:nvPr/>
        </p:nvSpPr>
        <p:spPr>
          <a:xfrm>
            <a:off x="31483818" y="23655550"/>
            <a:ext cx="14035546" cy="7227812"/>
          </a:xfrm>
          <a:prstGeom prst="rect">
            <a:avLst/>
          </a:prstGeom>
          <a:solidFill>
            <a:srgbClr val="009FE3"/>
          </a:solidFill>
        </p:spPr>
        <p:txBody>
          <a:bodyPr wrap="square" rtlCol="0">
            <a:spAutoFit/>
          </a:bodyPr>
          <a:lstStyle/>
          <a:p>
            <a:endParaRPr lang="en-US" sz="7600" dirty="0">
              <a:highlight>
                <a:srgbClr val="FFFF00"/>
              </a:highlight>
            </a:endParaRPr>
          </a:p>
          <a:p>
            <a:endParaRPr lang="en-US" sz="7600" dirty="0">
              <a:highlight>
                <a:srgbClr val="FFFF00"/>
              </a:highlight>
            </a:endParaRPr>
          </a:p>
          <a:p>
            <a:endParaRPr lang="en-US" sz="7600" dirty="0">
              <a:highlight>
                <a:srgbClr val="FFFF00"/>
              </a:highlight>
            </a:endParaRPr>
          </a:p>
          <a:p>
            <a:endParaRPr lang="en-US" sz="7600" dirty="0">
              <a:highlight>
                <a:srgbClr val="FFFF00"/>
              </a:highlight>
            </a:endParaRPr>
          </a:p>
          <a:p>
            <a:endParaRPr lang="en-US" sz="7600" dirty="0">
              <a:highlight>
                <a:srgbClr val="FFFF00"/>
              </a:highlight>
            </a:endParaRPr>
          </a:p>
          <a:p>
            <a:endParaRPr lang="en-US" sz="8368" dirty="0">
              <a:highlight>
                <a:srgbClr val="FFFF00"/>
              </a:highlight>
            </a:endParaRPr>
          </a:p>
        </p:txBody>
      </p:sp>
      <p:sp>
        <p:nvSpPr>
          <p:cNvPr id="6" name="Rectangle 5">
            <a:extLst>
              <a:ext uri="{FF2B5EF4-FFF2-40B4-BE49-F238E27FC236}">
                <a16:creationId xmlns:a16="http://schemas.microsoft.com/office/drawing/2014/main" id="{9643BAF2-2B66-DE00-44EC-C1DC79BB5330}"/>
              </a:ext>
            </a:extLst>
          </p:cNvPr>
          <p:cNvSpPr/>
          <p:nvPr/>
        </p:nvSpPr>
        <p:spPr>
          <a:xfrm>
            <a:off x="2183939" y="1231473"/>
            <a:ext cx="36250190" cy="6001770"/>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8368"/>
          </a:p>
        </p:txBody>
      </p:sp>
      <p:pic>
        <p:nvPicPr>
          <p:cNvPr id="10" name="Picture 9" descr="A picture containing text&#10;&#10;Description automatically generated">
            <a:extLst>
              <a:ext uri="{FF2B5EF4-FFF2-40B4-BE49-F238E27FC236}">
                <a16:creationId xmlns:a16="http://schemas.microsoft.com/office/drawing/2014/main" id="{729329B8-00C7-BF4F-9F7F-0257F9501743}"/>
              </a:ext>
            </a:extLst>
          </p:cNvPr>
          <p:cNvPicPr>
            <a:picLocks noChangeAspect="1"/>
          </p:cNvPicPr>
          <p:nvPr/>
        </p:nvPicPr>
        <p:blipFill>
          <a:blip r:embed="rId3"/>
          <a:stretch>
            <a:fillRect/>
          </a:stretch>
        </p:blipFill>
        <p:spPr>
          <a:xfrm>
            <a:off x="39871043" y="1231474"/>
            <a:ext cx="4410813" cy="4646937"/>
          </a:xfrm>
          <a:prstGeom prst="rect">
            <a:avLst/>
          </a:prstGeom>
        </p:spPr>
      </p:pic>
      <p:sp>
        <p:nvSpPr>
          <p:cNvPr id="26" name="TextBox 25">
            <a:extLst>
              <a:ext uri="{FF2B5EF4-FFF2-40B4-BE49-F238E27FC236}">
                <a16:creationId xmlns:a16="http://schemas.microsoft.com/office/drawing/2014/main" id="{4A9AA22F-C6A2-E844-82EC-B396F616EF04}"/>
              </a:ext>
            </a:extLst>
          </p:cNvPr>
          <p:cNvSpPr txBox="1"/>
          <p:nvPr/>
        </p:nvSpPr>
        <p:spPr>
          <a:xfrm>
            <a:off x="39423783" y="6806711"/>
            <a:ext cx="4970620" cy="605422"/>
          </a:xfrm>
          <a:prstGeom prst="rect">
            <a:avLst/>
          </a:prstGeom>
          <a:noFill/>
        </p:spPr>
        <p:txBody>
          <a:bodyPr wrap="square" rtlCol="0">
            <a:spAutoFit/>
          </a:bodyPr>
          <a:lstStyle/>
          <a:p>
            <a:pPr algn="r"/>
            <a:r>
              <a:rPr lang="en-US" sz="3334" b="1" dirty="0" err="1">
                <a:solidFill>
                  <a:schemeClr val="bg1"/>
                </a:solidFill>
                <a:latin typeface="Futura" pitchFamily="2" charset="0"/>
              </a:rPr>
              <a:t>ulster.ac.uk</a:t>
            </a:r>
            <a:r>
              <a:rPr lang="en-US" sz="3334" b="1" dirty="0">
                <a:solidFill>
                  <a:schemeClr val="bg1"/>
                </a:solidFill>
                <a:latin typeface="Futura" pitchFamily="2" charset="0"/>
              </a:rPr>
              <a:t> </a:t>
            </a:r>
          </a:p>
        </p:txBody>
      </p:sp>
      <p:sp>
        <p:nvSpPr>
          <p:cNvPr id="27" name="TextBox 26">
            <a:extLst>
              <a:ext uri="{FF2B5EF4-FFF2-40B4-BE49-F238E27FC236}">
                <a16:creationId xmlns:a16="http://schemas.microsoft.com/office/drawing/2014/main" id="{F06891E3-D842-734A-B110-DAB44D431C57}"/>
              </a:ext>
            </a:extLst>
          </p:cNvPr>
          <p:cNvSpPr txBox="1"/>
          <p:nvPr/>
        </p:nvSpPr>
        <p:spPr>
          <a:xfrm>
            <a:off x="3203549" y="1005140"/>
            <a:ext cx="35230580" cy="6292043"/>
          </a:xfrm>
          <a:prstGeom prst="rect">
            <a:avLst/>
          </a:prstGeom>
          <a:noFill/>
        </p:spPr>
        <p:txBody>
          <a:bodyPr wrap="square" rtlCol="0">
            <a:spAutoFit/>
          </a:bodyPr>
          <a:lstStyle/>
          <a:p>
            <a:r>
              <a:rPr lang="en-GB" sz="17143" b="1" dirty="0">
                <a:solidFill>
                  <a:srgbClr val="009FE3"/>
                </a:solidFill>
                <a:latin typeface="Futura"/>
              </a:rPr>
              <a:t>Collaborative Classrooms:</a:t>
            </a:r>
            <a:r>
              <a:rPr lang="en-GB" sz="11572" b="1" dirty="0">
                <a:solidFill>
                  <a:srgbClr val="009FE3"/>
                </a:solidFill>
                <a:latin typeface="Futura"/>
              </a:rPr>
              <a:t> </a:t>
            </a:r>
            <a:r>
              <a:rPr lang="en-US" sz="11572" dirty="0">
                <a:solidFill>
                  <a:srgbClr val="000000"/>
                </a:solidFill>
                <a:latin typeface="Futura"/>
              </a:rPr>
              <a:t> Enhancing Resilience and Adaptability in PGCE Art and Design Educators</a:t>
            </a:r>
            <a:r>
              <a:rPr lang="en-GB" sz="11572" b="1" dirty="0">
                <a:solidFill>
                  <a:srgbClr val="130F3D"/>
                </a:solidFill>
                <a:latin typeface="Futura"/>
              </a:rPr>
              <a:t>. </a:t>
            </a:r>
            <a:endParaRPr lang="en-US" sz="11572" b="1" dirty="0">
              <a:solidFill>
                <a:srgbClr val="130F3D"/>
              </a:solidFill>
              <a:latin typeface="Futura"/>
            </a:endParaRPr>
          </a:p>
        </p:txBody>
      </p:sp>
      <p:sp>
        <p:nvSpPr>
          <p:cNvPr id="2" name="TextBox 1">
            <a:extLst>
              <a:ext uri="{FF2B5EF4-FFF2-40B4-BE49-F238E27FC236}">
                <a16:creationId xmlns:a16="http://schemas.microsoft.com/office/drawing/2014/main" id="{2515C4D2-165D-4C9F-B466-6947E93FC54E}"/>
              </a:ext>
            </a:extLst>
          </p:cNvPr>
          <p:cNvSpPr txBox="1"/>
          <p:nvPr/>
        </p:nvSpPr>
        <p:spPr>
          <a:xfrm>
            <a:off x="844995" y="8380299"/>
            <a:ext cx="14373073" cy="22736843"/>
          </a:xfrm>
          <a:prstGeom prst="rect">
            <a:avLst/>
          </a:prstGeom>
          <a:solidFill>
            <a:srgbClr val="130F3D"/>
          </a:solidFill>
        </p:spPr>
        <p:txBody>
          <a:bodyPr wrap="square" rtlCol="0">
            <a:spAutoFit/>
          </a:bodyPr>
          <a:lstStyle/>
          <a:p>
            <a:endParaRPr lang="en-US" sz="8200" dirty="0"/>
          </a:p>
          <a:p>
            <a:endParaRPr lang="en-US" sz="8200" dirty="0"/>
          </a:p>
          <a:p>
            <a:endParaRPr lang="en-US" sz="8200" dirty="0"/>
          </a:p>
          <a:p>
            <a:endParaRPr lang="en-US" sz="8200" dirty="0"/>
          </a:p>
          <a:p>
            <a:endParaRPr lang="en-US" sz="8200" dirty="0"/>
          </a:p>
          <a:p>
            <a:endParaRPr lang="en-US" sz="8200" dirty="0"/>
          </a:p>
          <a:p>
            <a:endParaRPr lang="en-US" sz="8200" dirty="0"/>
          </a:p>
          <a:p>
            <a:endParaRPr lang="en-US" sz="8200" dirty="0"/>
          </a:p>
          <a:p>
            <a:endParaRPr lang="en-US" sz="8200" dirty="0"/>
          </a:p>
          <a:p>
            <a:endParaRPr lang="en-US" sz="8200" dirty="0"/>
          </a:p>
          <a:p>
            <a:endParaRPr lang="en-US" sz="8200" dirty="0"/>
          </a:p>
          <a:p>
            <a:endParaRPr lang="en-US" sz="8200" dirty="0"/>
          </a:p>
          <a:p>
            <a:endParaRPr lang="en-US" sz="8200" dirty="0"/>
          </a:p>
          <a:p>
            <a:endParaRPr lang="en-US" sz="8200" dirty="0"/>
          </a:p>
          <a:p>
            <a:endParaRPr lang="en-US" sz="8200" dirty="0"/>
          </a:p>
          <a:p>
            <a:endParaRPr lang="en-US" sz="8200" dirty="0"/>
          </a:p>
          <a:p>
            <a:endParaRPr lang="en-US" sz="8368" dirty="0"/>
          </a:p>
          <a:p>
            <a:endParaRPr lang="en-US" sz="8200" dirty="0"/>
          </a:p>
        </p:txBody>
      </p:sp>
      <p:sp>
        <p:nvSpPr>
          <p:cNvPr id="4" name="TextBox 3">
            <a:extLst>
              <a:ext uri="{FF2B5EF4-FFF2-40B4-BE49-F238E27FC236}">
                <a16:creationId xmlns:a16="http://schemas.microsoft.com/office/drawing/2014/main" id="{8391B166-A7AE-4B7B-92D3-DFB10B757D2B}"/>
              </a:ext>
            </a:extLst>
          </p:cNvPr>
          <p:cNvSpPr txBox="1"/>
          <p:nvPr/>
        </p:nvSpPr>
        <p:spPr>
          <a:xfrm>
            <a:off x="1227103" y="8424504"/>
            <a:ext cx="13367946" cy="1147558"/>
          </a:xfrm>
          <a:prstGeom prst="rect">
            <a:avLst/>
          </a:prstGeom>
          <a:noFill/>
        </p:spPr>
        <p:txBody>
          <a:bodyPr wrap="square" rtlCol="0">
            <a:spAutoFit/>
          </a:bodyPr>
          <a:lstStyle/>
          <a:p>
            <a:r>
              <a:rPr lang="en-US" sz="6857" b="1" dirty="0">
                <a:solidFill>
                  <a:srgbClr val="009FE3"/>
                </a:solidFill>
                <a:latin typeface="Futura" pitchFamily="2" charset="0"/>
              </a:rPr>
              <a:t>Introduction </a:t>
            </a:r>
          </a:p>
        </p:txBody>
      </p:sp>
      <p:sp>
        <p:nvSpPr>
          <p:cNvPr id="5" name="TextBox 4">
            <a:extLst>
              <a:ext uri="{FF2B5EF4-FFF2-40B4-BE49-F238E27FC236}">
                <a16:creationId xmlns:a16="http://schemas.microsoft.com/office/drawing/2014/main" id="{58A63020-29A8-4E77-958D-55076DFF0583}"/>
              </a:ext>
            </a:extLst>
          </p:cNvPr>
          <p:cNvSpPr txBox="1"/>
          <p:nvPr/>
        </p:nvSpPr>
        <p:spPr>
          <a:xfrm>
            <a:off x="1351354" y="16452487"/>
            <a:ext cx="13367946" cy="6186309"/>
          </a:xfrm>
          <a:prstGeom prst="rect">
            <a:avLst/>
          </a:prstGeom>
          <a:noFill/>
        </p:spPr>
        <p:txBody>
          <a:bodyPr wrap="square" rtlCol="0">
            <a:spAutoFit/>
          </a:bodyPr>
          <a:lstStyle/>
          <a:p>
            <a:pPr defTabSz="1959468" eaLnBrk="0" fontAlgn="base" hangingPunct="0">
              <a:spcAft>
                <a:spcPts val="600"/>
              </a:spcAft>
            </a:pPr>
            <a:r>
              <a:rPr lang="en-US" altLang="en-US" sz="3600" dirty="0">
                <a:solidFill>
                  <a:schemeClr val="bg1"/>
                </a:solidFill>
                <a:latin typeface="Futura"/>
              </a:rPr>
              <a:t>1. Identify the </a:t>
            </a:r>
            <a:r>
              <a:rPr lang="en-US" altLang="en-US" sz="3600" b="1" dirty="0">
                <a:solidFill>
                  <a:schemeClr val="bg1"/>
                </a:solidFill>
                <a:latin typeface="Futura"/>
              </a:rPr>
              <a:t>primary challenges </a:t>
            </a:r>
            <a:r>
              <a:rPr lang="en-US" altLang="en-US" sz="3600" dirty="0">
                <a:solidFill>
                  <a:schemeClr val="bg1"/>
                </a:solidFill>
                <a:latin typeface="Futura"/>
              </a:rPr>
              <a:t>faced by PGCE Art and Design students in developing resilience and adaptability.</a:t>
            </a:r>
            <a:br>
              <a:rPr lang="en-US" altLang="en-US" sz="3600" dirty="0">
                <a:solidFill>
                  <a:schemeClr val="bg1"/>
                </a:solidFill>
                <a:latin typeface="Futura"/>
              </a:rPr>
            </a:br>
            <a:br>
              <a:rPr lang="en-US" altLang="en-US" sz="3600" dirty="0">
                <a:solidFill>
                  <a:schemeClr val="bg1"/>
                </a:solidFill>
                <a:latin typeface="Futura"/>
              </a:rPr>
            </a:br>
            <a:r>
              <a:rPr lang="en-US" altLang="en-US" sz="3600" dirty="0">
                <a:solidFill>
                  <a:schemeClr val="bg1"/>
                </a:solidFill>
                <a:latin typeface="Futura"/>
              </a:rPr>
              <a:t>2. </a:t>
            </a:r>
            <a:r>
              <a:rPr lang="en-US" altLang="en-US" sz="3600" dirty="0" err="1">
                <a:solidFill>
                  <a:schemeClr val="bg1"/>
                </a:solidFill>
                <a:latin typeface="Futura"/>
              </a:rPr>
              <a:t>Analyse</a:t>
            </a:r>
            <a:r>
              <a:rPr lang="en-US" altLang="en-US" sz="3600" dirty="0">
                <a:solidFill>
                  <a:schemeClr val="bg1"/>
                </a:solidFill>
                <a:latin typeface="Futura"/>
              </a:rPr>
              <a:t> how </a:t>
            </a:r>
            <a:r>
              <a:rPr lang="en-US" altLang="en-US" sz="3600" b="1" dirty="0">
                <a:solidFill>
                  <a:schemeClr val="bg1"/>
                </a:solidFill>
                <a:latin typeface="Futura"/>
              </a:rPr>
              <a:t>practical skills and pedagogical </a:t>
            </a:r>
            <a:r>
              <a:rPr lang="en-US" altLang="en-US" sz="3600" dirty="0">
                <a:solidFill>
                  <a:schemeClr val="bg1"/>
                </a:solidFill>
                <a:latin typeface="Futura"/>
              </a:rPr>
              <a:t>knowledge can be enhanced to improve student teachers' confidence.</a:t>
            </a:r>
            <a:br>
              <a:rPr lang="en-US" altLang="en-US" sz="3600" dirty="0">
                <a:solidFill>
                  <a:schemeClr val="bg1"/>
                </a:solidFill>
                <a:latin typeface="Futura"/>
              </a:rPr>
            </a:br>
            <a:br>
              <a:rPr lang="en-US" altLang="en-US" sz="3600" dirty="0">
                <a:solidFill>
                  <a:schemeClr val="bg1"/>
                </a:solidFill>
                <a:latin typeface="Futura"/>
              </a:rPr>
            </a:br>
            <a:r>
              <a:rPr lang="en-US" altLang="en-US" sz="3600" dirty="0">
                <a:solidFill>
                  <a:schemeClr val="bg1"/>
                </a:solidFill>
                <a:latin typeface="Futura"/>
              </a:rPr>
              <a:t>3. Evaluate strategies that can be implemented to support the development </a:t>
            </a:r>
            <a:r>
              <a:rPr lang="en-US" altLang="en-US" sz="3600" b="1" dirty="0">
                <a:solidFill>
                  <a:schemeClr val="bg1"/>
                </a:solidFill>
                <a:latin typeface="Futura"/>
              </a:rPr>
              <a:t>of resilience and adaptability </a:t>
            </a:r>
            <a:r>
              <a:rPr lang="en-US" altLang="en-US" sz="3600" dirty="0">
                <a:solidFill>
                  <a:schemeClr val="bg1"/>
                </a:solidFill>
                <a:latin typeface="Futura"/>
              </a:rPr>
              <a:t>in pre-service teachers. </a:t>
            </a:r>
            <a:br>
              <a:rPr lang="en-GB" sz="3600" dirty="0">
                <a:solidFill>
                  <a:schemeClr val="bg1"/>
                </a:solidFill>
                <a:latin typeface="Futura"/>
              </a:rPr>
            </a:br>
            <a:endParaRPr lang="en-GB" sz="3600" dirty="0">
              <a:solidFill>
                <a:schemeClr val="bg1"/>
              </a:solidFill>
              <a:latin typeface="Futura"/>
            </a:endParaRPr>
          </a:p>
        </p:txBody>
      </p:sp>
      <p:sp>
        <p:nvSpPr>
          <p:cNvPr id="38" name="TextBox 37">
            <a:extLst>
              <a:ext uri="{FF2B5EF4-FFF2-40B4-BE49-F238E27FC236}">
                <a16:creationId xmlns:a16="http://schemas.microsoft.com/office/drawing/2014/main" id="{C1CF0774-0EEC-424A-A051-C267903EF72B}"/>
              </a:ext>
            </a:extLst>
          </p:cNvPr>
          <p:cNvSpPr txBox="1"/>
          <p:nvPr/>
        </p:nvSpPr>
        <p:spPr>
          <a:xfrm>
            <a:off x="16370452" y="8380300"/>
            <a:ext cx="7030056" cy="1147558"/>
          </a:xfrm>
          <a:prstGeom prst="rect">
            <a:avLst/>
          </a:prstGeom>
          <a:noFill/>
        </p:spPr>
        <p:txBody>
          <a:bodyPr wrap="square" rtlCol="0">
            <a:spAutoFit/>
          </a:bodyPr>
          <a:lstStyle/>
          <a:p>
            <a:r>
              <a:rPr lang="en-US" sz="6857" b="1" dirty="0">
                <a:solidFill>
                  <a:srgbClr val="009FE3"/>
                </a:solidFill>
                <a:latin typeface="Futura" pitchFamily="2" charset="0"/>
              </a:rPr>
              <a:t>Methods</a:t>
            </a:r>
          </a:p>
        </p:txBody>
      </p:sp>
      <p:sp>
        <p:nvSpPr>
          <p:cNvPr id="40" name="TextBox 39">
            <a:extLst>
              <a:ext uri="{FF2B5EF4-FFF2-40B4-BE49-F238E27FC236}">
                <a16:creationId xmlns:a16="http://schemas.microsoft.com/office/drawing/2014/main" id="{7A0E2899-EEAF-40C1-B495-4078BF5E76E7}"/>
              </a:ext>
            </a:extLst>
          </p:cNvPr>
          <p:cNvSpPr txBox="1"/>
          <p:nvPr/>
        </p:nvSpPr>
        <p:spPr>
          <a:xfrm>
            <a:off x="15940187" y="9315302"/>
            <a:ext cx="14288413" cy="7940764"/>
          </a:xfrm>
          <a:prstGeom prst="rect">
            <a:avLst/>
          </a:prstGeom>
          <a:noFill/>
        </p:spPr>
        <p:txBody>
          <a:bodyPr wrap="square" rtlCol="0">
            <a:spAutoFit/>
          </a:bodyPr>
          <a:lstStyle/>
          <a:p>
            <a:pPr lvl="1"/>
            <a:r>
              <a:rPr lang="en-US" sz="3600" dirty="0">
                <a:latin typeface="Futura"/>
              </a:rPr>
              <a:t>A Design Thinking approach was deemed relevant as it fosters creative problem-solving and adaptability by encouraging innovative strategies for inclusive and dynamic teaching.</a:t>
            </a:r>
            <a:r>
              <a:rPr lang="en-US" altLang="en-US" sz="3600" b="1" dirty="0">
                <a:latin typeface="Futura"/>
              </a:rPr>
              <a:t>  </a:t>
            </a:r>
            <a:br>
              <a:rPr lang="en-US" altLang="en-US" sz="3600" b="1" dirty="0">
                <a:latin typeface="Futura"/>
              </a:rPr>
            </a:br>
            <a:r>
              <a:rPr lang="en-US" altLang="en-US" sz="3600" b="1" dirty="0">
                <a:latin typeface="Futura"/>
              </a:rPr>
              <a:t>1. Empathize: </a:t>
            </a:r>
            <a:r>
              <a:rPr lang="en-US" altLang="en-US" sz="3600" dirty="0">
                <a:latin typeface="Futura"/>
              </a:rPr>
              <a:t>questionnaires and group discussions. </a:t>
            </a:r>
          </a:p>
          <a:p>
            <a:pPr lvl="1"/>
            <a:r>
              <a:rPr lang="en-US" altLang="en-US" sz="3600" b="1" dirty="0">
                <a:latin typeface="Futura"/>
              </a:rPr>
              <a:t>2. Define: </a:t>
            </a:r>
            <a:r>
              <a:rPr lang="en-US" altLang="en-US" sz="3600" dirty="0">
                <a:latin typeface="Futura"/>
              </a:rPr>
              <a:t>Development of problem statement. </a:t>
            </a:r>
          </a:p>
          <a:p>
            <a:pPr lvl="1"/>
            <a:r>
              <a:rPr lang="en-US" altLang="en-US" sz="3600" b="1" dirty="0">
                <a:latin typeface="Futura"/>
              </a:rPr>
              <a:t>3. Ideate: </a:t>
            </a:r>
            <a:r>
              <a:rPr lang="en-US" altLang="en-US" sz="3600" dirty="0">
                <a:latin typeface="Futura"/>
              </a:rPr>
              <a:t>Generation of solutions through collaborative brainstorming, including role-playing, experiential learning, reflective practice, mentorship, and diversity training. </a:t>
            </a:r>
          </a:p>
          <a:p>
            <a:pPr lvl="1"/>
            <a:r>
              <a:rPr lang="en-US" altLang="en-US" sz="3600" b="1" dirty="0">
                <a:latin typeface="Futura"/>
              </a:rPr>
              <a:t>4. Prototype: </a:t>
            </a:r>
            <a:r>
              <a:rPr lang="en-US" altLang="en-US" sz="3600" dirty="0">
                <a:latin typeface="Futura"/>
              </a:rPr>
              <a:t>Development of top 5 solutions, including modelling effective practices, drama-based approaches, technical skill-building, community learning events, and collaborative resource development. </a:t>
            </a:r>
          </a:p>
          <a:p>
            <a:pPr lvl="1"/>
            <a:r>
              <a:rPr lang="en-US" altLang="en-US" sz="3600" b="1" dirty="0">
                <a:latin typeface="Futura"/>
              </a:rPr>
              <a:t>5. Test: </a:t>
            </a:r>
            <a:r>
              <a:rPr lang="en-US" altLang="en-US" sz="3600" dirty="0">
                <a:latin typeface="Futura"/>
              </a:rPr>
              <a:t>student feedback and refinement.</a:t>
            </a:r>
          </a:p>
        </p:txBody>
      </p:sp>
      <p:sp>
        <p:nvSpPr>
          <p:cNvPr id="42" name="TextBox 41">
            <a:extLst>
              <a:ext uri="{FF2B5EF4-FFF2-40B4-BE49-F238E27FC236}">
                <a16:creationId xmlns:a16="http://schemas.microsoft.com/office/drawing/2014/main" id="{69CE1A4B-2678-442A-8BAE-027263183D6F}"/>
              </a:ext>
            </a:extLst>
          </p:cNvPr>
          <p:cNvSpPr txBox="1"/>
          <p:nvPr/>
        </p:nvSpPr>
        <p:spPr>
          <a:xfrm>
            <a:off x="16015104" y="20198523"/>
            <a:ext cx="14373073" cy="10644965"/>
          </a:xfrm>
          <a:prstGeom prst="rect">
            <a:avLst/>
          </a:prstGeom>
          <a:noFill/>
          <a:ln w="139700">
            <a:solidFill>
              <a:schemeClr val="bg2">
                <a:lumMod val="90000"/>
              </a:schemeClr>
            </a:solidFill>
            <a:miter lim="800000"/>
          </a:ln>
        </p:spPr>
        <p:txBody>
          <a:bodyPr wrap="square" rtlCol="0">
            <a:spAutoFit/>
          </a:bodyPr>
          <a:lstStyle/>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a:p>
            <a:pPr defTabSz="1959468" eaLnBrk="0" fontAlgn="base" hangingPunct="0">
              <a:spcBef>
                <a:spcPct val="0"/>
              </a:spcBef>
              <a:spcAft>
                <a:spcPct val="0"/>
              </a:spcAft>
            </a:pPr>
            <a:endParaRPr lang="en-US" altLang="en-US" sz="4286" dirty="0">
              <a:latin typeface="Futura"/>
            </a:endParaRPr>
          </a:p>
        </p:txBody>
      </p:sp>
      <p:sp>
        <p:nvSpPr>
          <p:cNvPr id="44" name="TextBox 43">
            <a:extLst>
              <a:ext uri="{FF2B5EF4-FFF2-40B4-BE49-F238E27FC236}">
                <a16:creationId xmlns:a16="http://schemas.microsoft.com/office/drawing/2014/main" id="{55A88BD4-18F2-4B57-B02E-40EED6EEBB1B}"/>
              </a:ext>
            </a:extLst>
          </p:cNvPr>
          <p:cNvSpPr txBox="1"/>
          <p:nvPr/>
        </p:nvSpPr>
        <p:spPr>
          <a:xfrm>
            <a:off x="16108341" y="20270920"/>
            <a:ext cx="7030056" cy="1147558"/>
          </a:xfrm>
          <a:prstGeom prst="rect">
            <a:avLst/>
          </a:prstGeom>
          <a:noFill/>
        </p:spPr>
        <p:txBody>
          <a:bodyPr wrap="square" rtlCol="0">
            <a:spAutoFit/>
          </a:bodyPr>
          <a:lstStyle/>
          <a:p>
            <a:r>
              <a:rPr lang="en-US" sz="6857" b="1" dirty="0">
                <a:solidFill>
                  <a:srgbClr val="009FE3"/>
                </a:solidFill>
                <a:latin typeface="Futura" pitchFamily="2" charset="0"/>
              </a:rPr>
              <a:t>Results</a:t>
            </a:r>
          </a:p>
        </p:txBody>
      </p:sp>
      <p:sp>
        <p:nvSpPr>
          <p:cNvPr id="48" name="TextBox 47">
            <a:extLst>
              <a:ext uri="{FF2B5EF4-FFF2-40B4-BE49-F238E27FC236}">
                <a16:creationId xmlns:a16="http://schemas.microsoft.com/office/drawing/2014/main" id="{715D9DA6-FDA5-432E-9B63-B8C0EA9E82DC}"/>
              </a:ext>
            </a:extLst>
          </p:cNvPr>
          <p:cNvSpPr txBox="1"/>
          <p:nvPr/>
        </p:nvSpPr>
        <p:spPr>
          <a:xfrm>
            <a:off x="31490127" y="8161544"/>
            <a:ext cx="14035546" cy="14922227"/>
          </a:xfrm>
          <a:prstGeom prst="rect">
            <a:avLst/>
          </a:prstGeom>
          <a:noFill/>
          <a:ln w="139700">
            <a:solidFill>
              <a:schemeClr val="bg2">
                <a:lumMod val="90000"/>
              </a:schemeClr>
            </a:solidFill>
            <a:miter lim="800000"/>
          </a:ln>
        </p:spPr>
        <p:txBody>
          <a:bodyPr wrap="square" rtlCol="0">
            <a:spAutoFit/>
          </a:bodyPr>
          <a:lstStyle/>
          <a:p>
            <a:endParaRPr lang="en-US" sz="8000" dirty="0"/>
          </a:p>
          <a:p>
            <a:endParaRPr lang="en-US" sz="8000" dirty="0"/>
          </a:p>
          <a:p>
            <a:endParaRPr lang="en-US" sz="8000" dirty="0"/>
          </a:p>
          <a:p>
            <a:endParaRPr lang="en-US" sz="8000" dirty="0"/>
          </a:p>
          <a:p>
            <a:endParaRPr lang="en-US" sz="8000" dirty="0"/>
          </a:p>
          <a:p>
            <a:endParaRPr lang="en-US" sz="8000" dirty="0"/>
          </a:p>
          <a:p>
            <a:endParaRPr lang="en-US" sz="8000" dirty="0"/>
          </a:p>
          <a:p>
            <a:endParaRPr lang="en-US" sz="8000" dirty="0"/>
          </a:p>
          <a:p>
            <a:endParaRPr lang="en-US" sz="8000" dirty="0"/>
          </a:p>
          <a:p>
            <a:endParaRPr lang="en-US" sz="8000" dirty="0"/>
          </a:p>
          <a:p>
            <a:endParaRPr lang="en-US" sz="8000" dirty="0"/>
          </a:p>
          <a:p>
            <a:endParaRPr lang="en-US" sz="8368" dirty="0"/>
          </a:p>
        </p:txBody>
      </p:sp>
      <p:sp>
        <p:nvSpPr>
          <p:cNvPr id="52" name="TextBox 51">
            <a:extLst>
              <a:ext uri="{FF2B5EF4-FFF2-40B4-BE49-F238E27FC236}">
                <a16:creationId xmlns:a16="http://schemas.microsoft.com/office/drawing/2014/main" id="{154E2825-5C2C-4EFB-A347-57E4265F4112}"/>
              </a:ext>
            </a:extLst>
          </p:cNvPr>
          <p:cNvSpPr txBox="1"/>
          <p:nvPr/>
        </p:nvSpPr>
        <p:spPr>
          <a:xfrm>
            <a:off x="31845298" y="8505508"/>
            <a:ext cx="7030056" cy="1147558"/>
          </a:xfrm>
          <a:prstGeom prst="rect">
            <a:avLst/>
          </a:prstGeom>
          <a:noFill/>
        </p:spPr>
        <p:txBody>
          <a:bodyPr wrap="square" rtlCol="0">
            <a:spAutoFit/>
          </a:bodyPr>
          <a:lstStyle/>
          <a:p>
            <a:r>
              <a:rPr lang="en-US" sz="6857" b="1" dirty="0">
                <a:solidFill>
                  <a:srgbClr val="009FE3"/>
                </a:solidFill>
                <a:latin typeface="Futura" pitchFamily="2" charset="0"/>
              </a:rPr>
              <a:t>Conclusions</a:t>
            </a:r>
          </a:p>
        </p:txBody>
      </p:sp>
      <p:sp>
        <p:nvSpPr>
          <p:cNvPr id="54" name="TextBox 53">
            <a:extLst>
              <a:ext uri="{FF2B5EF4-FFF2-40B4-BE49-F238E27FC236}">
                <a16:creationId xmlns:a16="http://schemas.microsoft.com/office/drawing/2014/main" id="{375FB0E5-3129-4C61-9EFF-5E295FF1C60B}"/>
              </a:ext>
            </a:extLst>
          </p:cNvPr>
          <p:cNvSpPr txBox="1"/>
          <p:nvPr/>
        </p:nvSpPr>
        <p:spPr>
          <a:xfrm>
            <a:off x="31820884" y="9592669"/>
            <a:ext cx="13361414" cy="8693405"/>
          </a:xfrm>
          <a:prstGeom prst="rect">
            <a:avLst/>
          </a:prstGeom>
          <a:noFill/>
        </p:spPr>
        <p:txBody>
          <a:bodyPr wrap="square" rtlCol="0">
            <a:spAutoFit/>
          </a:bodyPr>
          <a:lstStyle/>
          <a:p>
            <a:endParaRPr lang="en-US" altLang="en-US" sz="3600" b="1" dirty="0">
              <a:latin typeface="Futura"/>
            </a:endParaRPr>
          </a:p>
          <a:p>
            <a:r>
              <a:rPr lang="en-US" altLang="en-US" sz="3600" b="1" dirty="0">
                <a:latin typeface="Futura"/>
              </a:rPr>
              <a:t>1. </a:t>
            </a:r>
            <a:r>
              <a:rPr lang="en-US" altLang="en-US" sz="3600" dirty="0">
                <a:latin typeface="Futura"/>
              </a:rPr>
              <a:t>A </a:t>
            </a:r>
            <a:r>
              <a:rPr lang="en-US" altLang="en-US" sz="3600" b="1" dirty="0">
                <a:latin typeface="Futura"/>
              </a:rPr>
              <a:t>multifaceted approach </a:t>
            </a:r>
            <a:r>
              <a:rPr lang="en-US" altLang="en-US" sz="3600" dirty="0">
                <a:latin typeface="Futura"/>
              </a:rPr>
              <a:t>to develop resilience</a:t>
            </a:r>
            <a:br>
              <a:rPr lang="en-US" altLang="en-US" sz="3600" dirty="0">
                <a:latin typeface="Futura"/>
              </a:rPr>
            </a:br>
            <a:r>
              <a:rPr lang="en-US" altLang="en-US" sz="3600" dirty="0">
                <a:latin typeface="Futura"/>
              </a:rPr>
              <a:t>and adaptability among PGCE students.</a:t>
            </a:r>
          </a:p>
          <a:p>
            <a:r>
              <a:rPr lang="en-US" altLang="en-US" sz="3600" b="1" dirty="0">
                <a:latin typeface="Futura"/>
              </a:rPr>
              <a:t>2.</a:t>
            </a:r>
            <a:r>
              <a:rPr lang="en-US" altLang="en-US" sz="3600" dirty="0">
                <a:latin typeface="Futura"/>
              </a:rPr>
              <a:t> The </a:t>
            </a:r>
            <a:r>
              <a:rPr lang="en-US" altLang="en-US" sz="3600" b="1" dirty="0">
                <a:latin typeface="Futura"/>
              </a:rPr>
              <a:t>integration</a:t>
            </a:r>
            <a:r>
              <a:rPr lang="en-US" altLang="en-US" sz="3600" dirty="0">
                <a:latin typeface="Futura"/>
              </a:rPr>
              <a:t> of practical skills workshops, role-playing, and collaborative events proved beneficial in enhancing student teachers' confidence and pedagogical knowledge. </a:t>
            </a:r>
          </a:p>
          <a:p>
            <a:r>
              <a:rPr lang="en-US" altLang="en-US" sz="3600" b="1" dirty="0">
                <a:latin typeface="Futura"/>
              </a:rPr>
              <a:t>3.</a:t>
            </a:r>
            <a:r>
              <a:rPr lang="en-US" altLang="en-US" sz="3600" dirty="0">
                <a:latin typeface="Futura"/>
              </a:rPr>
              <a:t> The findings support creating a supportive community and fostering CPG. </a:t>
            </a:r>
            <a:br>
              <a:rPr lang="en-US" altLang="en-US" sz="3600" dirty="0">
                <a:latin typeface="Futura"/>
              </a:rPr>
            </a:br>
            <a:br>
              <a:rPr lang="en-US" altLang="en-US" sz="3600" dirty="0">
                <a:latin typeface="Futura"/>
              </a:rPr>
            </a:br>
            <a:r>
              <a:rPr lang="en-US" altLang="en-US" sz="3600" b="1" dirty="0">
                <a:latin typeface="Futura"/>
              </a:rPr>
              <a:t>Future ideas: </a:t>
            </a:r>
            <a:r>
              <a:rPr lang="en-US" altLang="en-US" sz="3600" dirty="0">
                <a:latin typeface="Futura"/>
              </a:rPr>
              <a:t>refine and scale these strategies to ensure they meet the evolving needs of student  teachers using a second and third iteration. </a:t>
            </a:r>
          </a:p>
          <a:p>
            <a:endParaRPr lang="en-US" altLang="en-US" sz="3600" dirty="0">
              <a:latin typeface="Futura"/>
            </a:endParaRPr>
          </a:p>
          <a:p>
            <a:pPr>
              <a:buFont typeface="Arial" panose="020B0604020202020204" pitchFamily="34" charset="0"/>
              <a:buChar char="•"/>
            </a:pPr>
            <a:endParaRPr lang="en-US" sz="3600" dirty="0">
              <a:latin typeface="Futura"/>
            </a:endParaRPr>
          </a:p>
        </p:txBody>
      </p:sp>
      <p:sp>
        <p:nvSpPr>
          <p:cNvPr id="56" name="TextBox 55">
            <a:extLst>
              <a:ext uri="{FF2B5EF4-FFF2-40B4-BE49-F238E27FC236}">
                <a16:creationId xmlns:a16="http://schemas.microsoft.com/office/drawing/2014/main" id="{BBFBE21F-FED8-4540-B8AE-14E983807CF5}"/>
              </a:ext>
            </a:extLst>
          </p:cNvPr>
          <p:cNvSpPr txBox="1"/>
          <p:nvPr/>
        </p:nvSpPr>
        <p:spPr>
          <a:xfrm>
            <a:off x="31820882" y="24544487"/>
            <a:ext cx="14313208" cy="1792157"/>
          </a:xfrm>
          <a:prstGeom prst="rect">
            <a:avLst/>
          </a:prstGeom>
          <a:noFill/>
        </p:spPr>
        <p:txBody>
          <a:bodyPr wrap="square" rtlCol="0">
            <a:spAutoFit/>
          </a:bodyPr>
          <a:lstStyle/>
          <a:p>
            <a:r>
              <a:rPr lang="en-US" sz="4400" b="1" dirty="0">
                <a:solidFill>
                  <a:srgbClr val="130F3D"/>
                </a:solidFill>
                <a:latin typeface="Futura" pitchFamily="2" charset="0"/>
              </a:rPr>
              <a:t>Author: </a:t>
            </a:r>
            <a:r>
              <a:rPr lang="en-US" sz="2300" dirty="0">
                <a:solidFill>
                  <a:srgbClr val="130F3D"/>
                </a:solidFill>
                <a:latin typeface="Futura"/>
              </a:rPr>
              <a:t>Franz Hoeritzauer: </a:t>
            </a:r>
            <a:r>
              <a:rPr lang="en-US" sz="2300" dirty="0">
                <a:solidFill>
                  <a:srgbClr val="130F3D"/>
                </a:solidFill>
                <a:latin typeface="Futura"/>
                <a:hlinkClick r:id="rId4">
                  <a:extLst>
                    <a:ext uri="{A12FA001-AC4F-418D-AE19-62706E023703}">
                      <ahyp:hlinkClr xmlns:ahyp="http://schemas.microsoft.com/office/drawing/2018/hyperlinkcolor" val="tx"/>
                    </a:ext>
                  </a:extLst>
                </a:hlinkClick>
              </a:rPr>
              <a:t>f.hoeritzauer@ulster.ac.uk</a:t>
            </a:r>
            <a:r>
              <a:rPr lang="en-US" sz="2300" dirty="0">
                <a:solidFill>
                  <a:srgbClr val="130F3D"/>
                </a:solidFill>
                <a:latin typeface="Futura"/>
              </a:rPr>
              <a:t> : </a:t>
            </a:r>
            <a:r>
              <a:rPr lang="en-US" sz="2300" b="0" i="0" dirty="0">
                <a:solidFill>
                  <a:srgbClr val="130F3D"/>
                </a:solidFill>
                <a:effectLst/>
                <a:latin typeface="Futura"/>
              </a:rPr>
              <a:t>Room I224, </a:t>
            </a:r>
            <a:r>
              <a:rPr lang="en-US" sz="2300" b="0" i="0" dirty="0" err="1">
                <a:solidFill>
                  <a:srgbClr val="130F3D"/>
                </a:solidFill>
                <a:effectLst/>
                <a:latin typeface="Futura"/>
              </a:rPr>
              <a:t>Cromore</a:t>
            </a:r>
            <a:r>
              <a:rPr lang="en-US" sz="2300" b="0" i="0" dirty="0">
                <a:solidFill>
                  <a:srgbClr val="130F3D"/>
                </a:solidFill>
                <a:effectLst/>
                <a:latin typeface="Futura"/>
              </a:rPr>
              <a:t> Road, </a:t>
            </a:r>
          </a:p>
          <a:p>
            <a:r>
              <a:rPr lang="en-US" sz="2300" b="0" i="0" dirty="0">
                <a:solidFill>
                  <a:srgbClr val="130F3D"/>
                </a:solidFill>
                <a:effectLst/>
                <a:latin typeface="Futura"/>
              </a:rPr>
              <a:t>Coleraine, BT52 1SA, Northern Ireland</a:t>
            </a:r>
            <a:r>
              <a:rPr lang="en-US" sz="2360" b="0" i="0" dirty="0">
                <a:solidFill>
                  <a:srgbClr val="130F3D"/>
                </a:solidFill>
                <a:effectLst/>
                <a:latin typeface="Futura"/>
              </a:rPr>
              <a:t>.</a:t>
            </a:r>
          </a:p>
          <a:p>
            <a:r>
              <a:rPr lang="en-US" sz="4286" b="1" dirty="0">
                <a:solidFill>
                  <a:srgbClr val="130F3D"/>
                </a:solidFill>
                <a:latin typeface="Futura" pitchFamily="2" charset="0"/>
              </a:rPr>
              <a:t>References</a:t>
            </a:r>
          </a:p>
        </p:txBody>
      </p:sp>
      <p:sp>
        <p:nvSpPr>
          <p:cNvPr id="58" name="TextBox 57">
            <a:extLst>
              <a:ext uri="{FF2B5EF4-FFF2-40B4-BE49-F238E27FC236}">
                <a16:creationId xmlns:a16="http://schemas.microsoft.com/office/drawing/2014/main" id="{96FADB7A-69FF-4A4C-88D3-36566DBACE81}"/>
              </a:ext>
            </a:extLst>
          </p:cNvPr>
          <p:cNvSpPr txBox="1"/>
          <p:nvPr/>
        </p:nvSpPr>
        <p:spPr>
          <a:xfrm>
            <a:off x="31845298" y="26444700"/>
            <a:ext cx="13336999" cy="5170518"/>
          </a:xfrm>
          <a:prstGeom prst="rect">
            <a:avLst/>
          </a:prstGeom>
          <a:noFill/>
        </p:spPr>
        <p:txBody>
          <a:bodyPr wrap="square" rtlCol="0">
            <a:spAutoFit/>
          </a:bodyPr>
          <a:lstStyle/>
          <a:p>
            <a:r>
              <a:rPr lang="en-US" sz="2300" b="1" dirty="0">
                <a:latin typeface="Futura"/>
              </a:rPr>
              <a:t>Beltman, S., Mansfield, C. and Price, A. (2011).</a:t>
            </a:r>
            <a:r>
              <a:rPr lang="en-US" sz="2300" dirty="0">
                <a:latin typeface="Futura"/>
              </a:rPr>
              <a:t> Resilience in Teachers: A Review of Literature. </a:t>
            </a:r>
            <a:r>
              <a:rPr lang="en-US" sz="2300" i="1" dirty="0">
                <a:latin typeface="Futura"/>
              </a:rPr>
              <a:t>Educational Research Review</a:t>
            </a:r>
            <a:r>
              <a:rPr lang="en-US" sz="2300" dirty="0">
                <a:latin typeface="Futura"/>
              </a:rPr>
              <a:t>, 6(3), pp.185-207.</a:t>
            </a:r>
          </a:p>
          <a:p>
            <a:r>
              <a:rPr lang="en-US" sz="2300" b="1" dirty="0" err="1">
                <a:latin typeface="Futura"/>
              </a:rPr>
              <a:t>Fischetti</a:t>
            </a:r>
            <a:r>
              <a:rPr lang="en-US" sz="2300" b="1" dirty="0">
                <a:latin typeface="Futura"/>
              </a:rPr>
              <a:t>, J., Smith, R. and Rogers, P. (2022).</a:t>
            </a:r>
            <a:r>
              <a:rPr lang="en-US" sz="2300" dirty="0">
                <a:latin typeface="Futura"/>
              </a:rPr>
              <a:t> Role-Playing and Simulation in Teacher Education. </a:t>
            </a:r>
            <a:r>
              <a:rPr lang="en-US" sz="2300" i="1" dirty="0">
                <a:latin typeface="Futura"/>
              </a:rPr>
              <a:t>Journal of Educational Innovation</a:t>
            </a:r>
            <a:r>
              <a:rPr lang="en-US" sz="2300" dirty="0">
                <a:latin typeface="Futura"/>
              </a:rPr>
              <a:t>, 35(1), pp.45-60.</a:t>
            </a:r>
          </a:p>
          <a:p>
            <a:r>
              <a:rPr lang="en-US" sz="2300" b="1" dirty="0">
                <a:latin typeface="Futura"/>
              </a:rPr>
              <a:t>Lee, S. and Park, S. (2017).</a:t>
            </a:r>
            <a:r>
              <a:rPr lang="en-US" sz="2300" dirty="0">
                <a:latin typeface="Futura"/>
              </a:rPr>
              <a:t> Design Thinking in Education: A Conceptual Framework. </a:t>
            </a:r>
            <a:r>
              <a:rPr lang="en-US" sz="2300" i="1" dirty="0">
                <a:latin typeface="Futura"/>
              </a:rPr>
              <a:t>International Journal of Educational Research</a:t>
            </a:r>
            <a:r>
              <a:rPr lang="en-US" sz="2300" dirty="0">
                <a:latin typeface="Futura"/>
              </a:rPr>
              <a:t>, 82, pp.120-130.</a:t>
            </a:r>
          </a:p>
          <a:p>
            <a:r>
              <a:rPr lang="en-US" sz="2300" b="1" dirty="0">
                <a:latin typeface="Futura"/>
              </a:rPr>
              <a:t>Castro, A.J., Kelly, J. and Shih, M. (2012).</a:t>
            </a:r>
            <a:r>
              <a:rPr lang="en-US" sz="2300" dirty="0">
                <a:latin typeface="Futura"/>
              </a:rPr>
              <a:t> Building Teacher Resilience: Key Issues and Challenges. </a:t>
            </a:r>
            <a:r>
              <a:rPr lang="en-US" sz="2300" i="1" dirty="0">
                <a:latin typeface="Futura"/>
              </a:rPr>
              <a:t>Teaching and Teacher Education</a:t>
            </a:r>
            <a:r>
              <a:rPr lang="en-US" sz="2300" dirty="0">
                <a:latin typeface="Futura"/>
              </a:rPr>
              <a:t>, 28(4), pp.677-686.</a:t>
            </a:r>
          </a:p>
          <a:p>
            <a:r>
              <a:rPr lang="en-US" sz="2300" b="1" dirty="0">
                <a:latin typeface="Futura"/>
              </a:rPr>
              <a:t>Nolan, A. and Molla, T. (2017).</a:t>
            </a:r>
            <a:r>
              <a:rPr lang="en-US" sz="2300" dirty="0">
                <a:latin typeface="Futura"/>
              </a:rPr>
              <a:t> Confidence and Competence in the Early Career Teacher. </a:t>
            </a:r>
            <a:r>
              <a:rPr lang="en-US" sz="2300" i="1" dirty="0">
                <a:latin typeface="Futura"/>
              </a:rPr>
              <a:t>Australian Journal of Teacher Education</a:t>
            </a:r>
            <a:r>
              <a:rPr lang="en-US" sz="2300" dirty="0">
                <a:latin typeface="Futura"/>
              </a:rPr>
              <a:t>, 42(5), pp.1-17.</a:t>
            </a:r>
          </a:p>
          <a:p>
            <a:r>
              <a:rPr lang="en-US" sz="2300" b="1" dirty="0">
                <a:latin typeface="Futura"/>
              </a:rPr>
              <a:t>Slate, E. (2023).</a:t>
            </a:r>
            <a:r>
              <a:rPr lang="en-US" sz="2300" dirty="0">
                <a:latin typeface="Futura"/>
              </a:rPr>
              <a:t> Enhancing Graduate Employability: Strategic Priorities of Ulster University. </a:t>
            </a:r>
            <a:r>
              <a:rPr lang="en-US" sz="2300" i="1" dirty="0">
                <a:latin typeface="Futura"/>
              </a:rPr>
              <a:t>Ulster University Publications</a:t>
            </a:r>
            <a:r>
              <a:rPr lang="en-US" sz="2300" dirty="0">
                <a:latin typeface="Futura"/>
              </a:rPr>
              <a:t>.</a:t>
            </a:r>
          </a:p>
          <a:p>
            <a:pPr defTabSz="1959468" eaLnBrk="0" fontAlgn="base" hangingPunct="0">
              <a:spcBef>
                <a:spcPct val="0"/>
              </a:spcBef>
              <a:spcAft>
                <a:spcPct val="0"/>
              </a:spcAft>
            </a:pPr>
            <a:endParaRPr lang="en-US" altLang="en-US" sz="2357" dirty="0">
              <a:latin typeface="Futura"/>
            </a:endParaRPr>
          </a:p>
          <a:p>
            <a:pPr defTabSz="1959468" eaLnBrk="0" fontAlgn="base" hangingPunct="0">
              <a:spcBef>
                <a:spcPct val="0"/>
              </a:spcBef>
              <a:spcAft>
                <a:spcPct val="0"/>
              </a:spcAft>
            </a:pPr>
            <a:endParaRPr lang="en-US" altLang="en-US" sz="2357" dirty="0">
              <a:latin typeface="Arial" panose="020B0604020202020204" pitchFamily="34" charset="0"/>
            </a:endParaRPr>
          </a:p>
        </p:txBody>
      </p:sp>
      <p:pic>
        <p:nvPicPr>
          <p:cNvPr id="69" name="Picture 68">
            <a:extLst>
              <a:ext uri="{FF2B5EF4-FFF2-40B4-BE49-F238E27FC236}">
                <a16:creationId xmlns:a16="http://schemas.microsoft.com/office/drawing/2014/main" id="{6DE0E095-212F-35B7-C8C0-13209732BE8E}"/>
              </a:ext>
            </a:extLst>
          </p:cNvPr>
          <p:cNvPicPr>
            <a:picLocks noChangeAspect="1"/>
          </p:cNvPicPr>
          <p:nvPr/>
        </p:nvPicPr>
        <p:blipFill>
          <a:blip r:embed="rId5"/>
          <a:stretch>
            <a:fillRect/>
          </a:stretch>
        </p:blipFill>
        <p:spPr>
          <a:xfrm>
            <a:off x="2140183" y="23586589"/>
            <a:ext cx="12219702" cy="6812884"/>
          </a:xfrm>
          <a:prstGeom prst="rect">
            <a:avLst/>
          </a:prstGeom>
        </p:spPr>
      </p:pic>
      <p:pic>
        <p:nvPicPr>
          <p:cNvPr id="78" name="Picture 77" descr="A diagram of a plant growing in pots&#10;&#10;Description automatically generated">
            <a:extLst>
              <a:ext uri="{FF2B5EF4-FFF2-40B4-BE49-F238E27FC236}">
                <a16:creationId xmlns:a16="http://schemas.microsoft.com/office/drawing/2014/main" id="{9C767294-81A2-08D7-1DB6-B50AA6DBABBA}"/>
              </a:ext>
            </a:extLst>
          </p:cNvPr>
          <p:cNvPicPr>
            <a:picLocks noChangeAspect="1"/>
          </p:cNvPicPr>
          <p:nvPr/>
        </p:nvPicPr>
        <p:blipFill rotWithShape="1">
          <a:blip r:embed="rId6"/>
          <a:srcRect t="20405" b="6165"/>
          <a:stretch/>
        </p:blipFill>
        <p:spPr>
          <a:xfrm>
            <a:off x="32272139" y="17832902"/>
            <a:ext cx="11640257" cy="5042442"/>
          </a:xfrm>
          <a:prstGeom prst="rect">
            <a:avLst/>
          </a:prstGeom>
        </p:spPr>
      </p:pic>
      <p:pic>
        <p:nvPicPr>
          <p:cNvPr id="84" name="Picture 83" descr="A diagram of a student needs&#10;&#10;Description automatically generated">
            <a:extLst>
              <a:ext uri="{FF2B5EF4-FFF2-40B4-BE49-F238E27FC236}">
                <a16:creationId xmlns:a16="http://schemas.microsoft.com/office/drawing/2014/main" id="{54ACB775-3D05-7608-F381-5A7F3BD0C36F}"/>
              </a:ext>
            </a:extLst>
          </p:cNvPr>
          <p:cNvPicPr>
            <a:picLocks noChangeAspect="1"/>
          </p:cNvPicPr>
          <p:nvPr/>
        </p:nvPicPr>
        <p:blipFill rotWithShape="1">
          <a:blip r:embed="rId7"/>
          <a:srcRect t="48342" b="12466"/>
          <a:stretch/>
        </p:blipFill>
        <p:spPr>
          <a:xfrm>
            <a:off x="16203959" y="17043510"/>
            <a:ext cx="13992973" cy="2165758"/>
          </a:xfrm>
          <a:prstGeom prst="rect">
            <a:avLst/>
          </a:prstGeom>
        </p:spPr>
      </p:pic>
      <p:pic>
        <p:nvPicPr>
          <p:cNvPr id="87" name="Picture 86" descr="A diagram of a diagram&#10;&#10;Description automatically generated">
            <a:extLst>
              <a:ext uri="{FF2B5EF4-FFF2-40B4-BE49-F238E27FC236}">
                <a16:creationId xmlns:a16="http://schemas.microsoft.com/office/drawing/2014/main" id="{4B5F42FF-FD3C-E5E3-D285-525E6B226FA2}"/>
              </a:ext>
            </a:extLst>
          </p:cNvPr>
          <p:cNvPicPr>
            <a:picLocks noChangeAspect="1"/>
          </p:cNvPicPr>
          <p:nvPr/>
        </p:nvPicPr>
        <p:blipFill rotWithShape="1">
          <a:blip r:embed="rId8"/>
          <a:srcRect t="6168" b="5755"/>
          <a:stretch/>
        </p:blipFill>
        <p:spPr>
          <a:xfrm>
            <a:off x="16782364" y="21323216"/>
            <a:ext cx="12898542" cy="9471983"/>
          </a:xfrm>
          <a:prstGeom prst="rect">
            <a:avLst/>
          </a:prstGeom>
        </p:spPr>
      </p:pic>
      <p:pic>
        <p:nvPicPr>
          <p:cNvPr id="89" name="Picture 88" descr="A diagram of a lighthouse&#10;&#10;Description automatically generated">
            <a:extLst>
              <a:ext uri="{FF2B5EF4-FFF2-40B4-BE49-F238E27FC236}">
                <a16:creationId xmlns:a16="http://schemas.microsoft.com/office/drawing/2014/main" id="{6106349C-1028-7536-FA10-B60EC7B21AEF}"/>
              </a:ext>
            </a:extLst>
          </p:cNvPr>
          <p:cNvPicPr>
            <a:picLocks noChangeAspect="1"/>
          </p:cNvPicPr>
          <p:nvPr/>
        </p:nvPicPr>
        <p:blipFill>
          <a:blip r:embed="rId9"/>
          <a:stretch>
            <a:fillRect/>
          </a:stretch>
        </p:blipFill>
        <p:spPr>
          <a:xfrm>
            <a:off x="1504979" y="23201364"/>
            <a:ext cx="12871490" cy="7257932"/>
          </a:xfrm>
          <a:prstGeom prst="rect">
            <a:avLst/>
          </a:prstGeom>
        </p:spPr>
      </p:pic>
      <p:sp>
        <p:nvSpPr>
          <p:cNvPr id="7" name="TextBox 6">
            <a:extLst>
              <a:ext uri="{FF2B5EF4-FFF2-40B4-BE49-F238E27FC236}">
                <a16:creationId xmlns:a16="http://schemas.microsoft.com/office/drawing/2014/main" id="{39E1E677-36FA-4650-6C78-7608230092EB}"/>
              </a:ext>
            </a:extLst>
          </p:cNvPr>
          <p:cNvSpPr txBox="1"/>
          <p:nvPr/>
        </p:nvSpPr>
        <p:spPr>
          <a:xfrm>
            <a:off x="31845297" y="23947794"/>
            <a:ext cx="13315760" cy="446276"/>
          </a:xfrm>
          <a:prstGeom prst="rect">
            <a:avLst/>
          </a:prstGeom>
          <a:noFill/>
        </p:spPr>
        <p:txBody>
          <a:bodyPr wrap="square">
            <a:spAutoFit/>
          </a:bodyPr>
          <a:lstStyle/>
          <a:p>
            <a:r>
              <a:rPr lang="en-US" altLang="en-US" sz="2300" dirty="0">
                <a:latin typeface="Futura"/>
              </a:rPr>
              <a:t>The presenting author has no financial conflicts of interest to disclose concerning this poster. </a:t>
            </a:r>
          </a:p>
        </p:txBody>
      </p:sp>
      <p:sp>
        <p:nvSpPr>
          <p:cNvPr id="3" name="TextBox 2">
            <a:extLst>
              <a:ext uri="{FF2B5EF4-FFF2-40B4-BE49-F238E27FC236}">
                <a16:creationId xmlns:a16="http://schemas.microsoft.com/office/drawing/2014/main" id="{4F3036D9-E7FD-6AF8-C1DF-FE45F63A5E58}"/>
              </a:ext>
            </a:extLst>
          </p:cNvPr>
          <p:cNvSpPr txBox="1"/>
          <p:nvPr/>
        </p:nvSpPr>
        <p:spPr>
          <a:xfrm>
            <a:off x="1237234" y="15179493"/>
            <a:ext cx="13367946" cy="1147558"/>
          </a:xfrm>
          <a:prstGeom prst="rect">
            <a:avLst/>
          </a:prstGeom>
          <a:noFill/>
        </p:spPr>
        <p:txBody>
          <a:bodyPr wrap="square" rtlCol="0">
            <a:spAutoFit/>
          </a:bodyPr>
          <a:lstStyle/>
          <a:p>
            <a:r>
              <a:rPr lang="en-US" sz="6857" b="1" dirty="0">
                <a:solidFill>
                  <a:srgbClr val="009FE3"/>
                </a:solidFill>
                <a:latin typeface="Futura" pitchFamily="2" charset="0"/>
              </a:rPr>
              <a:t>Objectives</a:t>
            </a:r>
          </a:p>
        </p:txBody>
      </p:sp>
      <p:sp>
        <p:nvSpPr>
          <p:cNvPr id="8" name="TextBox 7">
            <a:extLst>
              <a:ext uri="{FF2B5EF4-FFF2-40B4-BE49-F238E27FC236}">
                <a16:creationId xmlns:a16="http://schemas.microsoft.com/office/drawing/2014/main" id="{FA9B0236-2330-FDA1-BA72-467FE6CFAD60}"/>
              </a:ext>
            </a:extLst>
          </p:cNvPr>
          <p:cNvSpPr txBox="1"/>
          <p:nvPr/>
        </p:nvSpPr>
        <p:spPr>
          <a:xfrm>
            <a:off x="1273826" y="9653066"/>
            <a:ext cx="13598057" cy="5709255"/>
          </a:xfrm>
          <a:prstGeom prst="rect">
            <a:avLst/>
          </a:prstGeom>
          <a:noFill/>
        </p:spPr>
        <p:txBody>
          <a:bodyPr wrap="square" rtlCol="0">
            <a:spAutoFit/>
          </a:bodyPr>
          <a:lstStyle/>
          <a:p>
            <a:pPr algn="l">
              <a:spcAft>
                <a:spcPts val="600"/>
              </a:spcAft>
            </a:pPr>
            <a:r>
              <a:rPr lang="en-US" sz="3600" dirty="0">
                <a:solidFill>
                  <a:schemeClr val="bg1"/>
                </a:solidFill>
                <a:latin typeface="Futura"/>
              </a:rPr>
              <a:t>This study examines a 2024 student experience initiative within Ulster University's PGCE Art and Design program, using </a:t>
            </a:r>
            <a:r>
              <a:rPr lang="en-US" sz="3600" b="1" dirty="0">
                <a:solidFill>
                  <a:schemeClr val="bg1"/>
                </a:solidFill>
                <a:latin typeface="Futura"/>
              </a:rPr>
              <a:t>design thinking to improve teaching and learning.</a:t>
            </a:r>
            <a:r>
              <a:rPr lang="en-US" sz="3600" dirty="0">
                <a:solidFill>
                  <a:schemeClr val="bg1"/>
                </a:solidFill>
                <a:latin typeface="Futura"/>
              </a:rPr>
              <a:t> Design thinking is appropriate for this study as the model's iterative nature is effective in addressing the complex challenges of resilience and adaptability. It addresses challenges in student teacher confidence and adaptability during school placement transitions, aligning with the university's goals of enhancing employability and fostering collaboration. </a:t>
            </a:r>
          </a:p>
          <a:p>
            <a:pPr algn="l">
              <a:spcAft>
                <a:spcPts val="600"/>
              </a:spcAft>
            </a:pPr>
            <a:endParaRPr lang="en-US" sz="3600" dirty="0">
              <a:solidFill>
                <a:schemeClr val="bg1"/>
              </a:solidFill>
              <a:latin typeface="Futura"/>
            </a:endParaRPr>
          </a:p>
        </p:txBody>
      </p:sp>
    </p:spTree>
    <p:extLst>
      <p:ext uri="{BB962C8B-B14F-4D97-AF65-F5344CB8AC3E}">
        <p14:creationId xmlns:p14="http://schemas.microsoft.com/office/powerpoint/2010/main" val="127531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5871718a-ece0-40a7-aac4-c4300acb935b"/>
</p:tagLst>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982</TotalTime>
  <Words>592</Words>
  <Application>Microsoft Office PowerPoint</Application>
  <PresentationFormat>Custom</PresentationFormat>
  <Paragraphs>88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Futura</vt:lpstr>
      <vt:lpstr>Office 2013 - 2022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Franz Hoeritzauer</dc:creator>
  <cp:lastModifiedBy>Christopher Little</cp:lastModifiedBy>
  <cp:revision>37</cp:revision>
  <dcterms:created xsi:type="dcterms:W3CDTF">2019-01-30T14:50:34Z</dcterms:created>
  <dcterms:modified xsi:type="dcterms:W3CDTF">2025-06-30T10:39:47Z</dcterms:modified>
</cp:coreProperties>
</file>