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46799500" cy="32399288"/>
  <p:notesSz cx="20104100" cy="13919200"/>
  <p:custDataLst>
    <p:tags r:id="rId4"/>
  </p:custDataLst>
  <p:defaultTextStyle>
    <a:defPPr>
      <a:defRPr kern="0"/>
    </a:defPPr>
  </p:defaultTextStyle>
  <p:extLst>
    <p:ext uri="{EFAFB233-063F-42B5-8137-9DF3F51BA10A}">
      <p15:sldGuideLst xmlns:p15="http://schemas.microsoft.com/office/powerpoint/2012/main">
        <p15:guide id="1" orient="horz" pos="6704" userDrawn="1">
          <p15:clr>
            <a:srgbClr val="A4A3A4"/>
          </p15:clr>
        </p15:guide>
        <p15:guide id="2" pos="50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4EB"/>
    <a:srgbClr val="F48454"/>
    <a:srgbClr val="000000"/>
    <a:srgbClr val="0C6D96"/>
    <a:srgbClr val="FF85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26"/>
    <p:restoredTop sz="94719"/>
  </p:normalViewPr>
  <p:slideViewPr>
    <p:cSldViewPr>
      <p:cViewPr varScale="1">
        <p:scale>
          <a:sx n="19" d="100"/>
          <a:sy n="19" d="100"/>
        </p:scale>
        <p:origin x="1670" y="110"/>
      </p:cViewPr>
      <p:guideLst>
        <p:guide orient="horz" pos="6704"/>
        <p:guide pos="50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8712200" cy="6985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1387138" y="0"/>
            <a:ext cx="8712200" cy="698500"/>
          </a:xfrm>
          <a:prstGeom prst="rect">
            <a:avLst/>
          </a:prstGeom>
        </p:spPr>
        <p:txBody>
          <a:bodyPr vert="horz" lIns="91440" tIns="45720" rIns="91440" bIns="45720" rtlCol="0"/>
          <a:lstStyle>
            <a:lvl1pPr algn="r">
              <a:defRPr sz="1200"/>
            </a:lvl1pPr>
          </a:lstStyle>
          <a:p>
            <a:fld id="{60FBE5E2-5CB3-0E49-8F1E-223E93B6CE60}" type="datetimeFigureOut">
              <a:rPr lang="en-US" smtClean="0"/>
              <a:t>6/30/2025</a:t>
            </a:fld>
            <a:endParaRPr lang="en-US"/>
          </a:p>
        </p:txBody>
      </p:sp>
      <p:sp>
        <p:nvSpPr>
          <p:cNvPr id="4" name="Slide Image Placeholder 3"/>
          <p:cNvSpPr>
            <a:spLocks noGrp="1" noRot="1" noChangeAspect="1"/>
          </p:cNvSpPr>
          <p:nvPr>
            <p:ph type="sldImg" idx="2"/>
          </p:nvPr>
        </p:nvSpPr>
        <p:spPr>
          <a:xfrm>
            <a:off x="6659563" y="1739900"/>
            <a:ext cx="6784975" cy="46974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2009775" y="6699250"/>
            <a:ext cx="16084550" cy="54800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13220700"/>
            <a:ext cx="8712200" cy="6985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1387138" y="13220700"/>
            <a:ext cx="8712200" cy="698500"/>
          </a:xfrm>
          <a:prstGeom prst="rect">
            <a:avLst/>
          </a:prstGeom>
        </p:spPr>
        <p:txBody>
          <a:bodyPr vert="horz" lIns="91440" tIns="45720" rIns="91440" bIns="45720" rtlCol="0" anchor="b"/>
          <a:lstStyle>
            <a:lvl1pPr algn="r">
              <a:defRPr sz="1200"/>
            </a:lvl1pPr>
          </a:lstStyle>
          <a:p>
            <a:fld id="{A4949B0F-853A-8747-B6AE-15FC535D8354}" type="slidenum">
              <a:rPr lang="en-US" smtClean="0"/>
              <a:t>‹#›</a:t>
            </a:fld>
            <a:endParaRPr lang="en-US"/>
          </a:p>
        </p:txBody>
      </p:sp>
    </p:spTree>
    <p:extLst>
      <p:ext uri="{BB962C8B-B14F-4D97-AF65-F5344CB8AC3E}">
        <p14:creationId xmlns:p14="http://schemas.microsoft.com/office/powerpoint/2010/main" val="1748725331"/>
      </p:ext>
    </p:extLst>
  </p:cSld>
  <p:clrMap bg1="lt1" tx1="dk1" bg2="lt2" tx2="dk2" accent1="accent1" accent2="accent2" accent3="accent3" accent4="accent4" accent5="accent5" accent6="accent6" hlink="hlink" folHlink="folHlink"/>
  <p:notesStyle>
    <a:lvl1pPr marL="0" algn="l" defTabSz="2128449" rtl="0" eaLnBrk="1" latinLnBrk="0" hangingPunct="1">
      <a:defRPr sz="2793" kern="1200">
        <a:solidFill>
          <a:schemeClr val="tx1"/>
        </a:solidFill>
        <a:latin typeface="+mn-lt"/>
        <a:ea typeface="+mn-ea"/>
        <a:cs typeface="+mn-cs"/>
      </a:defRPr>
    </a:lvl1pPr>
    <a:lvl2pPr marL="1064224" algn="l" defTabSz="2128449" rtl="0" eaLnBrk="1" latinLnBrk="0" hangingPunct="1">
      <a:defRPr sz="2793" kern="1200">
        <a:solidFill>
          <a:schemeClr val="tx1"/>
        </a:solidFill>
        <a:latin typeface="+mn-lt"/>
        <a:ea typeface="+mn-ea"/>
        <a:cs typeface="+mn-cs"/>
      </a:defRPr>
    </a:lvl2pPr>
    <a:lvl3pPr marL="2128449" algn="l" defTabSz="2128449" rtl="0" eaLnBrk="1" latinLnBrk="0" hangingPunct="1">
      <a:defRPr sz="2793" kern="1200">
        <a:solidFill>
          <a:schemeClr val="tx1"/>
        </a:solidFill>
        <a:latin typeface="+mn-lt"/>
        <a:ea typeface="+mn-ea"/>
        <a:cs typeface="+mn-cs"/>
      </a:defRPr>
    </a:lvl3pPr>
    <a:lvl4pPr marL="3192673" algn="l" defTabSz="2128449" rtl="0" eaLnBrk="1" latinLnBrk="0" hangingPunct="1">
      <a:defRPr sz="2793" kern="1200">
        <a:solidFill>
          <a:schemeClr val="tx1"/>
        </a:solidFill>
        <a:latin typeface="+mn-lt"/>
        <a:ea typeface="+mn-ea"/>
        <a:cs typeface="+mn-cs"/>
      </a:defRPr>
    </a:lvl4pPr>
    <a:lvl5pPr marL="4256898" algn="l" defTabSz="2128449" rtl="0" eaLnBrk="1" latinLnBrk="0" hangingPunct="1">
      <a:defRPr sz="2793" kern="1200">
        <a:solidFill>
          <a:schemeClr val="tx1"/>
        </a:solidFill>
        <a:latin typeface="+mn-lt"/>
        <a:ea typeface="+mn-ea"/>
        <a:cs typeface="+mn-cs"/>
      </a:defRPr>
    </a:lvl5pPr>
    <a:lvl6pPr marL="5321122" algn="l" defTabSz="2128449" rtl="0" eaLnBrk="1" latinLnBrk="0" hangingPunct="1">
      <a:defRPr sz="2793" kern="1200">
        <a:solidFill>
          <a:schemeClr val="tx1"/>
        </a:solidFill>
        <a:latin typeface="+mn-lt"/>
        <a:ea typeface="+mn-ea"/>
        <a:cs typeface="+mn-cs"/>
      </a:defRPr>
    </a:lvl6pPr>
    <a:lvl7pPr marL="6385347" algn="l" defTabSz="2128449" rtl="0" eaLnBrk="1" latinLnBrk="0" hangingPunct="1">
      <a:defRPr sz="2793" kern="1200">
        <a:solidFill>
          <a:schemeClr val="tx1"/>
        </a:solidFill>
        <a:latin typeface="+mn-lt"/>
        <a:ea typeface="+mn-ea"/>
        <a:cs typeface="+mn-cs"/>
      </a:defRPr>
    </a:lvl7pPr>
    <a:lvl8pPr marL="7449571" algn="l" defTabSz="2128449" rtl="0" eaLnBrk="1" latinLnBrk="0" hangingPunct="1">
      <a:defRPr sz="2793" kern="1200">
        <a:solidFill>
          <a:schemeClr val="tx1"/>
        </a:solidFill>
        <a:latin typeface="+mn-lt"/>
        <a:ea typeface="+mn-ea"/>
        <a:cs typeface="+mn-cs"/>
      </a:defRPr>
    </a:lvl8pPr>
    <a:lvl9pPr marL="8513796" algn="l" defTabSz="2128449" rtl="0" eaLnBrk="1" latinLnBrk="0" hangingPunct="1">
      <a:defRPr sz="279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t>
            </a:r>
          </a:p>
        </p:txBody>
      </p:sp>
      <p:sp>
        <p:nvSpPr>
          <p:cNvPr id="4" name="Slide Number Placeholder 3"/>
          <p:cNvSpPr>
            <a:spLocks noGrp="1"/>
          </p:cNvSpPr>
          <p:nvPr>
            <p:ph type="sldNum" sz="quarter" idx="5"/>
          </p:nvPr>
        </p:nvSpPr>
        <p:spPr/>
        <p:txBody>
          <a:bodyPr/>
          <a:lstStyle/>
          <a:p>
            <a:fld id="{A4949B0F-853A-8747-B6AE-15FC535D8354}" type="slidenum">
              <a:rPr lang="en-US" smtClean="0"/>
              <a:t>1</a:t>
            </a:fld>
            <a:endParaRPr lang="en-US"/>
          </a:p>
        </p:txBody>
      </p:sp>
    </p:spTree>
    <p:extLst>
      <p:ext uri="{BB962C8B-B14F-4D97-AF65-F5344CB8AC3E}">
        <p14:creationId xmlns:p14="http://schemas.microsoft.com/office/powerpoint/2010/main" val="799498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509962" y="10043780"/>
            <a:ext cx="39779577" cy="1110432"/>
          </a:xfrm>
          <a:prstGeom prst="rect">
            <a:avLst/>
          </a:prstGeom>
        </p:spPr>
        <p:txBody>
          <a:bodyPr wrap="square" lIns="0" tIns="0" rIns="0" bIns="0">
            <a:spAutoFit/>
          </a:bodyPr>
          <a:lstStyle>
            <a:lvl1pPr>
              <a:defRPr sz="7216" b="1" i="0">
                <a:solidFill>
                  <a:srgbClr val="F6F4EB"/>
                </a:solidFill>
                <a:latin typeface="Canela Deck"/>
                <a:cs typeface="Canela Deck"/>
              </a:defRPr>
            </a:lvl1pPr>
          </a:lstStyle>
          <a:p>
            <a:endParaRPr/>
          </a:p>
        </p:txBody>
      </p:sp>
      <p:sp>
        <p:nvSpPr>
          <p:cNvPr id="3" name="Holder 3"/>
          <p:cNvSpPr>
            <a:spLocks noGrp="1"/>
          </p:cNvSpPr>
          <p:nvPr>
            <p:ph type="subTitle" idx="4"/>
          </p:nvPr>
        </p:nvSpPr>
        <p:spPr>
          <a:xfrm>
            <a:off x="7019925" y="18143601"/>
            <a:ext cx="3275965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760353" y="1432939"/>
            <a:ext cx="18934138" cy="1110432"/>
          </a:xfrm>
        </p:spPr>
        <p:txBody>
          <a:bodyPr lIns="0" tIns="0" rIns="0" bIns="0"/>
          <a:lstStyle>
            <a:lvl1pPr>
              <a:defRPr sz="7216" b="1" i="0">
                <a:solidFill>
                  <a:srgbClr val="F6F4EB"/>
                </a:solidFill>
                <a:latin typeface="Canela Deck"/>
                <a:cs typeface="Canela Deck"/>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760353" y="1432939"/>
            <a:ext cx="18934138" cy="1110432"/>
          </a:xfrm>
        </p:spPr>
        <p:txBody>
          <a:bodyPr lIns="0" tIns="0" rIns="0" bIns="0"/>
          <a:lstStyle>
            <a:lvl1pPr>
              <a:defRPr sz="7216" b="1" i="0">
                <a:solidFill>
                  <a:srgbClr val="F6F4EB"/>
                </a:solidFill>
                <a:latin typeface="Canela Deck"/>
                <a:cs typeface="Canela Deck"/>
              </a:defRPr>
            </a:lvl1pPr>
          </a:lstStyle>
          <a:p>
            <a:endParaRPr/>
          </a:p>
        </p:txBody>
      </p:sp>
      <p:sp>
        <p:nvSpPr>
          <p:cNvPr id="3" name="Holder 3"/>
          <p:cNvSpPr>
            <a:spLocks noGrp="1"/>
          </p:cNvSpPr>
          <p:nvPr>
            <p:ph sz="half" idx="2"/>
          </p:nvPr>
        </p:nvSpPr>
        <p:spPr>
          <a:xfrm>
            <a:off x="2339975" y="7451836"/>
            <a:ext cx="20357784"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4101741" y="7451836"/>
            <a:ext cx="20357784"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760353" y="1432939"/>
            <a:ext cx="18934138" cy="1110432"/>
          </a:xfrm>
        </p:spPr>
        <p:txBody>
          <a:bodyPr lIns="0" tIns="0" rIns="0" bIns="0"/>
          <a:lstStyle>
            <a:lvl1pPr>
              <a:defRPr sz="7216" b="1" i="0">
                <a:solidFill>
                  <a:srgbClr val="F6F4EB"/>
                </a:solidFill>
                <a:latin typeface="Canela Deck"/>
                <a:cs typeface="Canela Deck"/>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348" y="19757"/>
            <a:ext cx="46793587" cy="32378595"/>
          </a:xfrm>
          <a:custGeom>
            <a:avLst/>
            <a:gdLst/>
            <a:ahLst/>
            <a:cxnLst/>
            <a:rect l="l" t="t" r="r" b="b"/>
            <a:pathLst>
              <a:path w="20101560" h="13910310">
                <a:moveTo>
                  <a:pt x="20101366" y="0"/>
                </a:moveTo>
                <a:lnTo>
                  <a:pt x="0" y="0"/>
                </a:lnTo>
                <a:lnTo>
                  <a:pt x="0" y="13909725"/>
                </a:lnTo>
                <a:lnTo>
                  <a:pt x="20101366" y="13909725"/>
                </a:lnTo>
                <a:lnTo>
                  <a:pt x="20101366" y="0"/>
                </a:lnTo>
                <a:close/>
              </a:path>
            </a:pathLst>
          </a:custGeom>
          <a:solidFill>
            <a:srgbClr val="AED2E1"/>
          </a:solidFill>
        </p:spPr>
        <p:txBody>
          <a:bodyPr wrap="square" lIns="0" tIns="0" rIns="0" bIns="0" rtlCol="0"/>
          <a:lstStyle/>
          <a:p>
            <a:endParaRPr/>
          </a:p>
        </p:txBody>
      </p:sp>
      <p:sp>
        <p:nvSpPr>
          <p:cNvPr id="17" name="bg object 17"/>
          <p:cNvSpPr/>
          <p:nvPr/>
        </p:nvSpPr>
        <p:spPr>
          <a:xfrm>
            <a:off x="906338" y="1068237"/>
            <a:ext cx="44993152" cy="10379005"/>
          </a:xfrm>
          <a:custGeom>
            <a:avLst/>
            <a:gdLst/>
            <a:ahLst/>
            <a:cxnLst/>
            <a:rect l="l" t="t" r="r" b="b"/>
            <a:pathLst>
              <a:path w="19328130" h="4458970">
                <a:moveTo>
                  <a:pt x="19328133" y="0"/>
                </a:moveTo>
                <a:lnTo>
                  <a:pt x="0" y="0"/>
                </a:lnTo>
                <a:lnTo>
                  <a:pt x="0" y="4458833"/>
                </a:lnTo>
                <a:lnTo>
                  <a:pt x="19328133" y="4458833"/>
                </a:lnTo>
                <a:lnTo>
                  <a:pt x="19328133" y="0"/>
                </a:lnTo>
                <a:close/>
              </a:path>
            </a:pathLst>
          </a:custGeom>
          <a:solidFill>
            <a:srgbClr val="FF8551"/>
          </a:solidFill>
        </p:spPr>
        <p:txBody>
          <a:bodyPr wrap="square" lIns="0" tIns="0" rIns="0" bIns="0" rtlCol="0"/>
          <a:lstStyle/>
          <a:p>
            <a:endParaRPr/>
          </a:p>
        </p:txBody>
      </p:sp>
      <p:sp>
        <p:nvSpPr>
          <p:cNvPr id="18" name="bg object 18"/>
          <p:cNvSpPr/>
          <p:nvPr/>
        </p:nvSpPr>
        <p:spPr>
          <a:xfrm>
            <a:off x="1699914" y="3059694"/>
            <a:ext cx="14039850" cy="7560327"/>
          </a:xfrm>
          <a:custGeom>
            <a:avLst/>
            <a:gdLst/>
            <a:ahLst/>
            <a:cxnLst/>
            <a:rect l="l" t="t" r="r" b="b"/>
            <a:pathLst>
              <a:path w="6031230" h="3248025">
                <a:moveTo>
                  <a:pt x="6031229" y="0"/>
                </a:moveTo>
                <a:lnTo>
                  <a:pt x="0" y="0"/>
                </a:lnTo>
                <a:lnTo>
                  <a:pt x="0" y="3247586"/>
                </a:lnTo>
                <a:lnTo>
                  <a:pt x="6031229" y="3247586"/>
                </a:lnTo>
                <a:lnTo>
                  <a:pt x="6031229" y="0"/>
                </a:lnTo>
                <a:close/>
              </a:path>
            </a:pathLst>
          </a:custGeom>
          <a:solidFill>
            <a:srgbClr val="F6F4EB"/>
          </a:solidFill>
        </p:spPr>
        <p:txBody>
          <a:bodyPr wrap="square" lIns="0" tIns="0" rIns="0" bIns="0" rtlCol="0"/>
          <a:lstStyle/>
          <a:p>
            <a:endParaRPr/>
          </a:p>
        </p:txBody>
      </p:sp>
      <p:sp>
        <p:nvSpPr>
          <p:cNvPr id="2" name="Holder 2"/>
          <p:cNvSpPr>
            <a:spLocks noGrp="1"/>
          </p:cNvSpPr>
          <p:nvPr>
            <p:ph type="title"/>
          </p:nvPr>
        </p:nvSpPr>
        <p:spPr>
          <a:xfrm>
            <a:off x="1760353" y="1432939"/>
            <a:ext cx="18934138" cy="477054"/>
          </a:xfrm>
          <a:prstGeom prst="rect">
            <a:avLst/>
          </a:prstGeom>
        </p:spPr>
        <p:txBody>
          <a:bodyPr wrap="square" lIns="0" tIns="0" rIns="0" bIns="0">
            <a:spAutoFit/>
          </a:bodyPr>
          <a:lstStyle>
            <a:lvl1pPr>
              <a:defRPr sz="3100" b="1" i="0">
                <a:solidFill>
                  <a:srgbClr val="F6F4EB"/>
                </a:solidFill>
                <a:latin typeface="Canela Deck"/>
                <a:cs typeface="Canela Deck"/>
              </a:defRPr>
            </a:lvl1pPr>
          </a:lstStyle>
          <a:p>
            <a:endParaRPr/>
          </a:p>
        </p:txBody>
      </p:sp>
      <p:sp>
        <p:nvSpPr>
          <p:cNvPr id="3" name="Holder 3"/>
          <p:cNvSpPr>
            <a:spLocks noGrp="1"/>
          </p:cNvSpPr>
          <p:nvPr>
            <p:ph type="body" idx="1"/>
          </p:nvPr>
        </p:nvSpPr>
        <p:spPr>
          <a:xfrm>
            <a:off x="2339975" y="7451836"/>
            <a:ext cx="4211955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15911830" y="30131338"/>
            <a:ext cx="1497584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339976" y="30131338"/>
            <a:ext cx="10763885"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6" name="Holder 6"/>
          <p:cNvSpPr>
            <a:spLocks noGrp="1"/>
          </p:cNvSpPr>
          <p:nvPr>
            <p:ph type="sldNum" sz="quarter" idx="7"/>
          </p:nvPr>
        </p:nvSpPr>
        <p:spPr>
          <a:xfrm>
            <a:off x="33695643" y="30131338"/>
            <a:ext cx="10763885"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1064224">
        <a:defRPr>
          <a:latin typeface="+mn-lt"/>
          <a:ea typeface="+mn-ea"/>
          <a:cs typeface="+mn-cs"/>
        </a:defRPr>
      </a:lvl2pPr>
      <a:lvl3pPr marL="2128449">
        <a:defRPr>
          <a:latin typeface="+mn-lt"/>
          <a:ea typeface="+mn-ea"/>
          <a:cs typeface="+mn-cs"/>
        </a:defRPr>
      </a:lvl3pPr>
      <a:lvl4pPr marL="3192673">
        <a:defRPr>
          <a:latin typeface="+mn-lt"/>
          <a:ea typeface="+mn-ea"/>
          <a:cs typeface="+mn-cs"/>
        </a:defRPr>
      </a:lvl4pPr>
      <a:lvl5pPr marL="4256898">
        <a:defRPr>
          <a:latin typeface="+mn-lt"/>
          <a:ea typeface="+mn-ea"/>
          <a:cs typeface="+mn-cs"/>
        </a:defRPr>
      </a:lvl5pPr>
      <a:lvl6pPr marL="5321122">
        <a:defRPr>
          <a:latin typeface="+mn-lt"/>
          <a:ea typeface="+mn-ea"/>
          <a:cs typeface="+mn-cs"/>
        </a:defRPr>
      </a:lvl6pPr>
      <a:lvl7pPr marL="6385347">
        <a:defRPr>
          <a:latin typeface="+mn-lt"/>
          <a:ea typeface="+mn-ea"/>
          <a:cs typeface="+mn-cs"/>
        </a:defRPr>
      </a:lvl7pPr>
      <a:lvl8pPr marL="7449571">
        <a:defRPr>
          <a:latin typeface="+mn-lt"/>
          <a:ea typeface="+mn-ea"/>
          <a:cs typeface="+mn-cs"/>
        </a:defRPr>
      </a:lvl8pPr>
      <a:lvl9pPr marL="8513796">
        <a:defRPr>
          <a:latin typeface="+mn-lt"/>
          <a:ea typeface="+mn-ea"/>
          <a:cs typeface="+mn-cs"/>
        </a:defRPr>
      </a:lvl9pPr>
    </p:bodyStyle>
    <p:otherStyle>
      <a:lvl1pPr marL="0">
        <a:defRPr>
          <a:latin typeface="+mn-lt"/>
          <a:ea typeface="+mn-ea"/>
          <a:cs typeface="+mn-cs"/>
        </a:defRPr>
      </a:lvl1pPr>
      <a:lvl2pPr marL="1064224">
        <a:defRPr>
          <a:latin typeface="+mn-lt"/>
          <a:ea typeface="+mn-ea"/>
          <a:cs typeface="+mn-cs"/>
        </a:defRPr>
      </a:lvl2pPr>
      <a:lvl3pPr marL="2128449">
        <a:defRPr>
          <a:latin typeface="+mn-lt"/>
          <a:ea typeface="+mn-ea"/>
          <a:cs typeface="+mn-cs"/>
        </a:defRPr>
      </a:lvl3pPr>
      <a:lvl4pPr marL="3192673">
        <a:defRPr>
          <a:latin typeface="+mn-lt"/>
          <a:ea typeface="+mn-ea"/>
          <a:cs typeface="+mn-cs"/>
        </a:defRPr>
      </a:lvl4pPr>
      <a:lvl5pPr marL="4256898">
        <a:defRPr>
          <a:latin typeface="+mn-lt"/>
          <a:ea typeface="+mn-ea"/>
          <a:cs typeface="+mn-cs"/>
        </a:defRPr>
      </a:lvl5pPr>
      <a:lvl6pPr marL="5321122">
        <a:defRPr>
          <a:latin typeface="+mn-lt"/>
          <a:ea typeface="+mn-ea"/>
          <a:cs typeface="+mn-cs"/>
        </a:defRPr>
      </a:lvl6pPr>
      <a:lvl7pPr marL="6385347">
        <a:defRPr>
          <a:latin typeface="+mn-lt"/>
          <a:ea typeface="+mn-ea"/>
          <a:cs typeface="+mn-cs"/>
        </a:defRPr>
      </a:lvl7pPr>
      <a:lvl8pPr marL="7449571">
        <a:defRPr>
          <a:latin typeface="+mn-lt"/>
          <a:ea typeface="+mn-ea"/>
          <a:cs typeface="+mn-cs"/>
        </a:defRPr>
      </a:lvl8pPr>
      <a:lvl9pPr marL="851379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94BB5A5-76E7-9C6C-C148-5BAD3E26898C}"/>
              </a:ext>
            </a:extLst>
          </p:cNvPr>
          <p:cNvSpPr/>
          <p:nvPr/>
        </p:nvSpPr>
        <p:spPr>
          <a:xfrm>
            <a:off x="910045" y="29752604"/>
            <a:ext cx="45005334" cy="2362199"/>
          </a:xfrm>
          <a:prstGeom prst="rect">
            <a:avLst/>
          </a:prstGeom>
          <a:solidFill>
            <a:srgbClr val="F484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D9EC62FA-9031-54B7-07C7-EB297EA50E6F}"/>
              </a:ext>
            </a:extLst>
          </p:cNvPr>
          <p:cNvSpPr/>
          <p:nvPr/>
        </p:nvSpPr>
        <p:spPr>
          <a:xfrm>
            <a:off x="912323" y="460127"/>
            <a:ext cx="45005334" cy="2362199"/>
          </a:xfrm>
          <a:prstGeom prst="rect">
            <a:avLst/>
          </a:prstGeom>
          <a:solidFill>
            <a:srgbClr val="F484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5" name="object 12">
            <a:extLst>
              <a:ext uri="{FF2B5EF4-FFF2-40B4-BE49-F238E27FC236}">
                <a16:creationId xmlns:a16="http://schemas.microsoft.com/office/drawing/2014/main" id="{4F5A6533-2177-5232-B49D-5F3D31A5EDAF}"/>
              </a:ext>
            </a:extLst>
          </p:cNvPr>
          <p:cNvSpPr/>
          <p:nvPr/>
        </p:nvSpPr>
        <p:spPr>
          <a:xfrm>
            <a:off x="912323" y="2291416"/>
            <a:ext cx="45005334" cy="11199077"/>
          </a:xfrm>
          <a:custGeom>
            <a:avLst/>
            <a:gdLst/>
            <a:ahLst/>
            <a:cxnLst/>
            <a:rect l="l" t="t" r="r" b="b"/>
            <a:pathLst>
              <a:path w="6031230" h="3248025">
                <a:moveTo>
                  <a:pt x="6031229" y="0"/>
                </a:moveTo>
                <a:lnTo>
                  <a:pt x="0" y="0"/>
                </a:lnTo>
                <a:lnTo>
                  <a:pt x="0" y="3247586"/>
                </a:lnTo>
                <a:lnTo>
                  <a:pt x="6031229" y="3247586"/>
                </a:lnTo>
                <a:lnTo>
                  <a:pt x="6031229" y="0"/>
                </a:lnTo>
                <a:close/>
              </a:path>
            </a:pathLst>
          </a:custGeom>
          <a:solidFill>
            <a:srgbClr val="FF8551"/>
          </a:solidFill>
        </p:spPr>
        <p:txBody>
          <a:bodyPr wrap="square" lIns="0" tIns="0" rIns="0" bIns="0" rtlCol="0"/>
          <a:lstStyle/>
          <a:p>
            <a:endParaRPr/>
          </a:p>
        </p:txBody>
      </p:sp>
      <p:sp>
        <p:nvSpPr>
          <p:cNvPr id="11" name="object 11"/>
          <p:cNvSpPr txBox="1">
            <a:spLocks noGrp="1"/>
          </p:cNvSpPr>
          <p:nvPr>
            <p:ph type="title"/>
          </p:nvPr>
        </p:nvSpPr>
        <p:spPr>
          <a:xfrm>
            <a:off x="1563248" y="715616"/>
            <a:ext cx="44072402" cy="1381082"/>
          </a:xfrm>
          <a:prstGeom prst="rect">
            <a:avLst/>
          </a:prstGeom>
        </p:spPr>
        <p:txBody>
          <a:bodyPr vert="horz" wrap="square" lIns="0" tIns="26605" rIns="0" bIns="0" rtlCol="0" anchor="t">
            <a:spAutoFit/>
          </a:bodyPr>
          <a:lstStyle/>
          <a:p>
            <a:pPr marL="29210">
              <a:spcBef>
                <a:spcPts val="209"/>
              </a:spcBef>
            </a:pPr>
            <a:r>
              <a:rPr sz="8800" dirty="0"/>
              <a:t>Data Collection for Educational Game Jams</a:t>
            </a:r>
            <a:endParaRPr lang="en-US" sz="8800" dirty="0"/>
          </a:p>
        </p:txBody>
      </p:sp>
      <p:pic>
        <p:nvPicPr>
          <p:cNvPr id="37" name="object 37"/>
          <p:cNvPicPr/>
          <p:nvPr/>
        </p:nvPicPr>
        <p:blipFill>
          <a:blip r:embed="rId3" cstate="print"/>
          <a:stretch>
            <a:fillRect/>
          </a:stretch>
        </p:blipFill>
        <p:spPr>
          <a:xfrm>
            <a:off x="43377900" y="426244"/>
            <a:ext cx="1655850" cy="1823284"/>
          </a:xfrm>
          <a:prstGeom prst="rect">
            <a:avLst/>
          </a:prstGeom>
        </p:spPr>
      </p:pic>
      <p:sp>
        <p:nvSpPr>
          <p:cNvPr id="477" name="object 477"/>
          <p:cNvSpPr txBox="1"/>
          <p:nvPr/>
        </p:nvSpPr>
        <p:spPr>
          <a:xfrm>
            <a:off x="36254010" y="711277"/>
            <a:ext cx="6763085" cy="837532"/>
          </a:xfrm>
          <a:prstGeom prst="rect">
            <a:avLst/>
          </a:prstGeom>
        </p:spPr>
        <p:txBody>
          <a:bodyPr vert="horz" wrap="square" lIns="0" tIns="36952" rIns="0" bIns="0" rtlCol="0" anchor="t">
            <a:spAutoFit/>
          </a:bodyPr>
          <a:lstStyle/>
          <a:p>
            <a:pPr>
              <a:spcBef>
                <a:spcPts val="291"/>
              </a:spcBef>
            </a:pPr>
            <a:r>
              <a:rPr sz="5200" b="1" dirty="0">
                <a:solidFill>
                  <a:srgbClr val="F6F4EB"/>
                </a:solidFill>
                <a:latin typeface="Canela Deck"/>
                <a:cs typeface="Canela Deck"/>
              </a:rPr>
              <a:t>Joe</a:t>
            </a:r>
            <a:r>
              <a:rPr sz="5200" b="1" spc="209" dirty="0">
                <a:solidFill>
                  <a:srgbClr val="F6F4EB"/>
                </a:solidFill>
                <a:latin typeface="Canela Deck"/>
                <a:cs typeface="Canela Deck"/>
              </a:rPr>
              <a:t> </a:t>
            </a:r>
            <a:r>
              <a:rPr sz="5200" b="1" dirty="0">
                <a:solidFill>
                  <a:srgbClr val="F6F4EB"/>
                </a:solidFill>
                <a:latin typeface="Canela Deck"/>
                <a:cs typeface="Canela Deck"/>
              </a:rPr>
              <a:t>MacLeod-</a:t>
            </a:r>
            <a:r>
              <a:rPr sz="5200" b="1" spc="-23" dirty="0">
                <a:solidFill>
                  <a:srgbClr val="F6F4EB"/>
                </a:solidFill>
                <a:latin typeface="Canela Deck"/>
                <a:cs typeface="Canela Deck"/>
              </a:rPr>
              <a:t>Iredale</a:t>
            </a:r>
            <a:endParaRPr sz="5200" b="1" dirty="0">
              <a:latin typeface="Canela Deck"/>
              <a:cs typeface="Canela Deck"/>
            </a:endParaRPr>
          </a:p>
        </p:txBody>
      </p:sp>
      <p:sp>
        <p:nvSpPr>
          <p:cNvPr id="478" name="object 478"/>
          <p:cNvSpPr txBox="1"/>
          <p:nvPr/>
        </p:nvSpPr>
        <p:spPr>
          <a:xfrm>
            <a:off x="36254010" y="1465584"/>
            <a:ext cx="6936017" cy="514367"/>
          </a:xfrm>
          <a:prstGeom prst="rect">
            <a:avLst/>
          </a:prstGeom>
        </p:spPr>
        <p:txBody>
          <a:bodyPr vert="horz" wrap="square" lIns="0" tIns="36952" rIns="0" bIns="0" rtlCol="0" anchor="t">
            <a:spAutoFit/>
          </a:bodyPr>
          <a:lstStyle/>
          <a:p>
            <a:pPr>
              <a:spcBef>
                <a:spcPts val="291"/>
              </a:spcBef>
            </a:pPr>
            <a:r>
              <a:rPr sz="3100" b="1" dirty="0">
                <a:solidFill>
                  <a:srgbClr val="F6F4EB"/>
                </a:solidFill>
                <a:latin typeface="Canela Deck"/>
                <a:cs typeface="Canela Deck"/>
              </a:rPr>
              <a:t>Manchester</a:t>
            </a:r>
            <a:r>
              <a:rPr sz="3100" b="1" spc="23" dirty="0">
                <a:solidFill>
                  <a:srgbClr val="F6F4EB"/>
                </a:solidFill>
                <a:latin typeface="Canela Deck"/>
                <a:cs typeface="Canela Deck"/>
              </a:rPr>
              <a:t> </a:t>
            </a:r>
            <a:r>
              <a:rPr sz="3100" b="1" dirty="0">
                <a:solidFill>
                  <a:srgbClr val="F6F4EB"/>
                </a:solidFill>
                <a:latin typeface="Canela Deck"/>
                <a:cs typeface="Canela Deck"/>
              </a:rPr>
              <a:t>Metropolitan</a:t>
            </a:r>
            <a:r>
              <a:rPr sz="3100" b="1" spc="35" dirty="0">
                <a:solidFill>
                  <a:srgbClr val="F6F4EB"/>
                </a:solidFill>
                <a:latin typeface="Canela Deck"/>
                <a:cs typeface="Canela Deck"/>
              </a:rPr>
              <a:t> </a:t>
            </a:r>
            <a:r>
              <a:rPr sz="3100" b="1" spc="-23" dirty="0">
                <a:solidFill>
                  <a:srgbClr val="F6F4EB"/>
                </a:solidFill>
                <a:latin typeface="Canela Deck"/>
                <a:cs typeface="Canela Deck"/>
              </a:rPr>
              <a:t>University</a:t>
            </a:r>
            <a:endParaRPr sz="3100" b="1" dirty="0">
              <a:latin typeface="Canela Deck"/>
              <a:cs typeface="Canela Deck"/>
            </a:endParaRPr>
          </a:p>
        </p:txBody>
      </p:sp>
      <p:sp>
        <p:nvSpPr>
          <p:cNvPr id="479" name="TextBox 478">
            <a:extLst>
              <a:ext uri="{FF2B5EF4-FFF2-40B4-BE49-F238E27FC236}">
                <a16:creationId xmlns:a16="http://schemas.microsoft.com/office/drawing/2014/main" id="{576F26F7-587F-94E9-D687-23EC5D7314E6}"/>
              </a:ext>
            </a:extLst>
          </p:cNvPr>
          <p:cNvSpPr txBox="1"/>
          <p:nvPr/>
        </p:nvSpPr>
        <p:spPr>
          <a:xfrm>
            <a:off x="11290852" y="31566678"/>
            <a:ext cx="248786" cy="369332"/>
          </a:xfrm>
          <a:prstGeom prst="rect">
            <a:avLst/>
          </a:prstGeom>
          <a:noFill/>
        </p:spPr>
        <p:txBody>
          <a:bodyPr wrap="none" rtlCol="0">
            <a:spAutoFit/>
          </a:bodyPr>
          <a:lstStyle/>
          <a:p>
            <a:r>
              <a:rPr lang="en-US" dirty="0"/>
              <a:t> </a:t>
            </a:r>
          </a:p>
        </p:txBody>
      </p:sp>
      <p:sp>
        <p:nvSpPr>
          <p:cNvPr id="481" name="TextBox 480">
            <a:extLst>
              <a:ext uri="{FF2B5EF4-FFF2-40B4-BE49-F238E27FC236}">
                <a16:creationId xmlns:a16="http://schemas.microsoft.com/office/drawing/2014/main" id="{6F2486B2-BADD-2DCE-403A-124562F5790F}"/>
              </a:ext>
            </a:extLst>
          </p:cNvPr>
          <p:cNvSpPr txBox="1"/>
          <p:nvPr/>
        </p:nvSpPr>
        <p:spPr>
          <a:xfrm>
            <a:off x="34819259" y="29964207"/>
            <a:ext cx="8236372" cy="1938992"/>
          </a:xfrm>
          <a:prstGeom prst="rect">
            <a:avLst/>
          </a:prstGeom>
          <a:solidFill>
            <a:srgbClr val="F6F4EB"/>
          </a:solidFill>
        </p:spPr>
        <p:txBody>
          <a:bodyPr wrap="square" lIns="91440" tIns="45720" rIns="91440" bIns="45720" anchor="t">
            <a:spAutoFit/>
          </a:bodyPr>
          <a:lstStyle/>
          <a:p>
            <a:r>
              <a:rPr lang="en-GB" sz="2000" b="1" dirty="0">
                <a:solidFill>
                  <a:srgbClr val="2C4045"/>
                </a:solidFill>
                <a:effectLst/>
                <a:latin typeface="Canela Text"/>
              </a:rPr>
              <a:t>Disclosure Statement:</a:t>
            </a:r>
            <a:r>
              <a:rPr lang="en-GB" sz="2000" dirty="0">
                <a:solidFill>
                  <a:srgbClr val="2C4045"/>
                </a:solidFill>
                <a:effectLst/>
                <a:latin typeface="Canela Text"/>
              </a:rPr>
              <a:t> It is confirmed that all the materials included within this article represent the author's own work. Any citations or work that is paraphrased is included within the reference list. This article has not been previously published, nor is it being considered for publication elsewhere. The authors have no conflict of interest to declare in relation to this article.</a:t>
            </a:r>
          </a:p>
        </p:txBody>
      </p:sp>
      <p:pic>
        <p:nvPicPr>
          <p:cNvPr id="480" name="Picture 479" descr="A board game with text and images&#10;&#10;AI-generated content may be incorrect.">
            <a:extLst>
              <a:ext uri="{FF2B5EF4-FFF2-40B4-BE49-F238E27FC236}">
                <a16:creationId xmlns:a16="http://schemas.microsoft.com/office/drawing/2014/main" id="{AEA0CCB9-E965-3ABA-23E7-8FF9ACE6C88B}"/>
              </a:ext>
            </a:extLst>
          </p:cNvPr>
          <p:cNvPicPr>
            <a:picLocks noChangeAspect="1"/>
          </p:cNvPicPr>
          <p:nvPr/>
        </p:nvPicPr>
        <p:blipFill>
          <a:blip r:embed="rId4"/>
          <a:srcRect l="207" t="3273" r="103" b="1939"/>
          <a:stretch/>
        </p:blipFill>
        <p:spPr>
          <a:xfrm>
            <a:off x="3592260" y="13532644"/>
            <a:ext cx="39651791" cy="16079829"/>
          </a:xfrm>
          <a:prstGeom prst="rect">
            <a:avLst/>
          </a:prstGeom>
        </p:spPr>
      </p:pic>
      <p:grpSp>
        <p:nvGrpSpPr>
          <p:cNvPr id="490" name="Group 489">
            <a:extLst>
              <a:ext uri="{FF2B5EF4-FFF2-40B4-BE49-F238E27FC236}">
                <a16:creationId xmlns:a16="http://schemas.microsoft.com/office/drawing/2014/main" id="{1EDF0EEF-B9E7-F0A5-0338-7B30FF859104}"/>
              </a:ext>
            </a:extLst>
          </p:cNvPr>
          <p:cNvGrpSpPr/>
          <p:nvPr/>
        </p:nvGrpSpPr>
        <p:grpSpPr>
          <a:xfrm>
            <a:off x="1443500" y="2251855"/>
            <a:ext cx="43908622" cy="10623456"/>
            <a:chOff x="1751887" y="21291900"/>
            <a:chExt cx="43908622" cy="10623456"/>
          </a:xfrm>
        </p:grpSpPr>
        <p:grpSp>
          <p:nvGrpSpPr>
            <p:cNvPr id="491" name="Group 490">
              <a:extLst>
                <a:ext uri="{FF2B5EF4-FFF2-40B4-BE49-F238E27FC236}">
                  <a16:creationId xmlns:a16="http://schemas.microsoft.com/office/drawing/2014/main" id="{EF8105C7-2A44-4E19-7ED8-B0AAC2F4108C}"/>
                </a:ext>
              </a:extLst>
            </p:cNvPr>
            <p:cNvGrpSpPr/>
            <p:nvPr/>
          </p:nvGrpSpPr>
          <p:grpSpPr>
            <a:xfrm>
              <a:off x="1751887" y="21291900"/>
              <a:ext cx="43908622" cy="10623456"/>
              <a:chOff x="1751887" y="21291900"/>
              <a:chExt cx="57993708" cy="7560327"/>
            </a:xfrm>
          </p:grpSpPr>
          <p:sp>
            <p:nvSpPr>
              <p:cNvPr id="500" name="object 12">
                <a:extLst>
                  <a:ext uri="{FF2B5EF4-FFF2-40B4-BE49-F238E27FC236}">
                    <a16:creationId xmlns:a16="http://schemas.microsoft.com/office/drawing/2014/main" id="{4DF3250B-1896-6207-3D18-606EBF305D2A}"/>
                  </a:ext>
                </a:extLst>
              </p:cNvPr>
              <p:cNvSpPr/>
              <p:nvPr/>
            </p:nvSpPr>
            <p:spPr>
              <a:xfrm>
                <a:off x="1751887" y="21291901"/>
                <a:ext cx="14038706" cy="7560326"/>
              </a:xfrm>
              <a:custGeom>
                <a:avLst/>
                <a:gdLst/>
                <a:ahLst/>
                <a:cxnLst/>
                <a:rect l="l" t="t" r="r" b="b"/>
                <a:pathLst>
                  <a:path w="6031230" h="3248025">
                    <a:moveTo>
                      <a:pt x="6031229" y="0"/>
                    </a:moveTo>
                    <a:lnTo>
                      <a:pt x="0" y="0"/>
                    </a:lnTo>
                    <a:lnTo>
                      <a:pt x="0" y="3247586"/>
                    </a:lnTo>
                    <a:lnTo>
                      <a:pt x="6031229" y="3247586"/>
                    </a:lnTo>
                    <a:lnTo>
                      <a:pt x="6031229" y="0"/>
                    </a:lnTo>
                    <a:close/>
                  </a:path>
                </a:pathLst>
              </a:custGeom>
              <a:solidFill>
                <a:srgbClr val="F6F4EB"/>
              </a:solidFill>
            </p:spPr>
            <p:txBody>
              <a:bodyPr wrap="square" lIns="0" tIns="0" rIns="0" bIns="0" rtlCol="0"/>
              <a:lstStyle>
                <a:defPPr>
                  <a:defRPr kern="0"/>
                </a:defPPr>
              </a:lstStyle>
              <a:p>
                <a:endParaRPr/>
              </a:p>
            </p:txBody>
          </p:sp>
          <p:sp>
            <p:nvSpPr>
              <p:cNvPr id="501" name="object 12">
                <a:extLst>
                  <a:ext uri="{FF2B5EF4-FFF2-40B4-BE49-F238E27FC236}">
                    <a16:creationId xmlns:a16="http://schemas.microsoft.com/office/drawing/2014/main" id="{2DC3D5F3-7C62-2308-E134-75CC6AE721E1}"/>
                  </a:ext>
                </a:extLst>
              </p:cNvPr>
              <p:cNvSpPr/>
              <p:nvPr/>
            </p:nvSpPr>
            <p:spPr>
              <a:xfrm>
                <a:off x="16451282" y="21291901"/>
                <a:ext cx="14038706" cy="7560326"/>
              </a:xfrm>
              <a:custGeom>
                <a:avLst/>
                <a:gdLst/>
                <a:ahLst/>
                <a:cxnLst/>
                <a:rect l="l" t="t" r="r" b="b"/>
                <a:pathLst>
                  <a:path w="6031230" h="3248025">
                    <a:moveTo>
                      <a:pt x="6031229" y="0"/>
                    </a:moveTo>
                    <a:lnTo>
                      <a:pt x="0" y="0"/>
                    </a:lnTo>
                    <a:lnTo>
                      <a:pt x="0" y="3247586"/>
                    </a:lnTo>
                    <a:lnTo>
                      <a:pt x="6031229" y="3247586"/>
                    </a:lnTo>
                    <a:lnTo>
                      <a:pt x="6031229" y="0"/>
                    </a:lnTo>
                    <a:close/>
                  </a:path>
                </a:pathLst>
              </a:custGeom>
              <a:solidFill>
                <a:srgbClr val="F6F4EB"/>
              </a:solidFill>
            </p:spPr>
            <p:txBody>
              <a:bodyPr wrap="square" lIns="0" tIns="0" rIns="0" bIns="0" rtlCol="0"/>
              <a:lstStyle>
                <a:defPPr>
                  <a:defRPr kern="0"/>
                </a:defPPr>
              </a:lstStyle>
              <a:p>
                <a:endParaRPr/>
              </a:p>
            </p:txBody>
          </p:sp>
          <p:sp>
            <p:nvSpPr>
              <p:cNvPr id="502" name="object 12">
                <a:extLst>
                  <a:ext uri="{FF2B5EF4-FFF2-40B4-BE49-F238E27FC236}">
                    <a16:creationId xmlns:a16="http://schemas.microsoft.com/office/drawing/2014/main" id="{CAECE055-8C02-CF07-2C70-262572FA01F7}"/>
                  </a:ext>
                </a:extLst>
              </p:cNvPr>
              <p:cNvSpPr/>
              <p:nvPr/>
            </p:nvSpPr>
            <p:spPr>
              <a:xfrm>
                <a:off x="31007129" y="21291900"/>
                <a:ext cx="14038706" cy="7560326"/>
              </a:xfrm>
              <a:custGeom>
                <a:avLst/>
                <a:gdLst/>
                <a:ahLst/>
                <a:cxnLst/>
                <a:rect l="l" t="t" r="r" b="b"/>
                <a:pathLst>
                  <a:path w="6031230" h="3248025">
                    <a:moveTo>
                      <a:pt x="6031229" y="0"/>
                    </a:moveTo>
                    <a:lnTo>
                      <a:pt x="0" y="0"/>
                    </a:lnTo>
                    <a:lnTo>
                      <a:pt x="0" y="3247586"/>
                    </a:lnTo>
                    <a:lnTo>
                      <a:pt x="6031229" y="3247586"/>
                    </a:lnTo>
                    <a:lnTo>
                      <a:pt x="6031229" y="0"/>
                    </a:lnTo>
                    <a:close/>
                  </a:path>
                </a:pathLst>
              </a:custGeom>
              <a:solidFill>
                <a:srgbClr val="F6F4EB"/>
              </a:solidFill>
            </p:spPr>
            <p:txBody>
              <a:bodyPr wrap="square" lIns="0" tIns="0" rIns="0" bIns="0" rtlCol="0"/>
              <a:lstStyle>
                <a:defPPr>
                  <a:defRPr kern="0"/>
                </a:defPPr>
              </a:lstStyle>
              <a:p>
                <a:endParaRPr/>
              </a:p>
            </p:txBody>
          </p:sp>
          <p:sp>
            <p:nvSpPr>
              <p:cNvPr id="503" name="object 12">
                <a:extLst>
                  <a:ext uri="{FF2B5EF4-FFF2-40B4-BE49-F238E27FC236}">
                    <a16:creationId xmlns:a16="http://schemas.microsoft.com/office/drawing/2014/main" id="{B61298AC-25C8-E224-C572-3CB7DA6EAABE}"/>
                  </a:ext>
                </a:extLst>
              </p:cNvPr>
              <p:cNvSpPr/>
              <p:nvPr/>
            </p:nvSpPr>
            <p:spPr>
              <a:xfrm>
                <a:off x="45706889" y="21291900"/>
                <a:ext cx="14038706" cy="7560326"/>
              </a:xfrm>
              <a:custGeom>
                <a:avLst/>
                <a:gdLst/>
                <a:ahLst/>
                <a:cxnLst/>
                <a:rect l="l" t="t" r="r" b="b"/>
                <a:pathLst>
                  <a:path w="6031230" h="3248025">
                    <a:moveTo>
                      <a:pt x="6031229" y="0"/>
                    </a:moveTo>
                    <a:lnTo>
                      <a:pt x="0" y="0"/>
                    </a:lnTo>
                    <a:lnTo>
                      <a:pt x="0" y="3247586"/>
                    </a:lnTo>
                    <a:lnTo>
                      <a:pt x="6031229" y="3247586"/>
                    </a:lnTo>
                    <a:lnTo>
                      <a:pt x="6031229" y="0"/>
                    </a:lnTo>
                    <a:close/>
                  </a:path>
                </a:pathLst>
              </a:custGeom>
              <a:solidFill>
                <a:srgbClr val="F6F4EB"/>
              </a:solidFill>
            </p:spPr>
            <p:txBody>
              <a:bodyPr wrap="square" lIns="0" tIns="0" rIns="0" bIns="0" rtlCol="0"/>
              <a:lstStyle>
                <a:defPPr>
                  <a:defRPr kern="0"/>
                </a:defPPr>
              </a:lstStyle>
              <a:p>
                <a:endParaRPr/>
              </a:p>
            </p:txBody>
          </p:sp>
        </p:grpSp>
        <p:sp>
          <p:nvSpPr>
            <p:cNvPr id="492" name="object 26">
              <a:extLst>
                <a:ext uri="{FF2B5EF4-FFF2-40B4-BE49-F238E27FC236}">
                  <a16:creationId xmlns:a16="http://schemas.microsoft.com/office/drawing/2014/main" id="{1A5F5DDE-F9B7-24BD-FC36-53A81C6EA9AA}"/>
                </a:ext>
              </a:extLst>
            </p:cNvPr>
            <p:cNvSpPr txBox="1"/>
            <p:nvPr/>
          </p:nvSpPr>
          <p:spPr>
            <a:xfrm>
              <a:off x="2158149" y="21445873"/>
              <a:ext cx="9377750" cy="797799"/>
            </a:xfrm>
            <a:prstGeom prst="rect">
              <a:avLst/>
            </a:prstGeom>
          </p:spPr>
          <p:txBody>
            <a:bodyPr vert="horz" wrap="square" lIns="0" tIns="28083" rIns="0" bIns="0" rtlCol="0" anchor="t">
              <a:spAutoFit/>
            </a:bodyPr>
            <a:lstStyle>
              <a:defPPr>
                <a:defRPr kern="0"/>
              </a:defPPr>
            </a:lstStyle>
            <a:p>
              <a:pPr>
                <a:spcBef>
                  <a:spcPts val="221"/>
                </a:spcBef>
              </a:pPr>
              <a:r>
                <a:rPr sz="5000" b="1" spc="-151" dirty="0">
                  <a:solidFill>
                    <a:srgbClr val="393646"/>
                  </a:solidFill>
                  <a:latin typeface="Canela Text"/>
                  <a:cs typeface="Canela Text"/>
                </a:rPr>
                <a:t> </a:t>
              </a:r>
              <a:r>
                <a:rPr lang="en-US" sz="5000" b="1" spc="-23" dirty="0">
                  <a:solidFill>
                    <a:srgbClr val="393646"/>
                  </a:solidFill>
                  <a:latin typeface="Canela Text"/>
                  <a:cs typeface="Canela Text"/>
                </a:rPr>
                <a:t>Introduction &amp; Objectives</a:t>
              </a:r>
              <a:endParaRPr sz="5000" dirty="0">
                <a:latin typeface="Canela Text"/>
                <a:cs typeface="Canela Text"/>
              </a:endParaRPr>
            </a:p>
          </p:txBody>
        </p:sp>
        <p:sp>
          <p:nvSpPr>
            <p:cNvPr id="493" name="object 26">
              <a:extLst>
                <a:ext uri="{FF2B5EF4-FFF2-40B4-BE49-F238E27FC236}">
                  <a16:creationId xmlns:a16="http://schemas.microsoft.com/office/drawing/2014/main" id="{A6B78CE7-406B-89A2-F0FA-A3C3DB5D7337}"/>
                </a:ext>
              </a:extLst>
            </p:cNvPr>
            <p:cNvSpPr txBox="1"/>
            <p:nvPr/>
          </p:nvSpPr>
          <p:spPr>
            <a:xfrm>
              <a:off x="13157323" y="21445874"/>
              <a:ext cx="8904820" cy="798568"/>
            </a:xfrm>
            <a:prstGeom prst="rect">
              <a:avLst/>
            </a:prstGeom>
          </p:spPr>
          <p:txBody>
            <a:bodyPr vert="horz" wrap="square" lIns="0" tIns="28083" rIns="0" bIns="0" rtlCol="0" anchor="t">
              <a:spAutoFit/>
            </a:bodyPr>
            <a:lstStyle>
              <a:defPPr>
                <a:defRPr kern="0"/>
              </a:defPPr>
            </a:lstStyle>
            <a:p>
              <a:pPr>
                <a:spcBef>
                  <a:spcPts val="221"/>
                </a:spcBef>
              </a:pPr>
              <a:r>
                <a:rPr sz="5000" b="1" spc="-151" dirty="0">
                  <a:solidFill>
                    <a:srgbClr val="393646"/>
                  </a:solidFill>
                  <a:latin typeface="Canela Text"/>
                  <a:cs typeface="Canela Text"/>
                </a:rPr>
                <a:t> </a:t>
              </a:r>
              <a:r>
                <a:rPr lang="en-US" sz="5000" b="1" spc="-23" dirty="0">
                  <a:solidFill>
                    <a:srgbClr val="393646"/>
                  </a:solidFill>
                  <a:latin typeface="Canela Text"/>
                  <a:cs typeface="Canela Text"/>
                </a:rPr>
                <a:t>Methods of Data Collection</a:t>
              </a:r>
              <a:endParaRPr sz="5000" dirty="0">
                <a:latin typeface="Canela Text"/>
                <a:cs typeface="Canela Text"/>
              </a:endParaRPr>
            </a:p>
          </p:txBody>
        </p:sp>
        <p:sp>
          <p:nvSpPr>
            <p:cNvPr id="494" name="object 26">
              <a:extLst>
                <a:ext uri="{FF2B5EF4-FFF2-40B4-BE49-F238E27FC236}">
                  <a16:creationId xmlns:a16="http://schemas.microsoft.com/office/drawing/2014/main" id="{AAE594EC-F0FA-B35F-37BB-D58A192F9EB2}"/>
                </a:ext>
              </a:extLst>
            </p:cNvPr>
            <p:cNvSpPr txBox="1"/>
            <p:nvPr/>
          </p:nvSpPr>
          <p:spPr>
            <a:xfrm>
              <a:off x="24213231" y="21445875"/>
              <a:ext cx="7424344" cy="798568"/>
            </a:xfrm>
            <a:prstGeom prst="rect">
              <a:avLst/>
            </a:prstGeom>
          </p:spPr>
          <p:txBody>
            <a:bodyPr vert="horz" wrap="square" lIns="0" tIns="28083" rIns="0" bIns="0" rtlCol="0" anchor="t">
              <a:spAutoFit/>
            </a:bodyPr>
            <a:lstStyle>
              <a:defPPr>
                <a:defRPr kern="0"/>
              </a:defPPr>
            </a:lstStyle>
            <a:p>
              <a:pPr>
                <a:spcBef>
                  <a:spcPts val="221"/>
                </a:spcBef>
              </a:pPr>
              <a:r>
                <a:rPr sz="5000" b="1" dirty="0">
                  <a:solidFill>
                    <a:srgbClr val="393646"/>
                  </a:solidFill>
                  <a:latin typeface="Canela Text"/>
                  <a:cs typeface="Canela Text"/>
                </a:rPr>
                <a:t>Findings</a:t>
              </a:r>
              <a:endParaRPr lang="en-US" sz="5000" b="1" spc="-151" dirty="0">
                <a:solidFill>
                  <a:srgbClr val="393646"/>
                </a:solidFill>
                <a:latin typeface="Canela Text"/>
                <a:cs typeface="Canela Text"/>
              </a:endParaRPr>
            </a:p>
          </p:txBody>
        </p:sp>
        <p:sp>
          <p:nvSpPr>
            <p:cNvPr id="495" name="object 26">
              <a:extLst>
                <a:ext uri="{FF2B5EF4-FFF2-40B4-BE49-F238E27FC236}">
                  <a16:creationId xmlns:a16="http://schemas.microsoft.com/office/drawing/2014/main" id="{673104DF-E5CD-9B40-8DAF-C71F4EB41288}"/>
                </a:ext>
              </a:extLst>
            </p:cNvPr>
            <p:cNvSpPr txBox="1"/>
            <p:nvPr/>
          </p:nvSpPr>
          <p:spPr>
            <a:xfrm>
              <a:off x="35349801" y="21445874"/>
              <a:ext cx="7424344" cy="798568"/>
            </a:xfrm>
            <a:prstGeom prst="rect">
              <a:avLst/>
            </a:prstGeom>
          </p:spPr>
          <p:txBody>
            <a:bodyPr vert="horz" wrap="square" lIns="0" tIns="28083" rIns="0" bIns="0" rtlCol="0" anchor="t">
              <a:spAutoFit/>
            </a:bodyPr>
            <a:lstStyle>
              <a:defPPr>
                <a:defRPr kern="0"/>
              </a:defPPr>
            </a:lstStyle>
            <a:p>
              <a:pPr>
                <a:spcBef>
                  <a:spcPts val="221"/>
                </a:spcBef>
              </a:pPr>
              <a:r>
                <a:rPr sz="5000" b="1" spc="-151" dirty="0">
                  <a:solidFill>
                    <a:srgbClr val="393646"/>
                  </a:solidFill>
                  <a:latin typeface="Canela Text"/>
                  <a:cs typeface="Canela Text"/>
                </a:rPr>
                <a:t> </a:t>
              </a:r>
              <a:r>
                <a:rPr sz="5000" b="1" spc="-23" dirty="0">
                  <a:solidFill>
                    <a:srgbClr val="393646"/>
                  </a:solidFill>
                  <a:latin typeface="Canela Text"/>
                  <a:cs typeface="Canela Text"/>
                </a:rPr>
                <a:t>Conclusions</a:t>
              </a:r>
              <a:endParaRPr sz="5000">
                <a:latin typeface="Canela Text"/>
                <a:cs typeface="Canela Text"/>
              </a:endParaRPr>
            </a:p>
          </p:txBody>
        </p:sp>
        <p:sp>
          <p:nvSpPr>
            <p:cNvPr id="496" name="object 2">
              <a:extLst>
                <a:ext uri="{FF2B5EF4-FFF2-40B4-BE49-F238E27FC236}">
                  <a16:creationId xmlns:a16="http://schemas.microsoft.com/office/drawing/2014/main" id="{A887503F-2DD8-4902-9E5E-1A184728D71B}"/>
                </a:ext>
              </a:extLst>
            </p:cNvPr>
            <p:cNvSpPr txBox="1"/>
            <p:nvPr/>
          </p:nvSpPr>
          <p:spPr>
            <a:xfrm>
              <a:off x="2148938" y="22279666"/>
              <a:ext cx="9992158" cy="8464672"/>
            </a:xfrm>
            <a:prstGeom prst="rect">
              <a:avLst/>
            </a:prstGeom>
          </p:spPr>
          <p:txBody>
            <a:bodyPr vert="horz" wrap="square" lIns="0" tIns="28083" rIns="0" bIns="0" rtlCol="0" anchor="t">
              <a:spAutoFit/>
            </a:bodyPr>
            <a:lstStyle>
              <a:defPPr>
                <a:defRPr kern="0"/>
              </a:defPPr>
            </a:lstStyle>
            <a:p>
              <a:pPr algn="l">
                <a:spcBef>
                  <a:spcPts val="221"/>
                </a:spcBef>
                <a:buChar char="•"/>
                <a:tabLst>
                  <a:tab pos="227626" algn="l"/>
                </a:tabLst>
              </a:pPr>
              <a:r>
                <a:rPr lang="en-US" sz="3600" b="1" spc="-23" dirty="0">
                  <a:solidFill>
                    <a:srgbClr val="231F20"/>
                  </a:solidFill>
                  <a:latin typeface="Canela Text"/>
                </a:rPr>
                <a:t>Context? </a:t>
              </a:r>
              <a:r>
                <a:rPr lang="en-US" sz="3600" spc="-23" dirty="0">
                  <a:solidFill>
                    <a:srgbClr val="231F20"/>
                  </a:solidFill>
                  <a:latin typeface="Canela Text"/>
                </a:rPr>
                <a:t>Six game jams have been run to collect data on their value as a teaching tool, exposing students to peer feedback-led cycles of iterative improvement.</a:t>
              </a:r>
              <a:endParaRPr lang="en-US" sz="3600" dirty="0">
                <a:solidFill>
                  <a:srgbClr val="000000"/>
                </a:solidFill>
                <a:latin typeface="Canela Text"/>
              </a:endParaRPr>
            </a:p>
            <a:p>
              <a:pPr algn="l">
                <a:spcBef>
                  <a:spcPts val="221"/>
                </a:spcBef>
                <a:buChar char="•"/>
                <a:tabLst>
                  <a:tab pos="227626" algn="l"/>
                </a:tabLst>
              </a:pPr>
              <a:r>
                <a:rPr lang="en-US" sz="3600" b="1" spc="-23" dirty="0">
                  <a:solidFill>
                    <a:srgbClr val="231F20"/>
                  </a:solidFill>
                  <a:latin typeface="Canela Text"/>
                </a:rPr>
                <a:t>Research intent? </a:t>
              </a:r>
              <a:r>
                <a:rPr lang="en-US" sz="3600" spc="-23" dirty="0">
                  <a:solidFill>
                    <a:srgbClr val="231F20"/>
                  </a:solidFill>
                  <a:latin typeface="Canela Text"/>
                </a:rPr>
                <a:t>To collect both quantitative and qualitative data to allow a mixed methodological analysis of the efficacy of game jams as a creative HE teaching tool.</a:t>
              </a:r>
              <a:endParaRPr lang="en-US" sz="3600" dirty="0">
                <a:latin typeface="Canela Text"/>
              </a:endParaRPr>
            </a:p>
            <a:p>
              <a:pPr algn="l">
                <a:spcBef>
                  <a:spcPts val="221"/>
                </a:spcBef>
                <a:buChar char="•"/>
                <a:tabLst>
                  <a:tab pos="227626" algn="l"/>
                </a:tabLst>
              </a:pPr>
              <a:r>
                <a:rPr lang="en-US" sz="3600" b="1" spc="-23" dirty="0">
                  <a:solidFill>
                    <a:srgbClr val="231F20"/>
                  </a:solidFill>
                  <a:latin typeface="Canela Text"/>
                </a:rPr>
                <a:t>Purpose? </a:t>
              </a:r>
              <a:r>
                <a:rPr lang="en-US" sz="3600" spc="-23" dirty="0">
                  <a:solidFill>
                    <a:srgbClr val="231F20"/>
                  </a:solidFill>
                  <a:latin typeface="Canela Text"/>
                </a:rPr>
                <a:t>This poster outlines the data collection methods employed and reflects on their effectiveness.</a:t>
              </a:r>
              <a:endParaRPr lang="en-US" sz="3600" dirty="0">
                <a:latin typeface="Canela Text"/>
              </a:endParaRPr>
            </a:p>
            <a:p>
              <a:pPr algn="l">
                <a:spcBef>
                  <a:spcPts val="221"/>
                </a:spcBef>
                <a:buChar char="•"/>
                <a:tabLst>
                  <a:tab pos="227626" algn="l"/>
                </a:tabLst>
              </a:pPr>
              <a:r>
                <a:rPr lang="en-US" sz="3600" b="1" spc="-23" dirty="0">
                  <a:solidFill>
                    <a:srgbClr val="231F20"/>
                  </a:solidFill>
                  <a:latin typeface="Canela Text"/>
                </a:rPr>
                <a:t>What is a game jam? </a:t>
              </a:r>
              <a:r>
                <a:rPr lang="en-US" sz="3600" spc="-23" dirty="0">
                  <a:solidFill>
                    <a:srgbClr val="231F20"/>
                  </a:solidFill>
                  <a:latin typeface="Canela Text"/>
                </a:rPr>
                <a:t>A game jam is a time-limited non-competitive group game-making activity.</a:t>
              </a:r>
              <a:endParaRPr lang="en-US" sz="3600" dirty="0">
                <a:latin typeface="Canela Text"/>
              </a:endParaRPr>
            </a:p>
            <a:p>
              <a:pPr algn="l">
                <a:spcBef>
                  <a:spcPts val="221"/>
                </a:spcBef>
                <a:buChar char="•"/>
                <a:tabLst>
                  <a:tab pos="227626" algn="l"/>
                </a:tabLst>
              </a:pPr>
              <a:r>
                <a:rPr lang="en-US" sz="3600" b="1" spc="-23" dirty="0">
                  <a:solidFill>
                    <a:srgbClr val="231F20"/>
                  </a:solidFill>
                  <a:latin typeface="Canela Text"/>
                </a:rPr>
                <a:t>Institutions? </a:t>
              </a:r>
              <a:r>
                <a:rPr lang="en-US" sz="3600" spc="-23" dirty="0">
                  <a:solidFill>
                    <a:srgbClr val="231F20"/>
                  </a:solidFill>
                  <a:latin typeface="Canela Text"/>
                </a:rPr>
                <a:t>Manchester School of Art, MMU, funded by North West Consortium Doctoral Training Partnership.</a:t>
              </a:r>
              <a:endParaRPr lang="en-US" dirty="0">
                <a:latin typeface="Canela Text"/>
              </a:endParaRPr>
            </a:p>
          </p:txBody>
        </p:sp>
        <p:sp>
          <p:nvSpPr>
            <p:cNvPr id="497" name="object 2">
              <a:extLst>
                <a:ext uri="{FF2B5EF4-FFF2-40B4-BE49-F238E27FC236}">
                  <a16:creationId xmlns:a16="http://schemas.microsoft.com/office/drawing/2014/main" id="{EE45D3DE-D7C6-E922-71CA-EBFDCD0658F6}"/>
                </a:ext>
              </a:extLst>
            </p:cNvPr>
            <p:cNvSpPr txBox="1"/>
            <p:nvPr/>
          </p:nvSpPr>
          <p:spPr>
            <a:xfrm>
              <a:off x="13147591" y="22218023"/>
              <a:ext cx="10012719" cy="8994914"/>
            </a:xfrm>
            <a:prstGeom prst="rect">
              <a:avLst/>
            </a:prstGeom>
          </p:spPr>
          <p:txBody>
            <a:bodyPr vert="horz" wrap="square" lIns="0" tIns="28083" rIns="0" bIns="0" rtlCol="0" anchor="t">
              <a:spAutoFit/>
            </a:bodyPr>
            <a:lstStyle>
              <a:defPPr>
                <a:defRPr kern="0"/>
              </a:defPPr>
            </a:lstStyle>
            <a:p>
              <a:pPr algn="l">
                <a:spcBef>
                  <a:spcPts val="221"/>
                </a:spcBef>
                <a:buChar char="•"/>
                <a:tabLst>
                  <a:tab pos="227626" algn="l"/>
                </a:tabLst>
              </a:pPr>
              <a:r>
                <a:rPr lang="en-US" sz="3600" b="1" spc="-23" dirty="0">
                  <a:solidFill>
                    <a:srgbClr val="231F20"/>
                  </a:solidFill>
                  <a:latin typeface="Canela Text"/>
                </a:rPr>
                <a:t>Pre-jam &amp; post-jam surveys: </a:t>
              </a:r>
              <a:r>
                <a:rPr lang="en-US" sz="3600" spc="-23" dirty="0">
                  <a:solidFill>
                    <a:srgbClr val="231F20"/>
                  </a:solidFill>
                  <a:latin typeface="Canela Text"/>
                </a:rPr>
                <a:t>Selected as it provided easily manipulable qualitative and quantitative data in an efficient manner,</a:t>
              </a:r>
              <a:r>
                <a:rPr lang="en-US" sz="3600" b="1" spc="-23" dirty="0">
                  <a:solidFill>
                    <a:srgbClr val="231F20"/>
                  </a:solidFill>
                  <a:latin typeface="Canela Text"/>
                </a:rPr>
                <a:t> </a:t>
              </a:r>
              <a:r>
                <a:rPr lang="en-US" sz="3600" spc="-23" dirty="0">
                  <a:solidFill>
                    <a:srgbClr val="231F20"/>
                  </a:solidFill>
                  <a:latin typeface="Canela Text"/>
                </a:rPr>
                <a:t>Collecting demographic information, experience with analogue games, card sorting to assess attitudes to design processes, repeated after, and &amp; post-jam reflective writing.</a:t>
              </a:r>
              <a:endParaRPr lang="en-US" sz="3600" dirty="0">
                <a:solidFill>
                  <a:srgbClr val="000000"/>
                </a:solidFill>
                <a:latin typeface="Canela Text"/>
              </a:endParaRPr>
            </a:p>
            <a:p>
              <a:pPr algn="l">
                <a:spcBef>
                  <a:spcPts val="221"/>
                </a:spcBef>
                <a:buChar char="•"/>
                <a:tabLst>
                  <a:tab pos="227626" algn="l"/>
                </a:tabLst>
              </a:pPr>
              <a:r>
                <a:rPr lang="en-US" sz="3600" b="1" spc="-23" dirty="0">
                  <a:solidFill>
                    <a:srgbClr val="231F20"/>
                  </a:solidFill>
                  <a:latin typeface="Canela Text"/>
                </a:rPr>
                <a:t>Observations: </a:t>
              </a:r>
              <a:r>
                <a:rPr lang="en-US" sz="3600" spc="-23" dirty="0">
                  <a:solidFill>
                    <a:srgbClr val="231F20"/>
                  </a:solidFill>
                  <a:latin typeface="Canela Text"/>
                </a:rPr>
                <a:t>Facilitator observations about the participants’ game-making, engagement, and anything else worthy of note.</a:t>
              </a:r>
              <a:endParaRPr lang="en-US" sz="3600">
                <a:latin typeface="Canela Text"/>
              </a:endParaRPr>
            </a:p>
            <a:p>
              <a:pPr algn="l">
                <a:spcBef>
                  <a:spcPts val="221"/>
                </a:spcBef>
                <a:buChar char="•"/>
                <a:tabLst>
                  <a:tab pos="227626" algn="l"/>
                </a:tabLst>
              </a:pPr>
              <a:r>
                <a:rPr lang="en-US" sz="3600" b="1" spc="-23" dirty="0">
                  <a:solidFill>
                    <a:srgbClr val="231F20"/>
                  </a:solidFill>
                  <a:latin typeface="Canela Text"/>
                </a:rPr>
                <a:t>Photographs: </a:t>
              </a:r>
              <a:r>
                <a:rPr lang="en-US" sz="3600" spc="-23" dirty="0">
                  <a:solidFill>
                    <a:srgbClr val="231F20"/>
                  </a:solidFill>
                  <a:latin typeface="Canela Text"/>
                </a:rPr>
                <a:t>Of the games being developed and tested.</a:t>
              </a:r>
              <a:endParaRPr lang="en-US" sz="3600">
                <a:latin typeface="Canela Text"/>
              </a:endParaRPr>
            </a:p>
            <a:p>
              <a:pPr algn="l">
                <a:spcBef>
                  <a:spcPts val="221"/>
                </a:spcBef>
                <a:buChar char="•"/>
                <a:tabLst>
                  <a:tab pos="227626" algn="l"/>
                </a:tabLst>
              </a:pPr>
              <a:r>
                <a:rPr lang="en-US" sz="3600" b="1" spc="-23" dirty="0">
                  <a:solidFill>
                    <a:srgbClr val="231F20"/>
                  </a:solidFill>
                  <a:latin typeface="Canela Text"/>
                </a:rPr>
                <a:t>Game analysis: </a:t>
              </a:r>
              <a:r>
                <a:rPr lang="en-US" sz="3600" spc="-23" dirty="0">
                  <a:solidFill>
                    <a:srgbClr val="231F20"/>
                  </a:solidFill>
                  <a:latin typeface="Canela Text"/>
                </a:rPr>
                <a:t>A short analysis of the games produced to capture their ‘essence’.</a:t>
              </a:r>
              <a:endParaRPr lang="en-US" sz="3600">
                <a:latin typeface="Canela Text"/>
              </a:endParaRPr>
            </a:p>
            <a:p>
              <a:pPr algn="l">
                <a:spcBef>
                  <a:spcPts val="221"/>
                </a:spcBef>
                <a:buChar char="•"/>
                <a:tabLst>
                  <a:tab pos="227626" algn="l"/>
                </a:tabLst>
              </a:pPr>
              <a:r>
                <a:rPr lang="en-US" sz="3600" b="1" spc="-23" dirty="0">
                  <a:solidFill>
                    <a:srgbClr val="231F20"/>
                  </a:solidFill>
                  <a:latin typeface="Canela Text"/>
                </a:rPr>
                <a:t>Facilitator reflections:</a:t>
              </a:r>
              <a:r>
                <a:rPr lang="en-US" sz="3600" spc="-23" dirty="0">
                  <a:solidFill>
                    <a:srgbClr val="231F20"/>
                  </a:solidFill>
                  <a:latin typeface="Canela Text"/>
                </a:rPr>
                <a:t> After each session, the facilitator reflected on memories, feelings, frustrations etc.</a:t>
              </a:r>
              <a:endParaRPr lang="en-US" dirty="0">
                <a:latin typeface="Canela Text"/>
              </a:endParaRPr>
            </a:p>
          </p:txBody>
        </p:sp>
      </p:grpSp>
      <p:sp>
        <p:nvSpPr>
          <p:cNvPr id="7" name="object 2">
            <a:extLst>
              <a:ext uri="{FF2B5EF4-FFF2-40B4-BE49-F238E27FC236}">
                <a16:creationId xmlns:a16="http://schemas.microsoft.com/office/drawing/2014/main" id="{77E8549E-0432-8F48-B008-98489AEE0CDF}"/>
              </a:ext>
            </a:extLst>
          </p:cNvPr>
          <p:cNvSpPr txBox="1"/>
          <p:nvPr/>
        </p:nvSpPr>
        <p:spPr>
          <a:xfrm>
            <a:off x="23916857" y="3157417"/>
            <a:ext cx="9971596" cy="9600208"/>
          </a:xfrm>
          <a:prstGeom prst="rect">
            <a:avLst/>
          </a:prstGeom>
        </p:spPr>
        <p:txBody>
          <a:bodyPr vert="horz" wrap="square" lIns="0" tIns="28083" rIns="0" bIns="0" rtlCol="0" anchor="t">
            <a:spAutoFit/>
          </a:bodyPr>
          <a:lstStyle>
            <a:defPPr>
              <a:defRPr kern="0"/>
            </a:defPPr>
          </a:lstStyle>
          <a:p>
            <a:pPr algn="l">
              <a:buChar char="•"/>
              <a:tabLst>
                <a:tab pos="227626" algn="l"/>
              </a:tabLst>
            </a:pPr>
            <a:r>
              <a:rPr lang="en-US" sz="3600" b="1" spc="-23" dirty="0">
                <a:solidFill>
                  <a:srgbClr val="231F20"/>
                </a:solidFill>
                <a:latin typeface="Canela Text"/>
              </a:rPr>
              <a:t>Numbers: </a:t>
            </a:r>
            <a:r>
              <a:rPr lang="en-US" sz="3600" spc="-23" dirty="0">
                <a:solidFill>
                  <a:srgbClr val="231F20"/>
                </a:solidFill>
                <a:latin typeface="Canela Text"/>
              </a:rPr>
              <a:t>6 jams have enabled 54 participants to produce 20 games.</a:t>
            </a:r>
          </a:p>
          <a:p>
            <a:pPr algn="l">
              <a:buChar char="•"/>
              <a:tabLst>
                <a:tab pos="227626" algn="l"/>
              </a:tabLst>
            </a:pPr>
            <a:r>
              <a:rPr lang="en-US" sz="3600" b="1" spc="-23" dirty="0">
                <a:solidFill>
                  <a:srgbClr val="231F20"/>
                </a:solidFill>
                <a:latin typeface="Canela Text"/>
              </a:rPr>
              <a:t>Thematic analysis: </a:t>
            </a:r>
            <a:r>
              <a:rPr lang="en-US" sz="3600" spc="-23" dirty="0">
                <a:solidFill>
                  <a:srgbClr val="231F20"/>
                </a:solidFill>
                <a:latin typeface="Canela Text"/>
              </a:rPr>
              <a:t>qualitative data has produced 874 references across 52 codes that coalesced into 4 themes.</a:t>
            </a:r>
          </a:p>
          <a:p>
            <a:pPr algn="l">
              <a:spcBef>
                <a:spcPts val="221"/>
              </a:spcBef>
              <a:buChar char="•"/>
              <a:tabLst>
                <a:tab pos="227626" algn="l"/>
              </a:tabLst>
            </a:pPr>
            <a:r>
              <a:rPr lang="en-US" sz="3600" b="1" spc="-23" dirty="0">
                <a:solidFill>
                  <a:srgbClr val="231F20"/>
                </a:solidFill>
                <a:latin typeface="Canela Text"/>
              </a:rPr>
              <a:t>Quantitative data: </a:t>
            </a:r>
            <a:r>
              <a:rPr lang="en-US" sz="3600" spc="-23" dirty="0">
                <a:solidFill>
                  <a:srgbClr val="231F20"/>
                </a:solidFill>
                <a:latin typeface="Canela Text"/>
              </a:rPr>
              <a:t>62 pre-jam &amp; 32 post-jam surveys include cards sorts and demographics.</a:t>
            </a:r>
          </a:p>
          <a:p>
            <a:pPr algn="l">
              <a:spcBef>
                <a:spcPts val="221"/>
              </a:spcBef>
              <a:buChar char="•"/>
              <a:tabLst>
                <a:tab pos="227626" algn="l"/>
              </a:tabLst>
            </a:pPr>
            <a:r>
              <a:rPr lang="en-US" sz="3600" b="1" spc="-23" dirty="0">
                <a:solidFill>
                  <a:srgbClr val="231F20"/>
                </a:solidFill>
                <a:latin typeface="Canela Text"/>
              </a:rPr>
              <a:t>Quality: </a:t>
            </a:r>
            <a:r>
              <a:rPr lang="en-US" sz="3600" spc="-23" dirty="0">
                <a:solidFill>
                  <a:srgbClr val="231F20"/>
                </a:solidFill>
                <a:latin typeface="Canela Text"/>
              </a:rPr>
              <a:t>Attrition is a challenge and has rendered some pre-jam surveys unusable. </a:t>
            </a:r>
          </a:p>
          <a:p>
            <a:pPr algn="l">
              <a:spcBef>
                <a:spcPts val="221"/>
              </a:spcBef>
              <a:buChar char="•"/>
              <a:tabLst>
                <a:tab pos="227626" algn="l"/>
              </a:tabLst>
            </a:pPr>
            <a:r>
              <a:rPr lang="en-US" sz="3600" b="1" spc="-23" dirty="0">
                <a:solidFill>
                  <a:srgbClr val="231F20"/>
                </a:solidFill>
                <a:latin typeface="Canela Text"/>
              </a:rPr>
              <a:t>Larger groups:</a:t>
            </a:r>
            <a:r>
              <a:rPr lang="en-US" sz="3600" spc="-23" dirty="0">
                <a:solidFill>
                  <a:srgbClr val="231F20"/>
                </a:solidFill>
                <a:latin typeface="Canela Text"/>
              </a:rPr>
              <a:t> challenging to facilitate whilst gathering sufficiently detailed data.</a:t>
            </a:r>
            <a:endParaRPr lang="en-US" sz="3600" dirty="0">
              <a:latin typeface="Canela Text"/>
            </a:endParaRPr>
          </a:p>
          <a:p>
            <a:pPr algn="l">
              <a:spcBef>
                <a:spcPts val="221"/>
              </a:spcBef>
              <a:buChar char="•"/>
              <a:tabLst>
                <a:tab pos="227626" algn="l"/>
              </a:tabLst>
            </a:pPr>
            <a:r>
              <a:rPr lang="en-US" sz="3600" b="1" spc="-23" dirty="0">
                <a:solidFill>
                  <a:srgbClr val="231F20"/>
                </a:solidFill>
                <a:latin typeface="Canela Text"/>
              </a:rPr>
              <a:t>Small groups: </a:t>
            </a:r>
            <a:r>
              <a:rPr lang="en-US" sz="3600" spc="-23" dirty="0">
                <a:solidFill>
                  <a:srgbClr val="231F20"/>
                </a:solidFill>
                <a:latin typeface="Canela Text"/>
              </a:rPr>
              <a:t>Easy to over-facilitate smaller groups and influence the games produced.</a:t>
            </a:r>
            <a:endParaRPr lang="en-US" sz="3600" dirty="0">
              <a:latin typeface="Canela Text"/>
            </a:endParaRPr>
          </a:p>
          <a:p>
            <a:pPr algn="l">
              <a:spcBef>
                <a:spcPts val="221"/>
              </a:spcBef>
              <a:buChar char="•"/>
              <a:tabLst>
                <a:tab pos="227626" algn="l"/>
              </a:tabLst>
            </a:pPr>
            <a:r>
              <a:rPr lang="en-US" sz="3600" b="1" spc="-23" dirty="0">
                <a:solidFill>
                  <a:srgbClr val="231F20"/>
                </a:solidFill>
                <a:latin typeface="Canela Text"/>
              </a:rPr>
              <a:t>Reflections: </a:t>
            </a:r>
            <a:r>
              <a:rPr lang="en-US" sz="3600" spc="-23" dirty="0">
                <a:solidFill>
                  <a:srgbClr val="231F20"/>
                </a:solidFill>
                <a:latin typeface="Canela Text"/>
              </a:rPr>
              <a:t>Prompt reflective writing has been invaluable to subsequent write-up.</a:t>
            </a:r>
          </a:p>
          <a:p>
            <a:pPr algn="l">
              <a:spcBef>
                <a:spcPts val="221"/>
              </a:spcBef>
              <a:buChar char="•"/>
              <a:tabLst>
                <a:tab pos="227626" algn="l"/>
              </a:tabLst>
            </a:pPr>
            <a:r>
              <a:rPr lang="en-US" sz="3600" b="1" spc="-23" dirty="0">
                <a:solidFill>
                  <a:srgbClr val="231F20"/>
                </a:solidFill>
                <a:latin typeface="Canela Text"/>
              </a:rPr>
              <a:t>Engagement levels:</a:t>
            </a:r>
            <a:r>
              <a:rPr lang="en-US" sz="3600" spc="-23" dirty="0">
                <a:solidFill>
                  <a:srgbClr val="231F20"/>
                </a:solidFill>
                <a:latin typeface="Canela Text"/>
              </a:rPr>
              <a:t> extremely high, 'fun' was prevalent in post-jam feedback. </a:t>
            </a:r>
          </a:p>
        </p:txBody>
      </p:sp>
      <p:sp>
        <p:nvSpPr>
          <p:cNvPr id="9" name="object 2">
            <a:extLst>
              <a:ext uri="{FF2B5EF4-FFF2-40B4-BE49-F238E27FC236}">
                <a16:creationId xmlns:a16="http://schemas.microsoft.com/office/drawing/2014/main" id="{CD0C4318-1C14-8FE1-7EEC-6BBA8B2019D0}"/>
              </a:ext>
            </a:extLst>
          </p:cNvPr>
          <p:cNvSpPr txBox="1"/>
          <p:nvPr/>
        </p:nvSpPr>
        <p:spPr>
          <a:xfrm>
            <a:off x="35034324" y="3136862"/>
            <a:ext cx="9992158" cy="9625856"/>
          </a:xfrm>
          <a:prstGeom prst="rect">
            <a:avLst/>
          </a:prstGeom>
        </p:spPr>
        <p:txBody>
          <a:bodyPr vert="horz" wrap="square" lIns="0" tIns="28083" rIns="0" bIns="0" rtlCol="0" anchor="t">
            <a:spAutoFit/>
          </a:bodyPr>
          <a:lstStyle>
            <a:defPPr>
              <a:defRPr kern="0"/>
            </a:defPPr>
          </a:lstStyle>
          <a:p>
            <a:pPr marL="571500" indent="-571500" algn="l">
              <a:buFont typeface="Arial"/>
              <a:buChar char="•"/>
              <a:tabLst>
                <a:tab pos="227626" algn="l"/>
              </a:tabLst>
            </a:pPr>
            <a:r>
              <a:rPr lang="en-US" sz="3600" b="1" spc="-23" dirty="0">
                <a:solidFill>
                  <a:srgbClr val="231F20"/>
                </a:solidFill>
                <a:latin typeface="Canela Text"/>
              </a:rPr>
              <a:t>Working with others:</a:t>
            </a:r>
            <a:r>
              <a:rPr lang="en-US" sz="3600" spc="-23" dirty="0">
                <a:solidFill>
                  <a:srgbClr val="231F20"/>
                </a:solidFill>
                <a:latin typeface="Canela Text"/>
              </a:rPr>
              <a:t> Issues and opportunities of group working .</a:t>
            </a:r>
          </a:p>
          <a:p>
            <a:pPr marL="571500" indent="-571500" algn="l">
              <a:spcBef>
                <a:spcPts val="221"/>
              </a:spcBef>
              <a:buFont typeface="Arial"/>
              <a:buChar char="•"/>
              <a:tabLst>
                <a:tab pos="227626" algn="l"/>
              </a:tabLst>
            </a:pPr>
            <a:r>
              <a:rPr lang="en-US" sz="3600" b="1" spc="-23" dirty="0">
                <a:solidFill>
                  <a:srgbClr val="231F20"/>
                </a:solidFill>
                <a:latin typeface="Canela Text"/>
              </a:rPr>
              <a:t>Peer feedback: </a:t>
            </a:r>
            <a:r>
              <a:rPr lang="en-US" sz="3600" spc="-23" dirty="0">
                <a:solidFill>
                  <a:srgbClr val="231F20"/>
                </a:solidFill>
                <a:latin typeface="Canela Text"/>
              </a:rPr>
              <a:t> Giving and receiving peer feedback in an intense creative setting.</a:t>
            </a:r>
          </a:p>
          <a:p>
            <a:pPr marL="571500" indent="-571500" algn="l">
              <a:spcBef>
                <a:spcPts val="221"/>
              </a:spcBef>
              <a:buFont typeface="Arial"/>
              <a:buChar char="•"/>
              <a:tabLst>
                <a:tab pos="227626" algn="l"/>
              </a:tabLst>
            </a:pPr>
            <a:r>
              <a:rPr lang="en-US" sz="3600" b="1" spc="-23" dirty="0">
                <a:solidFill>
                  <a:srgbClr val="231F20"/>
                </a:solidFill>
                <a:latin typeface="Canela Text"/>
              </a:rPr>
              <a:t>Experiencing iteration: </a:t>
            </a:r>
            <a:r>
              <a:rPr lang="en-US" sz="3600" spc="-23" dirty="0">
                <a:solidFill>
                  <a:srgbClr val="231F20"/>
                </a:solidFill>
                <a:latin typeface="Canela Text"/>
              </a:rPr>
              <a:t> Benefits of rapid cyclic iterative testing and improvement.</a:t>
            </a:r>
          </a:p>
          <a:p>
            <a:pPr marL="571500" indent="-571500" algn="l">
              <a:spcBef>
                <a:spcPts val="221"/>
              </a:spcBef>
              <a:buFont typeface="Arial"/>
              <a:buChar char="•"/>
              <a:tabLst>
                <a:tab pos="227626" algn="l"/>
              </a:tabLst>
            </a:pPr>
            <a:r>
              <a:rPr lang="en-US" sz="3600" b="1" spc="-23" dirty="0">
                <a:solidFill>
                  <a:srgbClr val="231F20"/>
                </a:solidFill>
                <a:latin typeface="Canela Text"/>
              </a:rPr>
              <a:t>Practicalities of game making: </a:t>
            </a:r>
            <a:r>
              <a:rPr lang="en-US" sz="3600" spc="-23" dirty="0">
                <a:solidFill>
                  <a:srgbClr val="231F20"/>
                </a:solidFill>
                <a:latin typeface="Canela Text"/>
              </a:rPr>
              <a:t> The issues encountered in running game jams in HE.</a:t>
            </a:r>
          </a:p>
          <a:p>
            <a:pPr marL="571500" indent="-571500" algn="l">
              <a:spcBef>
                <a:spcPts val="221"/>
              </a:spcBef>
              <a:buFont typeface="Arial"/>
              <a:buChar char="•"/>
              <a:tabLst>
                <a:tab pos="227626" algn="l"/>
              </a:tabLst>
            </a:pPr>
            <a:r>
              <a:rPr lang="en-US" sz="3600" b="1" spc="-23" dirty="0">
                <a:solidFill>
                  <a:srgbClr val="231F20"/>
                </a:solidFill>
                <a:latin typeface="Canela Text"/>
              </a:rPr>
              <a:t>Effortless education: </a:t>
            </a:r>
            <a:r>
              <a:rPr lang="en-US" sz="3600" spc="-23" dirty="0">
                <a:solidFill>
                  <a:srgbClr val="231F20"/>
                </a:solidFill>
                <a:latin typeface="Canela Text"/>
              </a:rPr>
              <a:t>'Learning through play' for adults and learning without it feeling like work.</a:t>
            </a:r>
          </a:p>
          <a:p>
            <a:pPr marL="571500" indent="-571500" algn="l">
              <a:spcBef>
                <a:spcPts val="221"/>
              </a:spcBef>
              <a:buFont typeface="Arial"/>
              <a:buChar char="•"/>
              <a:tabLst>
                <a:tab pos="227626" algn="l"/>
              </a:tabLst>
            </a:pPr>
            <a:r>
              <a:rPr lang="en-US" sz="3600" b="1" spc="-23" dirty="0">
                <a:solidFill>
                  <a:srgbClr val="231F20"/>
                </a:solidFill>
                <a:latin typeface="Canela Text"/>
              </a:rPr>
              <a:t>Quantitative data:</a:t>
            </a:r>
            <a:r>
              <a:rPr lang="en-US" sz="3600" spc="-23" dirty="0">
                <a:solidFill>
                  <a:srgbClr val="231F20"/>
                </a:solidFill>
                <a:latin typeface="Canela Text"/>
              </a:rPr>
              <a:t> +</a:t>
            </a:r>
            <a:r>
              <a:rPr lang="en-US" sz="3600" spc="-23" err="1">
                <a:solidFill>
                  <a:srgbClr val="231F20"/>
                </a:solidFill>
                <a:latin typeface="Canela Text"/>
              </a:rPr>
              <a:t>ve</a:t>
            </a:r>
            <a:r>
              <a:rPr lang="en-US" sz="3600" spc="-23" dirty="0">
                <a:solidFill>
                  <a:srgbClr val="231F20"/>
                </a:solidFill>
                <a:latin typeface="Canela Text"/>
              </a:rPr>
              <a:t> attitudinal shifts towards iteration, testing, time management and the value of giving and receiving peer feedback, plus increased reported creativity.</a:t>
            </a:r>
          </a:p>
          <a:p>
            <a:pPr marL="571500" indent="-571500" algn="l">
              <a:spcBef>
                <a:spcPts val="221"/>
              </a:spcBef>
              <a:buFont typeface="Arial"/>
              <a:buChar char="•"/>
              <a:tabLst>
                <a:tab pos="227626" algn="l"/>
              </a:tabLst>
            </a:pPr>
            <a:endParaRPr lang="en-US" sz="1400" spc="-23" dirty="0">
              <a:solidFill>
                <a:srgbClr val="231F20"/>
              </a:solidFill>
              <a:latin typeface="Canela Text"/>
            </a:endParaRPr>
          </a:p>
          <a:p>
            <a:pPr algn="l">
              <a:spcBef>
                <a:spcPts val="221"/>
              </a:spcBef>
              <a:tabLst>
                <a:tab pos="227626" algn="l"/>
              </a:tabLst>
            </a:pPr>
            <a:r>
              <a:rPr lang="en-US" sz="3600" spc="-23" dirty="0">
                <a:solidFill>
                  <a:srgbClr val="231F20"/>
                </a:solidFill>
                <a:latin typeface="Canela Text"/>
              </a:rPr>
              <a:t>These will be explored further in the author's PhD thesis and subsequent publications.</a:t>
            </a:r>
          </a:p>
        </p:txBody>
      </p:sp>
      <p:sp>
        <p:nvSpPr>
          <p:cNvPr id="3" name="TextBox 2">
            <a:extLst>
              <a:ext uri="{FF2B5EF4-FFF2-40B4-BE49-F238E27FC236}">
                <a16:creationId xmlns:a16="http://schemas.microsoft.com/office/drawing/2014/main" id="{2878E5AE-1770-175E-8D35-D5B22A755D63}"/>
              </a:ext>
            </a:extLst>
          </p:cNvPr>
          <p:cNvSpPr txBox="1"/>
          <p:nvPr/>
        </p:nvSpPr>
        <p:spPr>
          <a:xfrm>
            <a:off x="4883150" y="29991844"/>
            <a:ext cx="23528407" cy="1938992"/>
          </a:xfrm>
          <a:prstGeom prst="rect">
            <a:avLst/>
          </a:prstGeom>
          <a:solidFill>
            <a:srgbClr val="F6F4EB"/>
          </a:solidFill>
        </p:spPr>
        <p:txBody>
          <a:bodyPr wrap="square" lIns="91440" tIns="45720" rIns="91440" bIns="45720" anchor="t">
            <a:spAutoFit/>
          </a:bodyPr>
          <a:lstStyle/>
          <a:p>
            <a:pPr marL="342900" indent="-342900" algn="l">
              <a:buFont typeface="Arial,Sans-Serif"/>
              <a:buChar char="•"/>
            </a:pPr>
            <a:r>
              <a:rPr lang="en-GB" sz="2000" dirty="0">
                <a:solidFill>
                  <a:srgbClr val="000000"/>
                </a:solidFill>
                <a:latin typeface="Canela Text" pitchFamily="2" charset="0"/>
                <a:ea typeface="Calibri"/>
                <a:cs typeface="Calibri"/>
              </a:rPr>
              <a:t>Kultima, A. (2021) 'Negative Game Jam Experiences.' </a:t>
            </a:r>
            <a:r>
              <a:rPr lang="en-GB" sz="2000" i="1" dirty="0">
                <a:solidFill>
                  <a:srgbClr val="000000"/>
                </a:solidFill>
                <a:latin typeface="Canela Text" pitchFamily="2" charset="0"/>
                <a:ea typeface="Calibri"/>
                <a:cs typeface="Calibri"/>
              </a:rPr>
              <a:t>In ICGJ</a:t>
            </a:r>
            <a:r>
              <a:rPr lang="en-GB" sz="2000" dirty="0">
                <a:solidFill>
                  <a:srgbClr val="000000"/>
                </a:solidFill>
                <a:latin typeface="Canela Text" pitchFamily="2" charset="0"/>
                <a:ea typeface="Calibri"/>
                <a:cs typeface="Calibri"/>
              </a:rPr>
              <a:t>. Montreal, Canada, ACM, pp. 55–59.</a:t>
            </a:r>
          </a:p>
          <a:p>
            <a:pPr marL="342900" indent="-342900" algn="l">
              <a:buFont typeface="Arial,Sans-Serif"/>
              <a:buChar char="•"/>
            </a:pPr>
            <a:r>
              <a:rPr lang="en-US" sz="2000" dirty="0">
                <a:solidFill>
                  <a:srgbClr val="000000"/>
                </a:solidFill>
                <a:latin typeface="Canela Text" pitchFamily="2" charset="0"/>
                <a:ea typeface="Calibri"/>
                <a:cs typeface="Calibri"/>
              </a:rPr>
              <a:t>Lave, J. and Wenger, E. (1991) </a:t>
            </a:r>
            <a:r>
              <a:rPr lang="en-US" sz="2000" i="1" dirty="0">
                <a:solidFill>
                  <a:srgbClr val="000000"/>
                </a:solidFill>
                <a:latin typeface="Canela Text" pitchFamily="2" charset="0"/>
                <a:ea typeface="Calibri"/>
                <a:cs typeface="Calibri"/>
              </a:rPr>
              <a:t>Situated learning : legitimate peripheral participation.</a:t>
            </a:r>
            <a:r>
              <a:rPr lang="en-US" sz="2000" dirty="0">
                <a:solidFill>
                  <a:srgbClr val="000000"/>
                </a:solidFill>
                <a:latin typeface="Canela Text" pitchFamily="2" charset="0"/>
                <a:ea typeface="Calibri"/>
                <a:cs typeface="Calibri"/>
              </a:rPr>
              <a:t> Learning in doing: social, cognitive, and computational perspectives. Cambridge, UK Cambridge University Press.</a:t>
            </a:r>
            <a:endParaRPr lang="en-GB" sz="2000" dirty="0">
              <a:solidFill>
                <a:srgbClr val="000000"/>
              </a:solidFill>
              <a:latin typeface="Canela Text" pitchFamily="2" charset="0"/>
              <a:ea typeface="Calibri"/>
              <a:cs typeface="Calibri"/>
            </a:endParaRPr>
          </a:p>
          <a:p>
            <a:pPr marL="342900" indent="-342900" algn="l">
              <a:buFont typeface="Arial,Sans-Serif"/>
              <a:buChar char="•"/>
            </a:pPr>
            <a:r>
              <a:rPr lang="en-GB" sz="2000" dirty="0">
                <a:solidFill>
                  <a:srgbClr val="000000"/>
                </a:solidFill>
                <a:latin typeface="Canela Text" pitchFamily="2" charset="0"/>
                <a:ea typeface="Calibri"/>
                <a:cs typeface="Calibri"/>
              </a:rPr>
              <a:t>Macklin, C., Martin, J. and Dikkers, S. (2012) 'Planning your game jam: game design as a gateway drug.'</a:t>
            </a:r>
            <a:endParaRPr lang="en-US" sz="2000" dirty="0">
              <a:solidFill>
                <a:srgbClr val="000000"/>
              </a:solidFill>
              <a:latin typeface="Canela Text" pitchFamily="2" charset="0"/>
              <a:ea typeface="Calibri"/>
              <a:cs typeface="Calibri"/>
            </a:endParaRPr>
          </a:p>
          <a:p>
            <a:pPr marL="342900" indent="-342900" algn="l">
              <a:buFont typeface="Arial,Sans-Serif"/>
              <a:buChar char="•"/>
            </a:pPr>
            <a:r>
              <a:rPr lang="en-US" sz="2000" dirty="0">
                <a:solidFill>
                  <a:srgbClr val="000000"/>
                </a:solidFill>
                <a:latin typeface="Canela Text" pitchFamily="2" charset="0"/>
                <a:ea typeface="Calibri"/>
                <a:cs typeface="Calibri"/>
              </a:rPr>
              <a:t>Orr, S. and Shreeve, A. (2019) </a:t>
            </a:r>
            <a:r>
              <a:rPr lang="en-US" sz="2000" i="1" dirty="0">
                <a:solidFill>
                  <a:srgbClr val="000000"/>
                </a:solidFill>
                <a:latin typeface="Canela Text" pitchFamily="2" charset="0"/>
                <a:ea typeface="Calibri"/>
                <a:cs typeface="Calibri"/>
              </a:rPr>
              <a:t>Art and design pedagogy in higher education : knowledge, values and ambiguity in the creative curriculum.</a:t>
            </a:r>
            <a:r>
              <a:rPr lang="en-US" sz="2000" dirty="0">
                <a:solidFill>
                  <a:srgbClr val="000000"/>
                </a:solidFill>
                <a:latin typeface="Canela Text" pitchFamily="2" charset="0"/>
                <a:ea typeface="Calibri"/>
                <a:cs typeface="Calibri"/>
              </a:rPr>
              <a:t> Routledge research in education. London: Routledge</a:t>
            </a:r>
          </a:p>
          <a:p>
            <a:pPr marL="342900" indent="-342900" algn="l">
              <a:buFont typeface="Arial"/>
              <a:buChar char="•"/>
            </a:pPr>
            <a:r>
              <a:rPr lang="en-GB" sz="2000" dirty="0">
                <a:solidFill>
                  <a:srgbClr val="000000"/>
                </a:solidFill>
                <a:latin typeface="Canela Text" pitchFamily="2" charset="0"/>
                <a:ea typeface="Calibri"/>
                <a:cs typeface="Calibri"/>
              </a:rPr>
              <a:t>Pirker, J., Kultima, A. and Gütl, C. (2016) 'The Value of Game Prototyping Projects for Students and Industry.' </a:t>
            </a:r>
            <a:r>
              <a:rPr lang="en-GB" sz="2000" i="1" dirty="0">
                <a:solidFill>
                  <a:srgbClr val="000000"/>
                </a:solidFill>
                <a:latin typeface="Canela Text" pitchFamily="2" charset="0"/>
                <a:ea typeface="Calibri"/>
                <a:cs typeface="Calibri"/>
              </a:rPr>
              <a:t>In Proceedings of the ICGJ</a:t>
            </a:r>
            <a:r>
              <a:rPr lang="en-GB" sz="2000" dirty="0">
                <a:solidFill>
                  <a:srgbClr val="000000"/>
                </a:solidFill>
                <a:latin typeface="Canela Text" pitchFamily="2" charset="0"/>
                <a:ea typeface="Calibri"/>
                <a:cs typeface="Calibri"/>
              </a:rPr>
              <a:t>. San Francisco, ACM, pp. 54–57</a:t>
            </a:r>
            <a:endParaRPr lang="en-US" sz="2000" dirty="0">
              <a:solidFill>
                <a:srgbClr val="000000"/>
              </a:solidFill>
              <a:latin typeface="Canela Text" pitchFamily="2" charset="0"/>
              <a:ea typeface="Calibri"/>
              <a:cs typeface="Calibri"/>
            </a:endParaRPr>
          </a:p>
          <a:p>
            <a:pPr marL="342900" indent="-342900" algn="l">
              <a:buFont typeface="Arial"/>
              <a:buChar char="•"/>
            </a:pPr>
            <a:r>
              <a:rPr lang="en-US" sz="2000" dirty="0">
                <a:solidFill>
                  <a:srgbClr val="000000"/>
                </a:solidFill>
                <a:latin typeface="Canela Text" pitchFamily="2" charset="0"/>
                <a:ea typeface="Calibri"/>
                <a:cs typeface="Calibri"/>
              </a:rPr>
              <a:t>Vygotskiĭ, L. S. and Cole, M. (1978) </a:t>
            </a:r>
            <a:r>
              <a:rPr lang="en-US" sz="2000" i="1" dirty="0">
                <a:solidFill>
                  <a:srgbClr val="000000"/>
                </a:solidFill>
                <a:latin typeface="Canela Text" pitchFamily="2" charset="0"/>
                <a:ea typeface="Calibri"/>
                <a:cs typeface="Calibri"/>
              </a:rPr>
              <a:t>Mind in society : the development of higher psychological processes.</a:t>
            </a:r>
            <a:r>
              <a:rPr lang="en-US" sz="2000" dirty="0">
                <a:solidFill>
                  <a:srgbClr val="000000"/>
                </a:solidFill>
                <a:latin typeface="Canela Text" pitchFamily="2" charset="0"/>
                <a:ea typeface="Calibri"/>
                <a:cs typeface="Calibri"/>
              </a:rPr>
              <a:t> Cambridge, USA: Harvard University Press.</a:t>
            </a:r>
            <a:endParaRPr lang="en-GB" sz="2000" dirty="0">
              <a:solidFill>
                <a:srgbClr val="000000"/>
              </a:solidFill>
              <a:latin typeface="Canela Text" pitchFamily="2" charset="0"/>
              <a:ea typeface="Calibri"/>
              <a:cs typeface="Calibri"/>
            </a:endParaRPr>
          </a:p>
        </p:txBody>
      </p:sp>
      <p:sp>
        <p:nvSpPr>
          <p:cNvPr id="6" name="TextBox 5" hidden="1">
            <a:extLst>
              <a:ext uri="{FF2B5EF4-FFF2-40B4-BE49-F238E27FC236}">
                <a16:creationId xmlns:a16="http://schemas.microsoft.com/office/drawing/2014/main" id="{C2933B32-B543-DFB1-194C-054670B693B9}"/>
              </a:ext>
            </a:extLst>
          </p:cNvPr>
          <p:cNvSpPr txBox="1"/>
          <p:nvPr/>
        </p:nvSpPr>
        <p:spPr>
          <a:xfrm>
            <a:off x="510434" y="30273969"/>
            <a:ext cx="2259040" cy="1815882"/>
          </a:xfrm>
          <a:prstGeom prst="rect">
            <a:avLst/>
          </a:prstGeom>
          <a:noFill/>
        </p:spPr>
        <p:txBody>
          <a:bodyPr wrap="square" lIns="91440" tIns="45720" rIns="91440" bIns="45720" anchor="t">
            <a:spAutoFit/>
          </a:bodyPr>
          <a:lstStyle/>
          <a:p>
            <a:r>
              <a:rPr lang="en-GB" sz="3600" b="1" dirty="0">
                <a:solidFill>
                  <a:srgbClr val="F6F4EB"/>
                </a:solidFill>
                <a:latin typeface="Calibri"/>
                <a:ea typeface="Calibri"/>
                <a:cs typeface="Calibri"/>
              </a:rPr>
              <a:t>Key</a:t>
            </a:r>
          </a:p>
          <a:p>
            <a:r>
              <a:rPr lang="en-GB" sz="3600" b="1" dirty="0">
                <a:solidFill>
                  <a:srgbClr val="F6F4EB"/>
                </a:solidFill>
                <a:latin typeface="Calibri"/>
                <a:ea typeface="Calibri"/>
                <a:cs typeface="Calibri"/>
              </a:rPr>
              <a:t>references</a:t>
            </a:r>
          </a:p>
          <a:p>
            <a:r>
              <a:rPr lang="en-GB" sz="2000" b="1" dirty="0">
                <a:solidFill>
                  <a:srgbClr val="F6F4EB"/>
                </a:solidFill>
                <a:latin typeface="Calibri"/>
                <a:ea typeface="Calibri"/>
                <a:cs typeface="Calibri"/>
              </a:rPr>
              <a:t> from broader literature review</a:t>
            </a:r>
            <a:r>
              <a:rPr lang="en-GB" sz="2000" b="1" dirty="0">
                <a:solidFill>
                  <a:srgbClr val="F6F4EB"/>
                </a:solidFill>
                <a:effectLst/>
                <a:latin typeface="Calibri"/>
                <a:ea typeface="Calibri"/>
                <a:cs typeface="Calibri"/>
              </a:rPr>
              <a:t>: </a:t>
            </a:r>
          </a:p>
        </p:txBody>
      </p:sp>
      <p:sp>
        <p:nvSpPr>
          <p:cNvPr id="4" name="object 477">
            <a:extLst>
              <a:ext uri="{FF2B5EF4-FFF2-40B4-BE49-F238E27FC236}">
                <a16:creationId xmlns:a16="http://schemas.microsoft.com/office/drawing/2014/main" id="{D9DEA786-CC93-0B3A-41C8-CEFE97B1A23B}"/>
              </a:ext>
            </a:extLst>
          </p:cNvPr>
          <p:cNvSpPr txBox="1"/>
          <p:nvPr/>
        </p:nvSpPr>
        <p:spPr>
          <a:xfrm>
            <a:off x="2292350" y="29991844"/>
            <a:ext cx="2362200" cy="1553112"/>
          </a:xfrm>
          <a:prstGeom prst="rect">
            <a:avLst/>
          </a:prstGeom>
        </p:spPr>
        <p:txBody>
          <a:bodyPr vert="horz" wrap="square" lIns="0" tIns="36952" rIns="0" bIns="0" rtlCol="0" anchor="t">
            <a:spAutoFit/>
          </a:bodyPr>
          <a:lstStyle/>
          <a:p>
            <a:pPr>
              <a:spcBef>
                <a:spcPts val="291"/>
              </a:spcBef>
            </a:pPr>
            <a:r>
              <a:rPr lang="en-GB" sz="2800" b="1" dirty="0">
                <a:solidFill>
                  <a:srgbClr val="F6F4EB"/>
                </a:solidFill>
                <a:latin typeface="Canela Deck"/>
                <a:cs typeface="Canela Deck"/>
              </a:rPr>
              <a:t>Key References</a:t>
            </a:r>
          </a:p>
          <a:p>
            <a:pPr>
              <a:spcBef>
                <a:spcPts val="291"/>
              </a:spcBef>
            </a:pPr>
            <a:r>
              <a:rPr lang="en-GB" sz="2000" b="1" dirty="0">
                <a:solidFill>
                  <a:srgbClr val="F6F4EB"/>
                </a:solidFill>
                <a:latin typeface="Canela Deck"/>
                <a:cs typeface="Canela Deck"/>
              </a:rPr>
              <a:t>From a broader literature review </a:t>
            </a:r>
          </a:p>
        </p:txBody>
      </p:sp>
      <p:sp>
        <p:nvSpPr>
          <p:cNvPr id="5" name="object 477">
            <a:extLst>
              <a:ext uri="{FF2B5EF4-FFF2-40B4-BE49-F238E27FC236}">
                <a16:creationId xmlns:a16="http://schemas.microsoft.com/office/drawing/2014/main" id="{972F6878-D1CC-A9B0-67BE-E812981C41C6}"/>
              </a:ext>
            </a:extLst>
          </p:cNvPr>
          <p:cNvSpPr txBox="1"/>
          <p:nvPr/>
        </p:nvSpPr>
        <p:spPr>
          <a:xfrm>
            <a:off x="32441965" y="29964207"/>
            <a:ext cx="2366711" cy="1245336"/>
          </a:xfrm>
          <a:prstGeom prst="rect">
            <a:avLst/>
          </a:prstGeom>
        </p:spPr>
        <p:txBody>
          <a:bodyPr vert="horz" wrap="square" lIns="0" tIns="36952" rIns="0" bIns="0" rtlCol="0" anchor="t">
            <a:spAutoFit/>
          </a:bodyPr>
          <a:lstStyle/>
          <a:p>
            <a:pPr>
              <a:spcBef>
                <a:spcPts val="291"/>
              </a:spcBef>
            </a:pPr>
            <a:r>
              <a:rPr lang="en-GB" sz="2800" b="1" dirty="0">
                <a:solidFill>
                  <a:srgbClr val="F6F4EB"/>
                </a:solidFill>
                <a:latin typeface="Canela Deck"/>
                <a:cs typeface="Canela Deck"/>
              </a:rPr>
              <a:t>Disclosure Statement</a:t>
            </a:r>
          </a:p>
          <a:p>
            <a:pPr>
              <a:spcBef>
                <a:spcPts val="291"/>
              </a:spcBef>
            </a:pPr>
            <a:r>
              <a:rPr lang="en-GB" sz="2000" b="1" dirty="0">
                <a:solidFill>
                  <a:srgbClr val="F6F4EB"/>
                </a:solidFill>
                <a:latin typeface="Canela Deck"/>
                <a:cs typeface="Canela Deck"/>
              </a:rPr>
              <a:t> </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39028103-0ee5-447f-bdad-df1f42b198e4"/>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1718</TotalTime>
  <Words>757</Words>
  <Application>Microsoft Office PowerPoint</Application>
  <PresentationFormat>Custom</PresentationFormat>
  <Paragraphs>50</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Arial</vt:lpstr>
      <vt:lpstr>Arial,Sans-Serif</vt:lpstr>
      <vt:lpstr>Calibri</vt:lpstr>
      <vt:lpstr>Canela Deck</vt:lpstr>
      <vt:lpstr>Canela Text</vt:lpstr>
      <vt:lpstr>Office Theme</vt:lpstr>
      <vt:lpstr>Data Collection for Educational Game Jams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Davina Whitnall</dc:creator>
  <cp:lastModifiedBy>Christopher Little</cp:lastModifiedBy>
  <cp:revision>465</cp:revision>
  <dcterms:created xsi:type="dcterms:W3CDTF">2024-12-05T09:55:01Z</dcterms:created>
  <dcterms:modified xsi:type="dcterms:W3CDTF">2025-06-30T10:40:31Z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2024-12-05T00:00:00Z</vt:filetime>
  </property>
  <property fmtid="{D5CDD505-2E9C-101B-9397-08002B2CF9AE}" pid="3" name="Creator">
    <vt:lpwstr>Adobe InDesign 20.0 (Macintosh)</vt:lpwstr>
  </property>
  <property fmtid="{D5CDD505-2E9C-101B-9397-08002B2CF9AE}" pid="4" name="LastSaved">
    <vt:filetime>2024-12-05T00:00:00Z</vt:filetime>
  </property>
  <property fmtid="{D5CDD505-2E9C-101B-9397-08002B2CF9AE}" pid="5" name="Producer">
    <vt:lpwstr>Adobe PDF Library 17.0</vt:lpwstr>
  </property>
</Properties>
</file>