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Lst>
  <p:sldSz cx="46799500" cy="32399288"/>
  <p:notesSz cx="6858000" cy="9144000"/>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userDrawn="1">
          <p15:clr>
            <a:srgbClr val="A4A3A4"/>
          </p15:clr>
        </p15:guide>
        <p15:guide id="2" pos="147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00"/>
    <a:srgbClr val="9E65FB"/>
    <a:srgbClr val="20BCFF"/>
    <a:srgbClr val="2FEACF"/>
    <a:srgbClr val="FF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1498" y="110"/>
      </p:cViewPr>
      <p:guideLst>
        <p:guide orient="horz" pos="10204"/>
        <p:guide pos="147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tags" Target="tags/tag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302386"/>
            <a:ext cx="39779575" cy="11279752"/>
          </a:xfrm>
        </p:spPr>
        <p:txBody>
          <a:bodyPr anchor="b"/>
          <a:lstStyle>
            <a:lvl1pPr algn="ctr">
              <a:defRPr sz="28346"/>
            </a:lvl1pPr>
          </a:lstStyle>
          <a:p>
            <a:r>
              <a:rPr lang="en-GB"/>
              <a:t>Click to edit Master title style</a:t>
            </a:r>
            <a:endParaRPr lang="en-US"/>
          </a:p>
        </p:txBody>
      </p:sp>
      <p:sp>
        <p:nvSpPr>
          <p:cNvPr id="3" name="Subtitle 2"/>
          <p:cNvSpPr>
            <a:spLocks noGrp="1"/>
          </p:cNvSpPr>
          <p:nvPr>
            <p:ph type="subTitle" idx="1"/>
          </p:nvPr>
        </p:nvSpPr>
        <p:spPr>
          <a:xfrm>
            <a:off x="5849938" y="17017128"/>
            <a:ext cx="35099625"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5A30FC5-1782-CC43-8E5A-19E99EC962F9}"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159088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5A30FC5-1782-CC43-8E5A-19E99EC962F9}"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65821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2"/>
            <a:ext cx="10091142" cy="2745689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217468" y="1724962"/>
            <a:ext cx="29688433" cy="274568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5A30FC5-1782-CC43-8E5A-19E99EC962F9}"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301832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5A30FC5-1782-CC43-8E5A-19E99EC962F9}"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179449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077332"/>
            <a:ext cx="40364569" cy="13477201"/>
          </a:xfrm>
        </p:spPr>
        <p:txBody>
          <a:bodyPr anchor="b"/>
          <a:lstStyle>
            <a:lvl1pPr>
              <a:defRPr sz="28346"/>
            </a:lvl1pPr>
          </a:lstStyle>
          <a:p>
            <a:r>
              <a:rPr lang="en-GB"/>
              <a:t>Click to edit Master title style</a:t>
            </a:r>
            <a:endParaRPr lang="en-US"/>
          </a:p>
        </p:txBody>
      </p:sp>
      <p:sp>
        <p:nvSpPr>
          <p:cNvPr id="3" name="Text Placeholder 2"/>
          <p:cNvSpPr>
            <a:spLocks noGrp="1"/>
          </p:cNvSpPr>
          <p:nvPr>
            <p:ph type="body" idx="1"/>
          </p:nvPr>
        </p:nvSpPr>
        <p:spPr>
          <a:xfrm>
            <a:off x="3193093" y="21682033"/>
            <a:ext cx="40364569" cy="7087342"/>
          </a:xfrm>
        </p:spPr>
        <p:txBody>
          <a:bodyPr/>
          <a:lstStyle>
            <a:lvl1pPr marL="0" indent="0">
              <a:buNone/>
              <a:defRPr sz="11338">
                <a:solidFill>
                  <a:schemeClr val="tx1">
                    <a:tint val="82000"/>
                  </a:schemeClr>
                </a:solidFill>
              </a:defRPr>
            </a:lvl1pPr>
            <a:lvl2pPr marL="2159950" indent="0">
              <a:buNone/>
              <a:defRPr sz="9449">
                <a:solidFill>
                  <a:schemeClr val="tx1">
                    <a:tint val="82000"/>
                  </a:schemeClr>
                </a:solidFill>
              </a:defRPr>
            </a:lvl2pPr>
            <a:lvl3pPr marL="4319900" indent="0">
              <a:buNone/>
              <a:defRPr sz="8504">
                <a:solidFill>
                  <a:schemeClr val="tx1">
                    <a:tint val="82000"/>
                  </a:schemeClr>
                </a:solidFill>
              </a:defRPr>
            </a:lvl3pPr>
            <a:lvl4pPr marL="6479850" indent="0">
              <a:buNone/>
              <a:defRPr sz="7559">
                <a:solidFill>
                  <a:schemeClr val="tx1">
                    <a:tint val="82000"/>
                  </a:schemeClr>
                </a:solidFill>
              </a:defRPr>
            </a:lvl4pPr>
            <a:lvl5pPr marL="8639800" indent="0">
              <a:buNone/>
              <a:defRPr sz="7559">
                <a:solidFill>
                  <a:schemeClr val="tx1">
                    <a:tint val="82000"/>
                  </a:schemeClr>
                </a:solidFill>
              </a:defRPr>
            </a:lvl5pPr>
            <a:lvl6pPr marL="10799750" indent="0">
              <a:buNone/>
              <a:defRPr sz="7559">
                <a:solidFill>
                  <a:schemeClr val="tx1">
                    <a:tint val="82000"/>
                  </a:schemeClr>
                </a:solidFill>
              </a:defRPr>
            </a:lvl6pPr>
            <a:lvl7pPr marL="12959700" indent="0">
              <a:buNone/>
              <a:defRPr sz="7559">
                <a:solidFill>
                  <a:schemeClr val="tx1">
                    <a:tint val="82000"/>
                  </a:schemeClr>
                </a:solidFill>
              </a:defRPr>
            </a:lvl7pPr>
            <a:lvl8pPr marL="15119650" indent="0">
              <a:buNone/>
              <a:defRPr sz="7559">
                <a:solidFill>
                  <a:schemeClr val="tx1">
                    <a:tint val="82000"/>
                  </a:schemeClr>
                </a:solidFill>
              </a:defRPr>
            </a:lvl8pPr>
            <a:lvl9pPr marL="17279600" indent="0">
              <a:buNone/>
              <a:defRPr sz="7559">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5A30FC5-1782-CC43-8E5A-19E99EC962F9}"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384809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217465" y="8624810"/>
            <a:ext cx="19889788"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3692247" y="8624810"/>
            <a:ext cx="19889788"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5A30FC5-1782-CC43-8E5A-19E99EC962F9}"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383155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69"/>
            <a:ext cx="40364569" cy="6262365"/>
          </a:xfrm>
        </p:spPr>
        <p:txBody>
          <a:bodyPr/>
          <a:lstStyle/>
          <a:p>
            <a:r>
              <a:rPr lang="en-GB"/>
              <a:t>Click to edit Master title style</a:t>
            </a:r>
            <a:endParaRPr lang="en-US"/>
          </a:p>
        </p:txBody>
      </p:sp>
      <p:sp>
        <p:nvSpPr>
          <p:cNvPr id="3" name="Text Placeholder 2"/>
          <p:cNvSpPr>
            <a:spLocks noGrp="1"/>
          </p:cNvSpPr>
          <p:nvPr>
            <p:ph type="body" idx="1"/>
          </p:nvPr>
        </p:nvSpPr>
        <p:spPr>
          <a:xfrm>
            <a:off x="3223566" y="7942328"/>
            <a:ext cx="19798379"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GB"/>
              <a:t>Click to edit Master text styles</a:t>
            </a:r>
          </a:p>
        </p:txBody>
      </p:sp>
      <p:sp>
        <p:nvSpPr>
          <p:cNvPr id="4" name="Content Placeholder 3"/>
          <p:cNvSpPr>
            <a:spLocks noGrp="1"/>
          </p:cNvSpPr>
          <p:nvPr>
            <p:ph sz="half" idx="2"/>
          </p:nvPr>
        </p:nvSpPr>
        <p:spPr>
          <a:xfrm>
            <a:off x="3223566" y="11834740"/>
            <a:ext cx="19798379"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3692249" y="7942328"/>
            <a:ext cx="19895883"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GB"/>
              <a:t>Click to edit Master text styles</a:t>
            </a:r>
          </a:p>
        </p:txBody>
      </p:sp>
      <p:sp>
        <p:nvSpPr>
          <p:cNvPr id="6" name="Content Placeholder 5"/>
          <p:cNvSpPr>
            <a:spLocks noGrp="1"/>
          </p:cNvSpPr>
          <p:nvPr>
            <p:ph sz="quarter" idx="4"/>
          </p:nvPr>
        </p:nvSpPr>
        <p:spPr>
          <a:xfrm>
            <a:off x="23692249" y="11834740"/>
            <a:ext cx="19895883"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5A30FC5-1782-CC43-8E5A-19E99EC962F9}" type="datetimeFigureOut">
              <a:rPr lang="en-US" smtClean="0"/>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398152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5A30FC5-1782-CC43-8E5A-19E99EC962F9}" type="datetimeFigureOut">
              <a:rPr lang="en-US" smtClean="0"/>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11201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30FC5-1782-CC43-8E5A-19E99EC962F9}" type="datetimeFigureOut">
              <a:rPr lang="en-US" smtClean="0"/>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153682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GB"/>
              <a:t>Click to edit Master title style</a:t>
            </a:r>
            <a:endParaRPr lang="en-US"/>
          </a:p>
        </p:txBody>
      </p:sp>
      <p:sp>
        <p:nvSpPr>
          <p:cNvPr id="3" name="Content Placeholder 2"/>
          <p:cNvSpPr>
            <a:spLocks noGrp="1"/>
          </p:cNvSpPr>
          <p:nvPr>
            <p:ph idx="1"/>
          </p:nvPr>
        </p:nvSpPr>
        <p:spPr>
          <a:xfrm>
            <a:off x="19895883" y="4664905"/>
            <a:ext cx="23692247"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GB"/>
              <a:t>Click to edit Master text styles</a:t>
            </a:r>
          </a:p>
        </p:txBody>
      </p:sp>
      <p:sp>
        <p:nvSpPr>
          <p:cNvPr id="5" name="Date Placeholder 4"/>
          <p:cNvSpPr>
            <a:spLocks noGrp="1"/>
          </p:cNvSpPr>
          <p:nvPr>
            <p:ph type="dt" sz="half" idx="10"/>
          </p:nvPr>
        </p:nvSpPr>
        <p:spPr/>
        <p:txBody>
          <a:bodyPr/>
          <a:lstStyle/>
          <a:p>
            <a:fld id="{B5A30FC5-1782-CC43-8E5A-19E99EC962F9}"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363347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GB"/>
              <a:t>Click to edit Master title style</a:t>
            </a:r>
            <a:endParaRPr lang="en-US"/>
          </a:p>
        </p:txBody>
      </p:sp>
      <p:sp>
        <p:nvSpPr>
          <p:cNvPr id="3" name="Picture Placeholder 2"/>
          <p:cNvSpPr>
            <a:spLocks noGrp="1" noChangeAspect="1"/>
          </p:cNvSpPr>
          <p:nvPr>
            <p:ph type="pic" idx="1"/>
          </p:nvPr>
        </p:nvSpPr>
        <p:spPr>
          <a:xfrm>
            <a:off x="19895883" y="4664905"/>
            <a:ext cx="23692247"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GB"/>
              <a:t>Click icon to add picture</a:t>
            </a:r>
            <a:endParaRPr lang="en-US"/>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GB"/>
              <a:t>Click to edit Master text styles</a:t>
            </a:r>
          </a:p>
        </p:txBody>
      </p:sp>
      <p:sp>
        <p:nvSpPr>
          <p:cNvPr id="5" name="Date Placeholder 4"/>
          <p:cNvSpPr>
            <a:spLocks noGrp="1"/>
          </p:cNvSpPr>
          <p:nvPr>
            <p:ph type="dt" sz="half" idx="10"/>
          </p:nvPr>
        </p:nvSpPr>
        <p:spPr/>
        <p:txBody>
          <a:bodyPr/>
          <a:lstStyle/>
          <a:p>
            <a:fld id="{B5A30FC5-1782-CC43-8E5A-19E99EC962F9}"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DF6EE-F9A0-6C41-9976-856D8E461842}" type="slidenum">
              <a:rPr lang="en-US" smtClean="0"/>
              <a:t>‹#›</a:t>
            </a:fld>
            <a:endParaRPr lang="en-US"/>
          </a:p>
        </p:txBody>
      </p:sp>
    </p:spTree>
    <p:extLst>
      <p:ext uri="{BB962C8B-B14F-4D97-AF65-F5344CB8AC3E}">
        <p14:creationId xmlns:p14="http://schemas.microsoft.com/office/powerpoint/2010/main" val="328223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724969"/>
            <a:ext cx="40364569" cy="62623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217466" y="8624810"/>
            <a:ext cx="40364569" cy="2055705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217465" y="30029347"/>
            <a:ext cx="10529888" cy="1724962"/>
          </a:xfrm>
          <a:prstGeom prst="rect">
            <a:avLst/>
          </a:prstGeom>
        </p:spPr>
        <p:txBody>
          <a:bodyPr vert="horz" lIns="91440" tIns="45720" rIns="91440" bIns="45720" rtlCol="0" anchor="ctr"/>
          <a:lstStyle>
            <a:lvl1pPr algn="l">
              <a:defRPr sz="5669">
                <a:solidFill>
                  <a:schemeClr val="tx1">
                    <a:tint val="82000"/>
                  </a:schemeClr>
                </a:solidFill>
              </a:defRPr>
            </a:lvl1pPr>
          </a:lstStyle>
          <a:p>
            <a:fld id="{B5A30FC5-1782-CC43-8E5A-19E99EC962F9}" type="datetimeFigureOut">
              <a:rPr lang="en-US" smtClean="0"/>
              <a:t>6/30/2025</a:t>
            </a:fld>
            <a:endParaRPr lang="en-US"/>
          </a:p>
        </p:txBody>
      </p:sp>
      <p:sp>
        <p:nvSpPr>
          <p:cNvPr id="5" name="Footer Placeholder 4"/>
          <p:cNvSpPr>
            <a:spLocks noGrp="1"/>
          </p:cNvSpPr>
          <p:nvPr>
            <p:ph type="ftr" sz="quarter" idx="3"/>
          </p:nvPr>
        </p:nvSpPr>
        <p:spPr>
          <a:xfrm>
            <a:off x="15502335" y="30029347"/>
            <a:ext cx="15794831" cy="1724962"/>
          </a:xfrm>
          <a:prstGeom prst="rect">
            <a:avLst/>
          </a:prstGeom>
        </p:spPr>
        <p:txBody>
          <a:bodyPr vert="horz" lIns="91440" tIns="45720" rIns="91440" bIns="45720" rtlCol="0" anchor="ctr"/>
          <a:lstStyle>
            <a:lvl1pPr algn="ctr">
              <a:defRPr sz="5669">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3052147" y="30029347"/>
            <a:ext cx="10529888" cy="1724962"/>
          </a:xfrm>
          <a:prstGeom prst="rect">
            <a:avLst/>
          </a:prstGeom>
        </p:spPr>
        <p:txBody>
          <a:bodyPr vert="horz" lIns="91440" tIns="45720" rIns="91440" bIns="45720" rtlCol="0" anchor="ctr"/>
          <a:lstStyle>
            <a:lvl1pPr algn="r">
              <a:defRPr sz="5669">
                <a:solidFill>
                  <a:schemeClr val="tx1">
                    <a:tint val="82000"/>
                  </a:schemeClr>
                </a:solidFill>
              </a:defRPr>
            </a:lvl1pPr>
          </a:lstStyle>
          <a:p>
            <a:fld id="{731DF6EE-F9A0-6C41-9976-856D8E461842}" type="slidenum">
              <a:rPr lang="en-US" smtClean="0"/>
              <a:t>‹#›</a:t>
            </a:fld>
            <a:endParaRPr lang="en-US"/>
          </a:p>
        </p:txBody>
      </p:sp>
    </p:spTree>
    <p:extLst>
      <p:ext uri="{BB962C8B-B14F-4D97-AF65-F5344CB8AC3E}">
        <p14:creationId xmlns:p14="http://schemas.microsoft.com/office/powerpoint/2010/main" val="670116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7DDC01-6A0D-5D96-022A-F68352C9D821}"/>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C940F050-D2EB-FEA7-4050-4BBB87B157B4}"/>
              </a:ext>
              <a:ext uri="{C183D7F6-B498-43B3-948B-1728B52AA6E4}">
                <adec:decorative xmlns:adec="http://schemas.microsoft.com/office/drawing/2017/decorative" val="1"/>
              </a:ext>
            </a:extLst>
          </p:cNvPr>
          <p:cNvSpPr/>
          <p:nvPr/>
        </p:nvSpPr>
        <p:spPr>
          <a:xfrm>
            <a:off x="25818354" y="1300738"/>
            <a:ext cx="19797807" cy="3318154"/>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Univesity of arts Lonodn">
            <a:extLst>
              <a:ext uri="{FF2B5EF4-FFF2-40B4-BE49-F238E27FC236}">
                <a16:creationId xmlns:a16="http://schemas.microsoft.com/office/drawing/2014/main" id="{2DF47B2F-1BF6-BB30-F9B9-AA3AE6CBF82E}"/>
              </a:ext>
            </a:extLst>
          </p:cNvPr>
          <p:cNvPicPr>
            <a:picLocks noChangeAspect="1"/>
          </p:cNvPicPr>
          <p:nvPr/>
        </p:nvPicPr>
        <p:blipFill>
          <a:blip r:embed="rId2"/>
          <a:stretch>
            <a:fillRect/>
          </a:stretch>
        </p:blipFill>
        <p:spPr>
          <a:xfrm>
            <a:off x="-154492" y="288986"/>
            <a:ext cx="5738863" cy="3660999"/>
          </a:xfrm>
          <a:prstGeom prst="rect">
            <a:avLst/>
          </a:prstGeom>
        </p:spPr>
      </p:pic>
      <p:sp>
        <p:nvSpPr>
          <p:cNvPr id="18" name="TextBox 17">
            <a:extLst>
              <a:ext uri="{FF2B5EF4-FFF2-40B4-BE49-F238E27FC236}">
                <a16:creationId xmlns:a16="http://schemas.microsoft.com/office/drawing/2014/main" id="{7AC30654-926C-3E2A-BC07-B5C4D82D624E}"/>
              </a:ext>
            </a:extLst>
          </p:cNvPr>
          <p:cNvSpPr txBox="1"/>
          <p:nvPr/>
        </p:nvSpPr>
        <p:spPr>
          <a:xfrm>
            <a:off x="5116712" y="1300738"/>
            <a:ext cx="20677735" cy="1631216"/>
          </a:xfrm>
          <a:prstGeom prst="rect">
            <a:avLst/>
          </a:prstGeom>
          <a:noFill/>
        </p:spPr>
        <p:txBody>
          <a:bodyPr wrap="square" rtlCol="0">
            <a:spAutoFit/>
          </a:bodyPr>
          <a:lstStyle/>
          <a:p>
            <a:r>
              <a:rPr lang="en-GB" sz="10000" b="1" spc="-150">
                <a:solidFill>
                  <a:schemeClr val="bg1"/>
                </a:solidFill>
                <a:latin typeface="Arial" panose="020B0604020202020204" pitchFamily="34" charset="0"/>
                <a:cs typeface="Arial" panose="020B0604020202020204" pitchFamily="34" charset="0"/>
              </a:rPr>
              <a:t>Teaching the creative arts online</a:t>
            </a:r>
          </a:p>
        </p:txBody>
      </p:sp>
      <p:sp>
        <p:nvSpPr>
          <p:cNvPr id="19" name="TextBox 18">
            <a:extLst>
              <a:ext uri="{FF2B5EF4-FFF2-40B4-BE49-F238E27FC236}">
                <a16:creationId xmlns:a16="http://schemas.microsoft.com/office/drawing/2014/main" id="{318B9DB5-66C0-CAC4-340D-F7D510220908}"/>
              </a:ext>
            </a:extLst>
          </p:cNvPr>
          <p:cNvSpPr txBox="1"/>
          <p:nvPr/>
        </p:nvSpPr>
        <p:spPr>
          <a:xfrm>
            <a:off x="5167513" y="3040350"/>
            <a:ext cx="20305058" cy="707886"/>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Using pedagogic motivation as a bridge between residential and online pedagogies​</a:t>
            </a:r>
          </a:p>
        </p:txBody>
      </p:sp>
      <p:pic>
        <p:nvPicPr>
          <p:cNvPr id="30" name="Picture 29" descr="Photograph of Rob Clarke, Learning Designer">
            <a:extLst>
              <a:ext uri="{FF2B5EF4-FFF2-40B4-BE49-F238E27FC236}">
                <a16:creationId xmlns:a16="http://schemas.microsoft.com/office/drawing/2014/main" id="{4220EC92-CF7E-473C-8E6E-665D0FF38757}"/>
              </a:ext>
            </a:extLst>
          </p:cNvPr>
          <p:cNvPicPr>
            <a:picLocks noChangeAspect="1"/>
          </p:cNvPicPr>
          <p:nvPr/>
        </p:nvPicPr>
        <p:blipFill>
          <a:blip r:embed="rId3"/>
          <a:stretch>
            <a:fillRect/>
          </a:stretch>
        </p:blipFill>
        <p:spPr>
          <a:xfrm>
            <a:off x="26484875" y="1982874"/>
            <a:ext cx="1993967" cy="1993967"/>
          </a:xfrm>
          <a:prstGeom prst="ellipse">
            <a:avLst/>
          </a:prstGeom>
        </p:spPr>
      </p:pic>
      <p:sp>
        <p:nvSpPr>
          <p:cNvPr id="25" name="TextBox 24">
            <a:extLst>
              <a:ext uri="{FF2B5EF4-FFF2-40B4-BE49-F238E27FC236}">
                <a16:creationId xmlns:a16="http://schemas.microsoft.com/office/drawing/2014/main" id="{EE399620-4785-C167-C938-D6AFE6A0AC8A}"/>
              </a:ext>
            </a:extLst>
          </p:cNvPr>
          <p:cNvSpPr txBox="1"/>
          <p:nvPr/>
        </p:nvSpPr>
        <p:spPr>
          <a:xfrm>
            <a:off x="28745969" y="2139580"/>
            <a:ext cx="2506917" cy="1569660"/>
          </a:xfrm>
          <a:prstGeom prst="rect">
            <a:avLst/>
          </a:prstGeom>
          <a:no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Rob Clarke</a:t>
            </a:r>
          </a:p>
          <a:p>
            <a:r>
              <a:rPr lang="en-GB" sz="3200">
                <a:solidFill>
                  <a:schemeClr val="bg1"/>
                </a:solidFill>
                <a:latin typeface="Arial" panose="020B0604020202020204" pitchFamily="34" charset="0"/>
                <a:cs typeface="Arial" panose="020B0604020202020204" pitchFamily="34" charset="0"/>
              </a:rPr>
              <a:t>Learning Designer</a:t>
            </a:r>
          </a:p>
        </p:txBody>
      </p:sp>
      <p:pic>
        <p:nvPicPr>
          <p:cNvPr id="31" name="Picture 30" descr="Photograph of Georgia Steele, Head of Education Design and Development">
            <a:extLst>
              <a:ext uri="{FF2B5EF4-FFF2-40B4-BE49-F238E27FC236}">
                <a16:creationId xmlns:a16="http://schemas.microsoft.com/office/drawing/2014/main" id="{A0946643-4B50-EAB6-C10E-B6A162040B1C}"/>
              </a:ext>
            </a:extLst>
          </p:cNvPr>
          <p:cNvPicPr>
            <a:picLocks noChangeAspect="1"/>
          </p:cNvPicPr>
          <p:nvPr/>
        </p:nvPicPr>
        <p:blipFill>
          <a:blip r:embed="rId4"/>
          <a:srcRect/>
          <a:stretch/>
        </p:blipFill>
        <p:spPr>
          <a:xfrm>
            <a:off x="31615675" y="1982874"/>
            <a:ext cx="1993967" cy="1993967"/>
          </a:xfrm>
          <a:prstGeom prst="ellipse">
            <a:avLst/>
          </a:prstGeom>
        </p:spPr>
      </p:pic>
      <p:sp>
        <p:nvSpPr>
          <p:cNvPr id="26" name="TextBox 25">
            <a:extLst>
              <a:ext uri="{FF2B5EF4-FFF2-40B4-BE49-F238E27FC236}">
                <a16:creationId xmlns:a16="http://schemas.microsoft.com/office/drawing/2014/main" id="{0DD6232A-8F01-B805-C28B-4E160424D0A9}"/>
              </a:ext>
            </a:extLst>
          </p:cNvPr>
          <p:cNvSpPr txBox="1"/>
          <p:nvPr/>
        </p:nvSpPr>
        <p:spPr>
          <a:xfrm>
            <a:off x="33905798" y="1914739"/>
            <a:ext cx="3617259" cy="2062103"/>
          </a:xfrm>
          <a:prstGeom prst="rect">
            <a:avLst/>
          </a:prstGeom>
          <a:no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Georgia Steele </a:t>
            </a:r>
            <a:r>
              <a:rPr lang="en-GB" sz="3200">
                <a:solidFill>
                  <a:schemeClr val="bg1"/>
                </a:solidFill>
                <a:latin typeface="Arial" panose="020B0604020202020204" pitchFamily="34" charset="0"/>
                <a:cs typeface="Arial" panose="020B0604020202020204" pitchFamily="34" charset="0"/>
              </a:rPr>
              <a:t>Head of Education Design and Development</a:t>
            </a:r>
          </a:p>
        </p:txBody>
      </p:sp>
      <p:sp>
        <p:nvSpPr>
          <p:cNvPr id="27" name="TextBox 26">
            <a:extLst>
              <a:ext uri="{FF2B5EF4-FFF2-40B4-BE49-F238E27FC236}">
                <a16:creationId xmlns:a16="http://schemas.microsoft.com/office/drawing/2014/main" id="{50B8B3DA-D016-83AF-6C8D-286FC50B4A1F}"/>
              </a:ext>
            </a:extLst>
          </p:cNvPr>
          <p:cNvSpPr txBox="1"/>
          <p:nvPr/>
        </p:nvSpPr>
        <p:spPr>
          <a:xfrm>
            <a:off x="37955284" y="1747694"/>
            <a:ext cx="7405488" cy="2677656"/>
          </a:xfrm>
          <a:prstGeom prst="rect">
            <a:avLst/>
          </a:prstGeom>
          <a:noFill/>
        </p:spPr>
        <p:txBody>
          <a:bodyPr wrap="square" lIns="91440" tIns="45720" rIns="91440" bIns="45720" rtlCol="0" anchor="t">
            <a:spAutoFit/>
          </a:bodyPr>
          <a:lstStyle/>
          <a:p>
            <a:r>
              <a:rPr lang="en-GB" sz="2400" dirty="0">
                <a:solidFill>
                  <a:schemeClr val="bg1"/>
                </a:solidFill>
                <a:latin typeface="Arial" panose="020B0604020202020204" pitchFamily="34" charset="0"/>
                <a:cs typeface="Arial" panose="020B0604020202020204" pitchFamily="34" charset="0"/>
              </a:rPr>
              <a:t>We work together at UAL Online at the University of the Arts London (UAL). Our collaboration draws on Georgia’s experience in creative arts education and Rob’s experience in online distance education. We are committed to widening access and creating transformative learning experiences online.</a:t>
            </a:r>
          </a:p>
          <a:p>
            <a:r>
              <a:rPr lang="en-GB" sz="2400" dirty="0">
                <a:solidFill>
                  <a:schemeClr val="bg1"/>
                </a:solidFill>
                <a:latin typeface="Arial"/>
                <a:cs typeface="Arial"/>
              </a:rPr>
              <a:t>rob.clarke@arts.ac.uk / g.steele@csm.arts.ac.uk</a:t>
            </a:r>
            <a:endParaRPr lang="en-GB" sz="2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46D378A-C1ED-D83F-C092-9DED5D1543F9}"/>
              </a:ext>
            </a:extLst>
          </p:cNvPr>
          <p:cNvSpPr txBox="1"/>
          <p:nvPr/>
        </p:nvSpPr>
        <p:spPr>
          <a:xfrm>
            <a:off x="1183341" y="5647766"/>
            <a:ext cx="7691718" cy="2308324"/>
          </a:xfrm>
          <a:prstGeom prst="rect">
            <a:avLst/>
          </a:prstGeom>
          <a:noFill/>
        </p:spPr>
        <p:txBody>
          <a:bodyPr wrap="square" rtlCol="0">
            <a:spAutoFit/>
          </a:bodyPr>
          <a:lstStyle/>
          <a:p>
            <a:r>
              <a:rPr lang="en-GB" sz="7200" b="1">
                <a:solidFill>
                  <a:schemeClr val="bg1"/>
                </a:solidFill>
                <a:latin typeface="Arial" panose="020B0604020202020204" pitchFamily="34" charset="0"/>
                <a:cs typeface="Arial" panose="020B0604020202020204" pitchFamily="34" charset="0"/>
              </a:rPr>
              <a:t>Introduction </a:t>
            </a:r>
          </a:p>
          <a:p>
            <a:r>
              <a:rPr lang="en-GB" sz="7200" b="1">
                <a:solidFill>
                  <a:schemeClr val="bg1"/>
                </a:solidFill>
                <a:latin typeface="Arial" panose="020B0604020202020204" pitchFamily="34" charset="0"/>
                <a:cs typeface="Arial" panose="020B0604020202020204" pitchFamily="34" charset="0"/>
              </a:rPr>
              <a:t>and objectives</a:t>
            </a:r>
          </a:p>
        </p:txBody>
      </p:sp>
      <p:sp>
        <p:nvSpPr>
          <p:cNvPr id="7" name="TextBox 6">
            <a:extLst>
              <a:ext uri="{FF2B5EF4-FFF2-40B4-BE49-F238E27FC236}">
                <a16:creationId xmlns:a16="http://schemas.microsoft.com/office/drawing/2014/main" id="{6AB4BFB8-6945-E4E9-CC9A-B2FCED03D572}"/>
              </a:ext>
            </a:extLst>
          </p:cNvPr>
          <p:cNvSpPr txBox="1"/>
          <p:nvPr/>
        </p:nvSpPr>
        <p:spPr>
          <a:xfrm>
            <a:off x="1183340" y="8311778"/>
            <a:ext cx="10780060" cy="9448740"/>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Online learning has the potential to broaden access to a creative education for those who face barriers to accessing traditional, campus-based learning. But it also presents us with a conundrum: creative arts education and distance learning both have traditional and valued approaches to education, however, at first glance, these approaches do not seem immediately compatible. Our challenge, then, is how we can be faithful to our much-valued subject pedagogies, while also making the most of the online mode of delivery and catering for the differing needs of online learners. Our research project explored this tension, it was our preparation for better bridge building to support the development of fully online arts education.  </a:t>
            </a:r>
          </a:p>
          <a:p>
            <a:endParaRPr lang="en-GB" sz="3200">
              <a:solidFill>
                <a:schemeClr val="bg1"/>
              </a:solidFill>
              <a:latin typeface="Arial" panose="020B0604020202020204" pitchFamily="34" charset="0"/>
              <a:cs typeface="Arial" panose="020B0604020202020204" pitchFamily="34" charset="0"/>
            </a:endParaRPr>
          </a:p>
          <a:p>
            <a:r>
              <a:rPr lang="en-GB" sz="3200">
                <a:solidFill>
                  <a:schemeClr val="bg1"/>
                </a:solidFill>
                <a:latin typeface="Arial" panose="020B0604020202020204" pitchFamily="34" charset="0"/>
                <a:cs typeface="Arial" panose="020B0604020202020204" pitchFamily="34" charset="0"/>
              </a:rPr>
              <a:t>This presentation, using the example of studio pedagogy, outlines how our research findings help us to meet this challenge by adopting the notion of ‘pedagogic motivation’ to bridge the gap between the creative arts and online distance pedagogies.</a:t>
            </a:r>
          </a:p>
        </p:txBody>
      </p:sp>
      <p:sp>
        <p:nvSpPr>
          <p:cNvPr id="8" name="TextBox 7">
            <a:extLst>
              <a:ext uri="{FF2B5EF4-FFF2-40B4-BE49-F238E27FC236}">
                <a16:creationId xmlns:a16="http://schemas.microsoft.com/office/drawing/2014/main" id="{E68185B5-9C4A-77B8-DC37-238FE12C0A7C}"/>
              </a:ext>
            </a:extLst>
          </p:cNvPr>
          <p:cNvSpPr txBox="1"/>
          <p:nvPr/>
        </p:nvSpPr>
        <p:spPr>
          <a:xfrm>
            <a:off x="1183341" y="18911721"/>
            <a:ext cx="5180883" cy="1323439"/>
          </a:xfrm>
          <a:prstGeom prst="rect">
            <a:avLst/>
          </a:prstGeom>
          <a:noFill/>
        </p:spPr>
        <p:txBody>
          <a:bodyPr wrap="square" rtlCol="0">
            <a:spAutoFit/>
          </a:bodyPr>
          <a:lstStyle/>
          <a:p>
            <a:r>
              <a:rPr lang="en-GB" sz="4000" b="1">
                <a:solidFill>
                  <a:schemeClr val="bg1"/>
                </a:solidFill>
                <a:latin typeface="Arial" panose="020B0604020202020204" pitchFamily="34" charset="0"/>
                <a:cs typeface="Arial" panose="020B0604020202020204" pitchFamily="34" charset="0"/>
              </a:rPr>
              <a:t>Creative arts pedagogies</a:t>
            </a:r>
          </a:p>
        </p:txBody>
      </p:sp>
      <p:sp>
        <p:nvSpPr>
          <p:cNvPr id="10" name="TextBox 9">
            <a:extLst>
              <a:ext uri="{FF2B5EF4-FFF2-40B4-BE49-F238E27FC236}">
                <a16:creationId xmlns:a16="http://schemas.microsoft.com/office/drawing/2014/main" id="{42EB2F90-8FF2-BA6D-BBE8-CD68BBCB761D}"/>
              </a:ext>
            </a:extLst>
          </p:cNvPr>
          <p:cNvSpPr txBox="1"/>
          <p:nvPr/>
        </p:nvSpPr>
        <p:spPr>
          <a:xfrm>
            <a:off x="1107140" y="20902050"/>
            <a:ext cx="5336730" cy="8925520"/>
          </a:xfrm>
          <a:prstGeom prst="rect">
            <a:avLst/>
          </a:prstGeom>
          <a:noFill/>
        </p:spPr>
        <p:txBody>
          <a:bodyPr wrap="square" lIns="36000" rIns="36000" rtlCol="0">
            <a:spAutoFit/>
          </a:bodyPr>
          <a:lstStyle/>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‘sticky’ co-created curricula are hard to define (Orr and </a:t>
            </a:r>
            <a:r>
              <a:rPr lang="en-GB" sz="3200" err="1">
                <a:solidFill>
                  <a:schemeClr val="bg1"/>
                </a:solidFill>
                <a:latin typeface="Arial" panose="020B0604020202020204" pitchFamily="34" charset="0"/>
                <a:cs typeface="Arial" panose="020B0604020202020204" pitchFamily="34" charset="0"/>
              </a:rPr>
              <a:t>Shreeve</a:t>
            </a:r>
            <a:r>
              <a:rPr lang="en-GB" sz="3200">
                <a:solidFill>
                  <a:schemeClr val="bg1"/>
                </a:solidFill>
                <a:latin typeface="Arial" panose="020B0604020202020204" pitchFamily="34" charset="0"/>
                <a:cs typeface="Arial" panose="020B0604020202020204" pitchFamily="34" charset="0"/>
              </a:rPr>
              <a:t> 2018)</a:t>
            </a:r>
          </a:p>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Learning outcomes that are too specific hinder creative learning (Davies 2012)</a:t>
            </a:r>
          </a:p>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Emphasis on synchronous sessions and personalised (supervision model) teaching and learning</a:t>
            </a:r>
          </a:p>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Open-ended outcomes with students supported to achieve their individual creative ambition/ potential</a:t>
            </a:r>
          </a:p>
        </p:txBody>
      </p:sp>
      <p:sp>
        <p:nvSpPr>
          <p:cNvPr id="9" name="TextBox 8">
            <a:extLst>
              <a:ext uri="{FF2B5EF4-FFF2-40B4-BE49-F238E27FC236}">
                <a16:creationId xmlns:a16="http://schemas.microsoft.com/office/drawing/2014/main" id="{4D6B3BD0-C186-1DE0-AB59-4E7FCC57BF44}"/>
              </a:ext>
            </a:extLst>
          </p:cNvPr>
          <p:cNvSpPr txBox="1"/>
          <p:nvPr/>
        </p:nvSpPr>
        <p:spPr>
          <a:xfrm>
            <a:off x="6742893" y="18911721"/>
            <a:ext cx="4888275" cy="1323439"/>
          </a:xfrm>
          <a:prstGeom prst="rect">
            <a:avLst/>
          </a:prstGeom>
          <a:noFill/>
        </p:spPr>
        <p:txBody>
          <a:bodyPr wrap="square" rtlCol="0">
            <a:spAutoFit/>
          </a:bodyPr>
          <a:lstStyle/>
          <a:p>
            <a:r>
              <a:rPr lang="en-GB" sz="4000" b="1">
                <a:solidFill>
                  <a:schemeClr val="bg1"/>
                </a:solidFill>
                <a:latin typeface="Arial" panose="020B0604020202020204" pitchFamily="34" charset="0"/>
                <a:cs typeface="Arial" panose="020B0604020202020204" pitchFamily="34" charset="0"/>
              </a:rPr>
              <a:t>Online learning best practice</a:t>
            </a:r>
          </a:p>
        </p:txBody>
      </p:sp>
      <p:sp>
        <p:nvSpPr>
          <p:cNvPr id="11" name="TextBox 10">
            <a:extLst>
              <a:ext uri="{FF2B5EF4-FFF2-40B4-BE49-F238E27FC236}">
                <a16:creationId xmlns:a16="http://schemas.microsoft.com/office/drawing/2014/main" id="{F831AC59-0C70-F87E-A280-F3CF438AB6DF}"/>
              </a:ext>
            </a:extLst>
          </p:cNvPr>
          <p:cNvSpPr txBox="1"/>
          <p:nvPr/>
        </p:nvSpPr>
        <p:spPr>
          <a:xfrm>
            <a:off x="6695140" y="20902050"/>
            <a:ext cx="5336730" cy="8433078"/>
          </a:xfrm>
          <a:prstGeom prst="rect">
            <a:avLst/>
          </a:prstGeom>
          <a:noFill/>
        </p:spPr>
        <p:txBody>
          <a:bodyPr wrap="square" lIns="36000" rIns="36000" rtlCol="0">
            <a:spAutoFit/>
          </a:bodyPr>
          <a:lstStyle/>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Structured learning design processes (e.g. UCL’s ABC or Gilly Salmon’s Carpe Diem)</a:t>
            </a:r>
          </a:p>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Defined outcomes that offer clear and transparent learning aims and assessment requirements.</a:t>
            </a:r>
          </a:p>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Flexible models prioritise asynchronous and self-paced working + pre-prepared materials</a:t>
            </a:r>
          </a:p>
          <a:p>
            <a:pPr marL="457200" indent="-349200">
              <a:spcAft>
                <a:spcPts val="1200"/>
              </a:spcAft>
              <a:buSzPct val="150000"/>
              <a:buFont typeface="Wingdings" pitchFamily="2" charset="2"/>
              <a:buChar char="§"/>
            </a:pPr>
            <a:r>
              <a:rPr lang="en-GB" sz="3200">
                <a:solidFill>
                  <a:schemeClr val="bg1"/>
                </a:solidFill>
                <a:latin typeface="Arial" panose="020B0604020202020204" pitchFamily="34" charset="0"/>
                <a:cs typeface="Arial" panose="020B0604020202020204" pitchFamily="34" charset="0"/>
              </a:rPr>
              <a:t>Constructively aligned (Biggs 1996) teaching materials and learning experiences</a:t>
            </a:r>
          </a:p>
        </p:txBody>
      </p:sp>
      <p:sp>
        <p:nvSpPr>
          <p:cNvPr id="4" name="TextBox 3">
            <a:extLst>
              <a:ext uri="{FF2B5EF4-FFF2-40B4-BE49-F238E27FC236}">
                <a16:creationId xmlns:a16="http://schemas.microsoft.com/office/drawing/2014/main" id="{F4EC01EC-39DA-4093-E203-C0C57BB59D15}"/>
              </a:ext>
            </a:extLst>
          </p:cNvPr>
          <p:cNvSpPr txBox="1"/>
          <p:nvPr/>
        </p:nvSpPr>
        <p:spPr>
          <a:xfrm>
            <a:off x="13500847" y="5647766"/>
            <a:ext cx="7691718" cy="1200329"/>
          </a:xfrm>
          <a:prstGeom prst="rect">
            <a:avLst/>
          </a:prstGeom>
          <a:noFill/>
        </p:spPr>
        <p:txBody>
          <a:bodyPr wrap="square" rtlCol="0">
            <a:spAutoFit/>
          </a:bodyPr>
          <a:lstStyle/>
          <a:p>
            <a:r>
              <a:rPr lang="en-GB" sz="7200" b="1">
                <a:solidFill>
                  <a:schemeClr val="bg1"/>
                </a:solidFill>
                <a:latin typeface="Arial" panose="020B0604020202020204" pitchFamily="34" charset="0"/>
                <a:cs typeface="Arial" panose="020B0604020202020204" pitchFamily="34" charset="0"/>
              </a:rPr>
              <a:t>Methods</a:t>
            </a:r>
          </a:p>
        </p:txBody>
      </p:sp>
      <p:sp>
        <p:nvSpPr>
          <p:cNvPr id="12" name="TextBox 11">
            <a:extLst>
              <a:ext uri="{FF2B5EF4-FFF2-40B4-BE49-F238E27FC236}">
                <a16:creationId xmlns:a16="http://schemas.microsoft.com/office/drawing/2014/main" id="{814E1862-A214-B2D1-BABB-8ECFE0154D69}"/>
              </a:ext>
            </a:extLst>
          </p:cNvPr>
          <p:cNvSpPr txBox="1"/>
          <p:nvPr/>
        </p:nvSpPr>
        <p:spPr>
          <a:xfrm>
            <a:off x="13495083" y="7103465"/>
            <a:ext cx="10780060" cy="2554545"/>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We used semi structured qualitative interviews with colleagues in a range of student facing roles to explore creative arts pedagogies in our institution. Questions and analysis focused on the identification of pedagogies, and the motivations of the staff that applied these. </a:t>
            </a:r>
          </a:p>
        </p:txBody>
      </p:sp>
      <p:sp>
        <p:nvSpPr>
          <p:cNvPr id="5" name="TextBox 4">
            <a:extLst>
              <a:ext uri="{FF2B5EF4-FFF2-40B4-BE49-F238E27FC236}">
                <a16:creationId xmlns:a16="http://schemas.microsoft.com/office/drawing/2014/main" id="{6DA48B4C-AC6A-E0B8-3C91-8A373A805075}"/>
              </a:ext>
            </a:extLst>
          </p:cNvPr>
          <p:cNvSpPr txBox="1"/>
          <p:nvPr/>
        </p:nvSpPr>
        <p:spPr>
          <a:xfrm>
            <a:off x="13500847" y="10123715"/>
            <a:ext cx="7691718" cy="1200329"/>
          </a:xfrm>
          <a:prstGeom prst="rect">
            <a:avLst/>
          </a:prstGeom>
          <a:noFill/>
        </p:spPr>
        <p:txBody>
          <a:bodyPr wrap="square" rtlCol="0">
            <a:spAutoFit/>
          </a:bodyPr>
          <a:lstStyle/>
          <a:p>
            <a:r>
              <a:rPr lang="en-GB" sz="7200" b="1">
                <a:solidFill>
                  <a:schemeClr val="bg1"/>
                </a:solidFill>
                <a:latin typeface="Arial" panose="020B0604020202020204" pitchFamily="34" charset="0"/>
                <a:cs typeface="Arial" panose="020B0604020202020204" pitchFamily="34" charset="0"/>
              </a:rPr>
              <a:t>Results</a:t>
            </a:r>
          </a:p>
        </p:txBody>
      </p:sp>
      <p:sp>
        <p:nvSpPr>
          <p:cNvPr id="13" name="TextBox 12">
            <a:extLst>
              <a:ext uri="{FF2B5EF4-FFF2-40B4-BE49-F238E27FC236}">
                <a16:creationId xmlns:a16="http://schemas.microsoft.com/office/drawing/2014/main" id="{FFEF78EA-1F40-A86B-C098-3372936D0A55}"/>
              </a:ext>
            </a:extLst>
          </p:cNvPr>
          <p:cNvSpPr txBox="1"/>
          <p:nvPr/>
        </p:nvSpPr>
        <p:spPr>
          <a:xfrm>
            <a:off x="13495082" y="11544837"/>
            <a:ext cx="11977489" cy="5509200"/>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Unsurprisingly, many interviewees discussed studio pedagogies, incorporating approaches such as live projects, making, the crit, peer learning, building rapport and establishing creative practices. During analysis of the interviews, five motivational categories that underpin teaching approaches emerged: </a:t>
            </a:r>
            <a:r>
              <a:rPr lang="en-GB" sz="3200" b="1">
                <a:solidFill>
                  <a:srgbClr val="FF1464"/>
                </a:solidFill>
                <a:latin typeface="Arial" panose="020B0604020202020204" pitchFamily="34" charset="0"/>
                <a:cs typeface="Arial" panose="020B0604020202020204" pitchFamily="34" charset="0"/>
              </a:rPr>
              <a:t>promoting engagement in the course</a:t>
            </a:r>
            <a:r>
              <a:rPr lang="en-GB" sz="3200">
                <a:solidFill>
                  <a:schemeClr val="bg1"/>
                </a:solidFill>
                <a:latin typeface="Arial" panose="020B0604020202020204" pitchFamily="34" charset="0"/>
                <a:cs typeface="Arial" panose="020B0604020202020204" pitchFamily="34" charset="0"/>
              </a:rPr>
              <a:t>, </a:t>
            </a:r>
            <a:r>
              <a:rPr lang="en-GB" sz="3200" b="1">
                <a:solidFill>
                  <a:srgbClr val="2FEACF"/>
                </a:solidFill>
                <a:latin typeface="Arial" panose="020B0604020202020204" pitchFamily="34" charset="0"/>
                <a:cs typeface="Arial" panose="020B0604020202020204" pitchFamily="34" charset="0"/>
              </a:rPr>
              <a:t>collaboration and discussion</a:t>
            </a:r>
            <a:r>
              <a:rPr lang="en-GB" sz="3200">
                <a:solidFill>
                  <a:schemeClr val="bg1"/>
                </a:solidFill>
                <a:latin typeface="Arial" panose="020B0604020202020204" pitchFamily="34" charset="0"/>
                <a:cs typeface="Arial" panose="020B0604020202020204" pitchFamily="34" charset="0"/>
              </a:rPr>
              <a:t>, </a:t>
            </a:r>
            <a:r>
              <a:rPr lang="en-GB" sz="3200" b="1">
                <a:solidFill>
                  <a:srgbClr val="20BCFF"/>
                </a:solidFill>
                <a:latin typeface="Arial" panose="020B0604020202020204" pitchFamily="34" charset="0"/>
                <a:cs typeface="Arial" panose="020B0604020202020204" pitchFamily="34" charset="0"/>
              </a:rPr>
              <a:t>support and scaffolding</a:t>
            </a:r>
            <a:r>
              <a:rPr lang="en-GB" sz="3200">
                <a:solidFill>
                  <a:schemeClr val="bg1"/>
                </a:solidFill>
                <a:latin typeface="Arial" panose="020B0604020202020204" pitchFamily="34" charset="0"/>
                <a:cs typeface="Arial" panose="020B0604020202020204" pitchFamily="34" charset="0"/>
              </a:rPr>
              <a:t>, </a:t>
            </a:r>
            <a:r>
              <a:rPr lang="en-GB" sz="3200" b="1">
                <a:solidFill>
                  <a:srgbClr val="9E65FB"/>
                </a:solidFill>
                <a:latin typeface="Arial" panose="020B0604020202020204" pitchFamily="34" charset="0"/>
                <a:cs typeface="Arial" panose="020B0604020202020204" pitchFamily="34" charset="0"/>
              </a:rPr>
              <a:t>connection and community</a:t>
            </a:r>
            <a:r>
              <a:rPr lang="en-GB" sz="3200">
                <a:solidFill>
                  <a:schemeClr val="bg1"/>
                </a:solidFill>
                <a:latin typeface="Arial" panose="020B0604020202020204" pitchFamily="34" charset="0"/>
                <a:cs typeface="Arial" panose="020B0604020202020204" pitchFamily="34" charset="0"/>
              </a:rPr>
              <a:t> and </a:t>
            </a:r>
            <a:r>
              <a:rPr lang="en-GB" sz="3200" b="1">
                <a:solidFill>
                  <a:srgbClr val="FFB400"/>
                </a:solidFill>
                <a:latin typeface="Arial" panose="020B0604020202020204" pitchFamily="34" charset="0"/>
                <a:cs typeface="Arial" panose="020B0604020202020204" pitchFamily="34" charset="0"/>
              </a:rPr>
              <a:t>uncertainty and unexpectedness</a:t>
            </a:r>
            <a:r>
              <a:rPr lang="en-GB" sz="3200">
                <a:solidFill>
                  <a:schemeClr val="bg1"/>
                </a:solidFill>
                <a:latin typeface="Arial" panose="020B0604020202020204" pitchFamily="34" charset="0"/>
                <a:cs typeface="Arial" panose="020B0604020202020204" pitchFamily="34" charset="0"/>
              </a:rPr>
              <a:t>. The table opposite maps these motivations to online distance learning pedagogies (informed by our online teaching and learning model) and the affordances of learning technologies.</a:t>
            </a:r>
          </a:p>
        </p:txBody>
      </p:sp>
      <p:sp>
        <p:nvSpPr>
          <p:cNvPr id="6" name="TextBox 5">
            <a:extLst>
              <a:ext uri="{FF2B5EF4-FFF2-40B4-BE49-F238E27FC236}">
                <a16:creationId xmlns:a16="http://schemas.microsoft.com/office/drawing/2014/main" id="{306565B9-5A72-5048-BFE6-832AC63CEA74}"/>
              </a:ext>
            </a:extLst>
          </p:cNvPr>
          <p:cNvSpPr txBox="1"/>
          <p:nvPr/>
        </p:nvSpPr>
        <p:spPr>
          <a:xfrm>
            <a:off x="13500847" y="17696330"/>
            <a:ext cx="7691718" cy="1200329"/>
          </a:xfrm>
          <a:prstGeom prst="rect">
            <a:avLst/>
          </a:prstGeom>
          <a:noFill/>
        </p:spPr>
        <p:txBody>
          <a:bodyPr wrap="square" rtlCol="0">
            <a:spAutoFit/>
          </a:bodyPr>
          <a:lstStyle/>
          <a:p>
            <a:r>
              <a:rPr lang="en-GB" sz="7200" b="1">
                <a:solidFill>
                  <a:schemeClr val="bg1"/>
                </a:solidFill>
                <a:latin typeface="Arial" panose="020B0604020202020204" pitchFamily="34" charset="0"/>
                <a:cs typeface="Arial" panose="020B0604020202020204" pitchFamily="34" charset="0"/>
              </a:rPr>
              <a:t>Conclusions</a:t>
            </a:r>
          </a:p>
        </p:txBody>
      </p:sp>
      <p:sp>
        <p:nvSpPr>
          <p:cNvPr id="14" name="TextBox 13">
            <a:extLst>
              <a:ext uri="{FF2B5EF4-FFF2-40B4-BE49-F238E27FC236}">
                <a16:creationId xmlns:a16="http://schemas.microsoft.com/office/drawing/2014/main" id="{7303399C-CA52-7079-3E61-E3DF636135F6}"/>
              </a:ext>
            </a:extLst>
          </p:cNvPr>
          <p:cNvSpPr txBox="1"/>
          <p:nvPr/>
        </p:nvSpPr>
        <p:spPr>
          <a:xfrm>
            <a:off x="13495082" y="19219265"/>
            <a:ext cx="11977489" cy="4524315"/>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Our research identified 5 motivational categories, and 11 pedagogies. In this presentation we focused on studio, a (if not the) fundamental pedagogy in the creative arts: Somewhere where students can work individually or collaborate, ideate, create, build trust, discuss, question and share. The implicit connection of ‘studio’ to physical space initially offered us a challenge, but we now believe that we can shift our thinking so that ‘studio’ becomes more of a concept than a physical location. Fiona Peterson helps us with this: </a:t>
            </a:r>
          </a:p>
        </p:txBody>
      </p:sp>
      <p:sp>
        <p:nvSpPr>
          <p:cNvPr id="15" name="TextBox 14">
            <a:extLst>
              <a:ext uri="{FF2B5EF4-FFF2-40B4-BE49-F238E27FC236}">
                <a16:creationId xmlns:a16="http://schemas.microsoft.com/office/drawing/2014/main" id="{71D04ED2-75BC-21D5-F562-7D947DF1B8CC}"/>
              </a:ext>
            </a:extLst>
          </p:cNvPr>
          <p:cNvSpPr txBox="1"/>
          <p:nvPr/>
        </p:nvSpPr>
        <p:spPr>
          <a:xfrm>
            <a:off x="14638082" y="24052523"/>
            <a:ext cx="10636872" cy="2554545"/>
          </a:xfrm>
          <a:prstGeom prst="rect">
            <a:avLst/>
          </a:prstGeom>
          <a:noFill/>
        </p:spPr>
        <p:txBody>
          <a:bodyPr wrap="square" rtlCol="0">
            <a:spAutoFit/>
          </a:bodyPr>
          <a:lstStyle/>
          <a:p>
            <a:r>
              <a:rPr lang="en-GB" sz="3200">
                <a:solidFill>
                  <a:schemeClr val="bg2">
                    <a:lumMod val="75000"/>
                  </a:schemeClr>
                </a:solidFill>
                <a:latin typeface="Arial" panose="020B0604020202020204" pitchFamily="34" charset="0"/>
                <a:cs typeface="Arial" panose="020B0604020202020204" pitchFamily="34" charset="0"/>
              </a:rPr>
              <a:t>Is the studio more ‘a state of mind’ than a particular physical space? Studio as a state of mind demands that learners engage in collaborative and community learning, using available spaces, whether physical, online, inside </a:t>
            </a:r>
            <a:br>
              <a:rPr lang="en-GB" sz="3200">
                <a:solidFill>
                  <a:schemeClr val="bg2">
                    <a:lumMod val="75000"/>
                  </a:schemeClr>
                </a:solidFill>
                <a:latin typeface="Arial" panose="020B0604020202020204" pitchFamily="34" charset="0"/>
                <a:cs typeface="Arial" panose="020B0604020202020204" pitchFamily="34" charset="0"/>
              </a:rPr>
            </a:br>
            <a:r>
              <a:rPr lang="en-GB" sz="3200">
                <a:solidFill>
                  <a:schemeClr val="bg2">
                    <a:lumMod val="75000"/>
                  </a:schemeClr>
                </a:solidFill>
                <a:latin typeface="Arial" panose="020B0604020202020204" pitchFamily="34" charset="0"/>
                <a:cs typeface="Arial" panose="020B0604020202020204" pitchFamily="34" charset="0"/>
              </a:rPr>
              <a:t>or outside the university.” (in Orr &amp; </a:t>
            </a:r>
            <a:r>
              <a:rPr lang="en-GB" sz="3200" err="1">
                <a:solidFill>
                  <a:schemeClr val="bg2">
                    <a:lumMod val="75000"/>
                  </a:schemeClr>
                </a:solidFill>
                <a:latin typeface="Arial" panose="020B0604020202020204" pitchFamily="34" charset="0"/>
                <a:cs typeface="Arial" panose="020B0604020202020204" pitchFamily="34" charset="0"/>
              </a:rPr>
              <a:t>Shreeve</a:t>
            </a:r>
            <a:r>
              <a:rPr lang="en-GB" sz="3200">
                <a:solidFill>
                  <a:schemeClr val="bg2">
                    <a:lumMod val="75000"/>
                  </a:schemeClr>
                </a:solidFill>
                <a:latin typeface="Arial" panose="020B0604020202020204" pitchFamily="34" charset="0"/>
                <a:cs typeface="Arial" panose="020B0604020202020204" pitchFamily="34" charset="0"/>
              </a:rPr>
              <a:t> 2018)</a:t>
            </a:r>
          </a:p>
        </p:txBody>
      </p:sp>
      <p:sp>
        <p:nvSpPr>
          <p:cNvPr id="16" name="TextBox 15">
            <a:extLst>
              <a:ext uri="{FF2B5EF4-FFF2-40B4-BE49-F238E27FC236}">
                <a16:creationId xmlns:a16="http://schemas.microsoft.com/office/drawing/2014/main" id="{65C7F30E-5F3A-38F2-8757-197D3A89B9A0}"/>
              </a:ext>
            </a:extLst>
          </p:cNvPr>
          <p:cNvSpPr txBox="1"/>
          <p:nvPr/>
        </p:nvSpPr>
        <p:spPr>
          <a:xfrm>
            <a:off x="13495083" y="27026834"/>
            <a:ext cx="11779872" cy="4031873"/>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We can think of studio not just as a state of mind, but a state of motivation, and this pedagogic motivation can be the bridge between the traditional geographically-located studio and the unbound, conceptual, intangible studio that we need to teach the creative arts online. More broadly we believe that this approach can support the delivery of other creative arts signature pedagogies online as well as more broadly in other disciplines as higher education leans further into the online space.</a:t>
            </a:r>
          </a:p>
        </p:txBody>
      </p:sp>
      <p:graphicFrame>
        <p:nvGraphicFramePr>
          <p:cNvPr id="24" name="Table 23">
            <a:extLst>
              <a:ext uri="{FF2B5EF4-FFF2-40B4-BE49-F238E27FC236}">
                <a16:creationId xmlns:a16="http://schemas.microsoft.com/office/drawing/2014/main" id="{6636436D-C2D8-CDC7-267A-049C185BC28B}"/>
              </a:ext>
            </a:extLst>
          </p:cNvPr>
          <p:cNvGraphicFramePr>
            <a:graphicFrameLocks noGrp="1"/>
          </p:cNvGraphicFramePr>
          <p:nvPr>
            <p:extLst>
              <p:ext uri="{D42A27DB-BD31-4B8C-83A1-F6EECF244321}">
                <p14:modId xmlns:p14="http://schemas.microsoft.com/office/powerpoint/2010/main" val="3108000498"/>
              </p:ext>
            </p:extLst>
          </p:nvPr>
        </p:nvGraphicFramePr>
        <p:xfrm>
          <a:off x="25818354" y="5647766"/>
          <a:ext cx="19797807" cy="20991505"/>
        </p:xfrm>
        <a:graphic>
          <a:graphicData uri="http://schemas.openxmlformats.org/drawingml/2006/table">
            <a:tbl>
              <a:tblPr firstRow="1" bandRow="1">
                <a:tableStyleId>{5C22544A-7EE6-4342-B048-85BDC9FD1C3A}</a:tableStyleId>
              </a:tblPr>
              <a:tblGrid>
                <a:gridCol w="4226217">
                  <a:extLst>
                    <a:ext uri="{9D8B030D-6E8A-4147-A177-3AD203B41FA5}">
                      <a16:colId xmlns:a16="http://schemas.microsoft.com/office/drawing/2014/main" val="2369097230"/>
                    </a:ext>
                  </a:extLst>
                </a:gridCol>
                <a:gridCol w="7641772">
                  <a:extLst>
                    <a:ext uri="{9D8B030D-6E8A-4147-A177-3AD203B41FA5}">
                      <a16:colId xmlns:a16="http://schemas.microsoft.com/office/drawing/2014/main" val="2898085003"/>
                    </a:ext>
                  </a:extLst>
                </a:gridCol>
                <a:gridCol w="7929818">
                  <a:extLst>
                    <a:ext uri="{9D8B030D-6E8A-4147-A177-3AD203B41FA5}">
                      <a16:colId xmlns:a16="http://schemas.microsoft.com/office/drawing/2014/main" val="2948614201"/>
                    </a:ext>
                  </a:extLst>
                </a:gridCol>
              </a:tblGrid>
              <a:tr h="990085">
                <a:tc>
                  <a:txBody>
                    <a:bodyPr/>
                    <a:lstStyle/>
                    <a:p>
                      <a:r>
                        <a:rPr lang="en-GB" sz="4000">
                          <a:solidFill>
                            <a:schemeClr val="bg1"/>
                          </a:solidFill>
                        </a:rPr>
                        <a:t>Studio: Motivation</a:t>
                      </a:r>
                    </a:p>
                  </a:txBody>
                  <a:tcPr>
                    <a:lnL w="12700" cmpd="sng">
                      <a:noFill/>
                    </a:lnL>
                    <a:lnR w="12700" cmpd="sng">
                      <a:noFill/>
                    </a:lnR>
                    <a:lnT w="12700" cap="flat" cmpd="sng" algn="ctr">
                      <a:noFill/>
                      <a:prstDash val="solid"/>
                      <a:round/>
                      <a:headEnd type="none" w="med" len="med"/>
                      <a:tailEnd type="none" w="med" len="med"/>
                    </a:lnT>
                    <a:lnB w="76200" cap="flat" cmpd="sng" algn="ctr">
                      <a:solidFill>
                        <a:srgbClr val="FF14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319900" rtl="0" eaLnBrk="1" fontAlgn="auto" latinLnBrk="0" hangingPunct="1">
                        <a:lnSpc>
                          <a:spcPct val="100000"/>
                        </a:lnSpc>
                        <a:spcBef>
                          <a:spcPts val="0"/>
                        </a:spcBef>
                        <a:spcAft>
                          <a:spcPts val="0"/>
                        </a:spcAft>
                        <a:buClrTx/>
                        <a:buSzTx/>
                        <a:buFontTx/>
                        <a:buNone/>
                        <a:tabLst/>
                        <a:defRPr/>
                      </a:pPr>
                      <a:r>
                        <a:rPr lang="en-GB" sz="4000">
                          <a:solidFill>
                            <a:schemeClr val="bg1"/>
                          </a:solidFill>
                        </a:rPr>
                        <a:t>Studio: Online </a:t>
                      </a:r>
                      <a:br>
                        <a:rPr lang="en-GB" sz="4000">
                          <a:solidFill>
                            <a:schemeClr val="bg1"/>
                          </a:solidFill>
                        </a:rPr>
                      </a:br>
                      <a:r>
                        <a:rPr lang="en-GB" sz="4000">
                          <a:solidFill>
                            <a:schemeClr val="bg1"/>
                          </a:solidFill>
                        </a:rPr>
                        <a:t>pedagogic approach</a:t>
                      </a:r>
                    </a:p>
                    <a:p>
                      <a:endParaRPr lang="en-GB" sz="400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4000"/>
                        <a:t>Online learning technology and environment resolution</a:t>
                      </a:r>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179351"/>
                  </a:ext>
                </a:extLst>
              </a:tr>
              <a:tr h="2261794">
                <a:tc>
                  <a:txBody>
                    <a:bodyPr/>
                    <a:lstStyle/>
                    <a:p>
                      <a:r>
                        <a:rPr lang="en-GB" sz="3200" b="1">
                          <a:solidFill>
                            <a:schemeClr val="bg1"/>
                          </a:solidFill>
                          <a:latin typeface="Arial" panose="020B0604020202020204" pitchFamily="34" charset="0"/>
                          <a:cs typeface="Arial" panose="020B0604020202020204" pitchFamily="34" charset="0"/>
                        </a:rPr>
                        <a:t>Engagement in the course</a:t>
                      </a:r>
                    </a:p>
                  </a:txBody>
                  <a:tcPr marL="137160" marR="137160" marT="137160" marB="137160">
                    <a:lnL w="12700" cmpd="sng">
                      <a:noFill/>
                    </a:lnL>
                    <a:lnR w="12700" cmpd="sng">
                      <a:noFill/>
                    </a:lnR>
                    <a:lnT w="76200" cap="flat" cmpd="sng" algn="ctr">
                      <a:solidFill>
                        <a:srgbClr val="FF1464"/>
                      </a:solidFill>
                      <a:prstDash val="solid"/>
                      <a:round/>
                      <a:headEnd type="none" w="med" len="med"/>
                      <a:tailEnd type="none" w="med" len="med"/>
                    </a:lnT>
                    <a:lnB w="76200" cap="flat" cmpd="sng" algn="ctr">
                      <a:solidFill>
                        <a:srgbClr val="2FEA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Flexible study; Asynchronous and </a:t>
                      </a:r>
                      <a:br>
                        <a:rPr lang="en-GB" sz="3200">
                          <a:solidFill>
                            <a:schemeClr val="bg1"/>
                          </a:solidFill>
                          <a:latin typeface="Arial" panose="020B0604020202020204" pitchFamily="34" charset="0"/>
                          <a:cs typeface="Arial" panose="020B0604020202020204" pitchFamily="34" charset="0"/>
                        </a:rPr>
                      </a:br>
                      <a:r>
                        <a:rPr lang="en-GB" sz="3200">
                          <a:solidFill>
                            <a:schemeClr val="bg1"/>
                          </a:solidFill>
                          <a:latin typeface="Arial" panose="020B0604020202020204" pitchFamily="34" charset="0"/>
                          <a:cs typeface="Arial" panose="020B0604020202020204" pitchFamily="34" charset="0"/>
                        </a:rPr>
                        <a:t>self-paced engagement makes learning accessible for ‘busy’ learners</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Mobile friendly, intuitive and low bandwidth approaches </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238010"/>
                  </a:ext>
                </a:extLst>
              </a:tr>
              <a:tr h="3615985">
                <a:tc>
                  <a:txBody>
                    <a:bodyPr/>
                    <a:lstStyle/>
                    <a:p>
                      <a:r>
                        <a:rPr lang="en-GB" sz="3200" b="1">
                          <a:solidFill>
                            <a:schemeClr val="bg1"/>
                          </a:solidFill>
                          <a:latin typeface="Arial" panose="020B0604020202020204" pitchFamily="34" charset="0"/>
                          <a:cs typeface="Arial" panose="020B0604020202020204" pitchFamily="34" charset="0"/>
                        </a:rPr>
                        <a:t>Collaboration and discussion</a:t>
                      </a:r>
                    </a:p>
                  </a:txBody>
                  <a:tcPr marL="137160" marR="137160" marT="137160" marB="137160">
                    <a:lnL w="12700" cmpd="sng">
                      <a:noFill/>
                    </a:lnL>
                    <a:lnR w="12700" cmpd="sng">
                      <a:noFill/>
                    </a:lnR>
                    <a:lnT w="76200" cap="flat" cmpd="sng" algn="ctr">
                      <a:solidFill>
                        <a:srgbClr val="2FEACF"/>
                      </a:solidFill>
                      <a:prstDash val="solid"/>
                      <a:round/>
                      <a:headEnd type="none" w="med" len="med"/>
                      <a:tailEnd type="none" w="med" len="med"/>
                    </a:lnT>
                    <a:lnB w="76200" cap="flat" cmpd="sng" algn="ctr">
                      <a:solidFill>
                        <a:srgbClr val="9E65F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Tutor presence (synchronous and asynchronous) in the learning activities to model constructive interaction</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Discursive live sessions</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Work sharing tools including Miro and Padlet to make work visible</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Inclusive use of live meeting and messaging tools to nurture interaction</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02580"/>
                  </a:ext>
                </a:extLst>
              </a:tr>
              <a:tr h="4091101">
                <a:tc>
                  <a:txBody>
                    <a:bodyPr/>
                    <a:lstStyle/>
                    <a:p>
                      <a:r>
                        <a:rPr lang="en-GB" sz="3200" b="1">
                          <a:solidFill>
                            <a:schemeClr val="bg1"/>
                          </a:solidFill>
                          <a:latin typeface="Arial" panose="020B0604020202020204" pitchFamily="34" charset="0"/>
                          <a:cs typeface="Arial" panose="020B0604020202020204" pitchFamily="34" charset="0"/>
                        </a:rPr>
                        <a:t>Connection and community</a:t>
                      </a:r>
                    </a:p>
                  </a:txBody>
                  <a:tcPr marL="137160" marR="137160" marT="137160" marB="137160">
                    <a:lnL w="12700" cmpd="sng">
                      <a:noFill/>
                    </a:lnL>
                    <a:lnR w="12700" cmpd="sng">
                      <a:noFill/>
                    </a:lnR>
                    <a:lnT w="76200" cap="flat" cmpd="sng" algn="ctr">
                      <a:solidFill>
                        <a:srgbClr val="9E65FB"/>
                      </a:solidFill>
                      <a:prstDash val="solid"/>
                      <a:round/>
                      <a:headEnd type="none" w="med" len="med"/>
                      <a:tailEnd type="none" w="med" len="med"/>
                    </a:lnT>
                    <a:lnB w="76200" cap="flat" cmpd="sng" algn="ctr">
                      <a:solidFill>
                        <a:srgbClr val="20BC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Opportunities for personalised work </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Encouraging peer to peer interaction within and beyond the facilitated learning</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Collaborative tools for sharing work in progress e.g. in Miro, Padlet, draft blogs and portfolios </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Suggest platforms for self-organised interaction e.g. messaging apps (or even meet ups)</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2508184"/>
                  </a:ext>
                </a:extLst>
              </a:tr>
              <a:tr h="5486400">
                <a:tc>
                  <a:txBody>
                    <a:bodyPr/>
                    <a:lstStyle/>
                    <a:p>
                      <a:r>
                        <a:rPr lang="en-GB" sz="3200" b="1">
                          <a:solidFill>
                            <a:schemeClr val="bg1"/>
                          </a:solidFill>
                          <a:latin typeface="Arial" panose="020B0604020202020204" pitchFamily="34" charset="0"/>
                          <a:cs typeface="Arial" panose="020B0604020202020204" pitchFamily="34" charset="0"/>
                        </a:rPr>
                        <a:t>Support and scaffolding</a:t>
                      </a:r>
                    </a:p>
                  </a:txBody>
                  <a:tcPr marL="137160" marR="137160" marT="137160" marB="137160">
                    <a:lnL w="12700" cmpd="sng">
                      <a:noFill/>
                    </a:lnL>
                    <a:lnR w="12700" cmpd="sng">
                      <a:noFill/>
                    </a:lnR>
                    <a:lnT w="76200" cap="flat" cmpd="sng" algn="ctr">
                      <a:solidFill>
                        <a:srgbClr val="20BCFF"/>
                      </a:solidFill>
                      <a:prstDash val="solid"/>
                      <a:round/>
                      <a:headEnd type="none" w="med" len="med"/>
                      <a:tailEnd type="none" w="med" len="med"/>
                    </a:lnT>
                    <a:lnB w="76200" cap="flat" cmpd="sng" algn="ctr">
                      <a:solidFill>
                        <a:srgbClr val="FFB4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Calculating working time so students aren’t overloaded and can plan their time</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Using low stakes and chunked activities to build knowledge, confidence and trust (in the subject and the learning technologies)</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Regular contact with tutors and peers</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Consistent design of VLE supports familiarity </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Sharing estimated duration for activities </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A limited number of supported platforms and tools </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Technologies that facilitate dialogue/feedback </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561743"/>
                  </a:ext>
                </a:extLst>
              </a:tr>
              <a:tr h="3615985">
                <a:tc>
                  <a:txBody>
                    <a:bodyPr/>
                    <a:lstStyle/>
                    <a:p>
                      <a:r>
                        <a:rPr lang="en-GB" sz="3200" b="1">
                          <a:solidFill>
                            <a:schemeClr val="bg1"/>
                          </a:solidFill>
                          <a:latin typeface="Arial" panose="020B0604020202020204" pitchFamily="34" charset="0"/>
                          <a:cs typeface="Arial" panose="020B0604020202020204" pitchFamily="34" charset="0"/>
                        </a:rPr>
                        <a:t>Uncertainty and unexpectedness</a:t>
                      </a:r>
                    </a:p>
                  </a:txBody>
                  <a:tcPr marL="137160" marR="137160" marT="137160" marB="137160">
                    <a:lnL w="12700" cmpd="sng">
                      <a:noFill/>
                    </a:lnL>
                    <a:lnR w="12700" cmpd="sng">
                      <a:noFill/>
                    </a:lnR>
                    <a:lnT w="76200" cap="flat" cmpd="sng" algn="ctr">
                      <a:solidFill>
                        <a:srgbClr val="FFB4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Subject specialist tutors bring discipline specific approaches</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Projects celebrate independent inquiry</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Remote access to a wide range of resources</a:t>
                      </a:r>
                    </a:p>
                    <a:p>
                      <a:pPr marL="514350" indent="-514350">
                        <a:buFont typeface="+mj-lt"/>
                        <a:buAutoNum type="arabicPeriod"/>
                      </a:pPr>
                      <a:endParaRPr lang="en-GB" sz="320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GB" sz="3200">
                          <a:solidFill>
                            <a:schemeClr val="bg1"/>
                          </a:solidFill>
                          <a:latin typeface="Arial" panose="020B0604020202020204" pitchFamily="34" charset="0"/>
                          <a:cs typeface="Arial" panose="020B0604020202020204" pitchFamily="34" charset="0"/>
                        </a:rPr>
                        <a:t>Remote access to support from tutors and a range of university services</a:t>
                      </a:r>
                    </a:p>
                  </a:txBody>
                  <a:tcPr marL="137160" marR="137160" marT="137160" marB="13716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1461861"/>
                  </a:ext>
                </a:extLst>
              </a:tr>
            </a:tbl>
          </a:graphicData>
        </a:graphic>
      </p:graphicFrame>
      <p:sp>
        <p:nvSpPr>
          <p:cNvPr id="17" name="TextBox 16">
            <a:extLst>
              <a:ext uri="{FF2B5EF4-FFF2-40B4-BE49-F238E27FC236}">
                <a16:creationId xmlns:a16="http://schemas.microsoft.com/office/drawing/2014/main" id="{B293596B-898F-E2F7-68D9-8B698E4CC9B3}"/>
              </a:ext>
            </a:extLst>
          </p:cNvPr>
          <p:cNvSpPr txBox="1"/>
          <p:nvPr/>
        </p:nvSpPr>
        <p:spPr>
          <a:xfrm>
            <a:off x="25794447" y="26147513"/>
            <a:ext cx="7691718" cy="1200329"/>
          </a:xfrm>
          <a:prstGeom prst="rect">
            <a:avLst/>
          </a:prstGeom>
          <a:noFill/>
          <a:ln>
            <a:solidFill>
              <a:srgbClr val="4472C4"/>
            </a:solidFill>
          </a:ln>
        </p:spPr>
        <p:txBody>
          <a:bodyPr wrap="square" rtlCol="0">
            <a:spAutoFit/>
          </a:bodyPr>
          <a:lstStyle/>
          <a:p>
            <a:r>
              <a:rPr lang="en-GB" sz="7200" b="1">
                <a:solidFill>
                  <a:schemeClr val="bg1"/>
                </a:solidFill>
                <a:latin typeface="Arial" panose="020B0604020202020204" pitchFamily="34" charset="0"/>
                <a:cs typeface="Arial" panose="020B0604020202020204" pitchFamily="34" charset="0"/>
              </a:rPr>
              <a:t>References</a:t>
            </a:r>
          </a:p>
        </p:txBody>
      </p:sp>
      <p:sp>
        <p:nvSpPr>
          <p:cNvPr id="33" name="TextBox 32">
            <a:extLst>
              <a:ext uri="{FF2B5EF4-FFF2-40B4-BE49-F238E27FC236}">
                <a16:creationId xmlns:a16="http://schemas.microsoft.com/office/drawing/2014/main" id="{626F48A2-187E-1659-52BE-1170B2728C86}"/>
              </a:ext>
            </a:extLst>
          </p:cNvPr>
          <p:cNvSpPr txBox="1"/>
          <p:nvPr/>
        </p:nvSpPr>
        <p:spPr>
          <a:xfrm>
            <a:off x="25739837" y="27434233"/>
            <a:ext cx="11047179" cy="2616101"/>
          </a:xfrm>
          <a:prstGeom prst="rect">
            <a:avLst/>
          </a:prstGeom>
          <a:noFill/>
        </p:spPr>
        <p:txBody>
          <a:bodyPr wrap="square" rtlCol="0">
            <a:spAutoFit/>
          </a:bodyPr>
          <a:lstStyle/>
          <a:p>
            <a:pPr>
              <a:spcAft>
                <a:spcPts val="1200"/>
              </a:spcAft>
            </a:pPr>
            <a:r>
              <a:rPr lang="en-GB" sz="2400">
                <a:solidFill>
                  <a:schemeClr val="bg1"/>
                </a:solidFill>
                <a:latin typeface="Arial" panose="020B0604020202020204" pitchFamily="34" charset="0"/>
                <a:cs typeface="Arial" panose="020B0604020202020204" pitchFamily="34" charset="0"/>
              </a:rPr>
              <a:t>Biggs, J. (1996) ‘Enhancing Teaching Through Constructive Alignment’.</a:t>
            </a:r>
            <a:br>
              <a:rPr lang="en-GB" sz="2400">
                <a:solidFill>
                  <a:schemeClr val="bg1"/>
                </a:solidFill>
                <a:latin typeface="Arial" panose="020B0604020202020204" pitchFamily="34" charset="0"/>
                <a:cs typeface="Arial" panose="020B0604020202020204" pitchFamily="34" charset="0"/>
              </a:rPr>
            </a:br>
            <a:r>
              <a:rPr lang="en-GB" sz="2400">
                <a:solidFill>
                  <a:schemeClr val="bg1"/>
                </a:solidFill>
                <a:latin typeface="Arial" panose="020B0604020202020204" pitchFamily="34" charset="0"/>
                <a:cs typeface="Arial" panose="020B0604020202020204" pitchFamily="34" charset="0"/>
              </a:rPr>
              <a:t>Higher Education (32)</a:t>
            </a:r>
          </a:p>
          <a:p>
            <a:pPr>
              <a:spcAft>
                <a:spcPts val="1200"/>
              </a:spcAft>
            </a:pPr>
            <a:r>
              <a:rPr lang="en-GB" sz="2400">
                <a:solidFill>
                  <a:schemeClr val="bg1"/>
                </a:solidFill>
                <a:latin typeface="Arial" panose="020B0604020202020204" pitchFamily="34" charset="0"/>
                <a:cs typeface="Arial" panose="020B0604020202020204" pitchFamily="34" charset="0"/>
              </a:rPr>
              <a:t>Davies, A (2012) ‘Learning outcomes and assessment criteria in art and design. What’s the recurring problem?’, Networks (18) (accessed 5/12/24)</a:t>
            </a:r>
          </a:p>
          <a:p>
            <a:pPr>
              <a:spcAft>
                <a:spcPts val="1200"/>
              </a:spcAft>
            </a:pPr>
            <a:r>
              <a:rPr lang="en-GB" sz="2400">
                <a:solidFill>
                  <a:schemeClr val="bg1"/>
                </a:solidFill>
                <a:latin typeface="Arial" panose="020B0604020202020204" pitchFamily="34" charset="0"/>
                <a:cs typeface="Arial" panose="020B0604020202020204" pitchFamily="34" charset="0"/>
              </a:rPr>
              <a:t>Orr, S &amp; </a:t>
            </a:r>
            <a:r>
              <a:rPr lang="en-GB" sz="2400" err="1">
                <a:solidFill>
                  <a:schemeClr val="bg1"/>
                </a:solidFill>
                <a:latin typeface="Arial" panose="020B0604020202020204" pitchFamily="34" charset="0"/>
                <a:cs typeface="Arial" panose="020B0604020202020204" pitchFamily="34" charset="0"/>
              </a:rPr>
              <a:t>Shreeve</a:t>
            </a:r>
            <a:r>
              <a:rPr lang="en-GB" sz="2400">
                <a:solidFill>
                  <a:schemeClr val="bg1"/>
                </a:solidFill>
                <a:latin typeface="Arial" panose="020B0604020202020204" pitchFamily="34" charset="0"/>
                <a:cs typeface="Arial" panose="020B0604020202020204" pitchFamily="34" charset="0"/>
              </a:rPr>
              <a:t>, A. (2018) Art and design pedagogy in higher education: knowledge, values and ambiguity in the creative curriculum. London: Routledge</a:t>
            </a:r>
          </a:p>
        </p:txBody>
      </p:sp>
      <p:sp>
        <p:nvSpPr>
          <p:cNvPr id="34" name="TextBox 33">
            <a:extLst>
              <a:ext uri="{FF2B5EF4-FFF2-40B4-BE49-F238E27FC236}">
                <a16:creationId xmlns:a16="http://schemas.microsoft.com/office/drawing/2014/main" id="{4ED5B466-ECB1-E219-C1A7-46E794605781}"/>
              </a:ext>
            </a:extLst>
          </p:cNvPr>
          <p:cNvSpPr txBox="1"/>
          <p:nvPr/>
        </p:nvSpPr>
        <p:spPr>
          <a:xfrm>
            <a:off x="37251897" y="27434233"/>
            <a:ext cx="8440463" cy="2769989"/>
          </a:xfrm>
          <a:prstGeom prst="rect">
            <a:avLst/>
          </a:prstGeom>
          <a:noFill/>
        </p:spPr>
        <p:txBody>
          <a:bodyPr wrap="square" lIns="91440" tIns="45720" rIns="91440" bIns="45720" rtlCol="0" anchor="t">
            <a:spAutoFit/>
          </a:bodyPr>
          <a:lstStyle/>
          <a:p>
            <a:pPr>
              <a:spcAft>
                <a:spcPts val="1200"/>
              </a:spcAft>
            </a:pPr>
            <a:r>
              <a:rPr lang="en-GB" sz="2400">
                <a:solidFill>
                  <a:schemeClr val="bg1"/>
                </a:solidFill>
                <a:latin typeface="Arial"/>
                <a:cs typeface="Arial"/>
              </a:rPr>
              <a:t>Philipps, C. (1728) ‘Caleb Philipps teacher of the new method of short hand’. The Boston Gazette, 436, 2.</a:t>
            </a:r>
          </a:p>
          <a:p>
            <a:pPr>
              <a:spcAft>
                <a:spcPts val="1200"/>
              </a:spcAft>
            </a:pPr>
            <a:r>
              <a:rPr lang="en-GB" sz="2400">
                <a:solidFill>
                  <a:schemeClr val="bg1"/>
                </a:solidFill>
                <a:latin typeface="Arial" panose="020B0604020202020204" pitchFamily="34" charset="0"/>
                <a:cs typeface="Arial" panose="020B0604020202020204" pitchFamily="34" charset="0"/>
              </a:rPr>
              <a:t>Salmon, G. (no date) Carpe Diem (accessed 28/11/24)</a:t>
            </a:r>
          </a:p>
          <a:p>
            <a:pPr>
              <a:spcAft>
                <a:spcPts val="1200"/>
              </a:spcAft>
            </a:pPr>
            <a:r>
              <a:rPr lang="en-GB" sz="2400">
                <a:solidFill>
                  <a:schemeClr val="bg1"/>
                </a:solidFill>
                <a:latin typeface="Arial" panose="020B0604020202020204" pitchFamily="34" charset="0"/>
                <a:cs typeface="Arial" panose="020B0604020202020204" pitchFamily="34" charset="0"/>
              </a:rPr>
              <a:t>UCL (no date). ABC Learning Design at UCL (accessed 28/11/24)</a:t>
            </a:r>
          </a:p>
          <a:p>
            <a:pPr>
              <a:spcAft>
                <a:spcPts val="1200"/>
              </a:spcAft>
            </a:pPr>
            <a:endParaRPr lang="en-GB" sz="24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DB9DB023-B8CD-029C-09CC-EF5E7DED678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569266" y="24163346"/>
            <a:ext cx="850900" cy="787400"/>
          </a:xfrm>
          <a:prstGeom prst="rect">
            <a:avLst/>
          </a:prstGeom>
        </p:spPr>
      </p:pic>
      <p:cxnSp>
        <p:nvCxnSpPr>
          <p:cNvPr id="39" name="Straight Connector 38">
            <a:extLst>
              <a:ext uri="{FF2B5EF4-FFF2-40B4-BE49-F238E27FC236}">
                <a16:creationId xmlns:a16="http://schemas.microsoft.com/office/drawing/2014/main" id="{CF84AE33-737C-333C-1280-2C4A53A7A4E9}"/>
              </a:ext>
              <a:ext uri="{C183D7F6-B498-43B3-948B-1728B52AA6E4}">
                <adec:decorative xmlns:adec="http://schemas.microsoft.com/office/drawing/2017/decorative" val="1"/>
              </a:ext>
            </a:extLst>
          </p:cNvPr>
          <p:cNvCxnSpPr/>
          <p:nvPr/>
        </p:nvCxnSpPr>
        <p:spPr>
          <a:xfrm>
            <a:off x="1183340" y="20541343"/>
            <a:ext cx="526053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EC065ED-EF72-1C84-F5A1-5B0FA6651585}"/>
              </a:ext>
              <a:ext uri="{C183D7F6-B498-43B3-948B-1728B52AA6E4}">
                <adec:decorative xmlns:adec="http://schemas.microsoft.com/office/drawing/2017/decorative" val="1"/>
              </a:ext>
            </a:extLst>
          </p:cNvPr>
          <p:cNvCxnSpPr/>
          <p:nvPr/>
        </p:nvCxnSpPr>
        <p:spPr>
          <a:xfrm>
            <a:off x="6833026" y="20541343"/>
            <a:ext cx="526053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87B6142-4584-1005-AE99-644B088F5744}"/>
              </a:ext>
            </a:extLst>
          </p:cNvPr>
          <p:cNvSpPr txBox="1"/>
          <p:nvPr/>
        </p:nvSpPr>
        <p:spPr>
          <a:xfrm>
            <a:off x="25733845" y="30182725"/>
            <a:ext cx="19218281" cy="1723549"/>
          </a:xfrm>
          <a:prstGeom prst="rect">
            <a:avLst/>
          </a:prstGeom>
          <a:noFill/>
        </p:spPr>
        <p:txBody>
          <a:bodyPr wrap="square" lIns="91440" tIns="45720" rIns="91440" bIns="45720" rtlCol="0" anchor="t">
            <a:spAutoFit/>
          </a:bodyPr>
          <a:lstStyle/>
          <a:p>
            <a:r>
              <a:rPr lang="en-GB" sz="2400" b="1" dirty="0">
                <a:solidFill>
                  <a:srgbClr val="E8E8E8"/>
                </a:solidFill>
                <a:latin typeface="Arial"/>
                <a:cs typeface="Arial"/>
              </a:rPr>
              <a:t>Disclosure Statement: </a:t>
            </a:r>
            <a:r>
              <a:rPr lang="en-GB" sz="2400" dirty="0">
                <a:solidFill>
                  <a:srgbClr val="E8E8E8"/>
                </a:solidFill>
                <a:latin typeface="Arial"/>
                <a:cs typeface="Arial"/>
              </a:rPr>
              <a:t>All materials included in the poster represent the authors’ own work and anything cited or paraphrased within the text is included in the reference list. This work was undertaken within the authors institution and is part of ongoing research and development. </a:t>
            </a:r>
          </a:p>
          <a:p>
            <a:pPr>
              <a:spcAft>
                <a:spcPts val="1200"/>
              </a:spcAft>
            </a:pPr>
            <a:endParaRPr lang="en-GB" sz="2400" dirty="0">
              <a:solidFill>
                <a:schemeClr val="bg1"/>
              </a:solidFill>
              <a:latin typeface="Arial" panose="020B0604020202020204" pitchFamily="34" charset="0"/>
              <a:cs typeface="Arial" panose="020B0604020202020204" pitchFamily="34" charset="0"/>
            </a:endParaRPr>
          </a:p>
          <a:p>
            <a:pPr>
              <a:spcAft>
                <a:spcPts val="1200"/>
              </a:spcAft>
            </a:pP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437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2893e94-e45d-4386-918d-cb77bc96cc7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_x002f_DocumentDescription xmlns="8b4d556f-853f-48bd-b2e3-2355925c8613" xsi:nil="true"/>
    <Access xmlns="8b4d556f-853f-48bd-b2e3-2355925c8613" xsi:nil="true"/>
    <lcf76f155ced4ddcb4097134ff3c332f xmlns="8b4d556f-853f-48bd-b2e3-2355925c8613">
      <Terms xmlns="http://schemas.microsoft.com/office/infopath/2007/PartnerControls"/>
    </lcf76f155ced4ddcb4097134ff3c332f>
    <TaxCatchAll xmlns="b011a90f-5074-4385-83e9-a7805e6d61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F72A5B487DA845973D902CF9450644" ma:contentTypeVersion="14" ma:contentTypeDescription="Create a new document." ma:contentTypeScope="" ma:versionID="a41e8f83abef0bc74c06f342807459ee">
  <xsd:schema xmlns:xsd="http://www.w3.org/2001/XMLSchema" xmlns:xs="http://www.w3.org/2001/XMLSchema" xmlns:p="http://schemas.microsoft.com/office/2006/metadata/properties" xmlns:ns2="8b4d556f-853f-48bd-b2e3-2355925c8613" xmlns:ns3="b011a90f-5074-4385-83e9-a7805e6d617b" targetNamespace="http://schemas.microsoft.com/office/2006/metadata/properties" ma:root="true" ma:fieldsID="29c9aea29990a350f1e38c4b963ac70f" ns2:_="" ns3:_="">
    <xsd:import namespace="8b4d556f-853f-48bd-b2e3-2355925c8613"/>
    <xsd:import namespace="b011a90f-5074-4385-83e9-a7805e6d617b"/>
    <xsd:element name="properties">
      <xsd:complexType>
        <xsd:sequence>
          <xsd:element name="documentManagement">
            <xsd:complexType>
              <xsd:all>
                <xsd:element ref="ns2:Folder_x002f_DocumentDescription" minOccurs="0"/>
                <xsd:element ref="ns2:Access"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d556f-853f-48bd-b2e3-2355925c8613" elementFormDefault="qualified">
    <xsd:import namespace="http://schemas.microsoft.com/office/2006/documentManagement/types"/>
    <xsd:import namespace="http://schemas.microsoft.com/office/infopath/2007/PartnerControls"/>
    <xsd:element name="Folder_x002f_DocumentDescription" ma:index="8" nillable="true" ma:displayName="Folder / Document Description" ma:format="Dropdown" ma:internalName="Folder_x002f_DocumentDescription">
      <xsd:simpleType>
        <xsd:restriction base="dms:Note">
          <xsd:maxLength value="255"/>
        </xsd:restriction>
      </xsd:simpleType>
    </xsd:element>
    <xsd:element name="Access" ma:index="9" nillable="true" ma:displayName="Access" ma:format="Dropdown" ma:internalName="Access">
      <xsd:complexType>
        <xsd:complexContent>
          <xsd:extension base="dms:MultiChoice">
            <xsd:sequence>
              <xsd:element name="Value" maxOccurs="unbounded" minOccurs="0" nillable="true">
                <xsd:simpleType>
                  <xsd:restriction base="dms:Choice">
                    <xsd:enumeration value="UALO only"/>
                    <xsd:enumeration value="Shared with other UAL teams"/>
                    <xsd:enumeration value="Shared externally"/>
                    <xsd:enumeration value="Shared with students"/>
                    <xsd:enumeration value="Shared with academics"/>
                    <xsd:enumeration value="Choice 6"/>
                  </xsd:restriction>
                </xsd:simple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177f9-52a5-4023-b952-3a64f72ac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11a90f-5074-4385-83e9-a7805e6d617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c2d97f1-7556-481c-98ca-fa460e661935}" ma:internalName="TaxCatchAll" ma:showField="CatchAllData" ma:web="b011a90f-5074-4385-83e9-a7805e6d6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ED3DD-BEED-43D1-BF4E-DA6465DBC431}">
  <ds:schemaRefs>
    <ds:schemaRef ds:uri="8b4d556f-853f-48bd-b2e3-2355925c8613"/>
    <ds:schemaRef ds:uri="b011a90f-5074-4385-83e9-a7805e6d617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C06449-419C-410C-8FE8-8E81B7996D1E}">
  <ds:schemaRefs>
    <ds:schemaRef ds:uri="8b4d556f-853f-48bd-b2e3-2355925c8613"/>
    <ds:schemaRef ds:uri="b011a90f-5074-4385-83e9-a7805e6d6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2DA797-970D-4B31-B09C-815257DDD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1193</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 Carlisle</dc:creator>
  <cp:lastModifiedBy>Christopher Little</cp:lastModifiedBy>
  <cp:revision>21</cp:revision>
  <dcterms:created xsi:type="dcterms:W3CDTF">2024-12-11T16:32:05Z</dcterms:created>
  <dcterms:modified xsi:type="dcterms:W3CDTF">2025-06-30T10:41:00Z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0x010100D8F72A5B487DA845973D902CF9450644</vt:lpwstr>
  </property>
</Properties>
</file>