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21386800"/>
  <p:notesSz cx="6858000" cy="9144000"/>
  <p:defaultText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6">
          <p15:clr>
            <a:srgbClr val="A4A3A4"/>
          </p15:clr>
        </p15:guide>
        <p15:guide id="2" pos="9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9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7812" autoAdjust="0"/>
  </p:normalViewPr>
  <p:slideViewPr>
    <p:cSldViewPr>
      <p:cViewPr varScale="1">
        <p:scale>
          <a:sx n="21" d="100"/>
          <a:sy n="21" d="100"/>
        </p:scale>
        <p:origin x="1674" y="18"/>
      </p:cViewPr>
      <p:guideLst>
        <p:guide orient="horz" pos="6736"/>
        <p:guide pos="9537"/>
      </p:guideLst>
    </p:cSldViewPr>
  </p:slideViewPr>
  <p:notesTextViewPr>
    <p:cViewPr>
      <p:scale>
        <a:sx n="1" d="1"/>
        <a:sy n="1" d="1"/>
      </p:scale>
      <p:origin x="0" y="0"/>
    </p:cViewPr>
  </p:notesTextViewPr>
  <p:gridSpacing cx="720089" cy="720089"/>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6643771"/>
            <a:ext cx="25737979" cy="4584300"/>
          </a:xfrm>
        </p:spPr>
        <p:txBody>
          <a:bodyPr/>
          <a:lstStyle/>
          <a:p>
            <a:r>
              <a:rPr lang="en-US"/>
              <a:t>Click to edit Master title style</a:t>
            </a:r>
            <a:endParaRPr lang="en-GB"/>
          </a:p>
        </p:txBody>
      </p:sp>
      <p:sp>
        <p:nvSpPr>
          <p:cNvPr id="3" name="Subtitle 2"/>
          <p:cNvSpPr>
            <a:spLocks noGrp="1"/>
          </p:cNvSpPr>
          <p:nvPr>
            <p:ph type="subTitle" idx="1"/>
          </p:nvPr>
        </p:nvSpPr>
        <p:spPr>
          <a:xfrm>
            <a:off x="4541996" y="12119186"/>
            <a:ext cx="21195983" cy="5465516"/>
          </a:xfrm>
        </p:spPr>
        <p:txBody>
          <a:bodyPr/>
          <a:lstStyle>
            <a:lvl1pPr marL="0" indent="0" algn="ctr">
              <a:buNone/>
              <a:defRPr>
                <a:solidFill>
                  <a:schemeClr val="tx1">
                    <a:tint val="75000"/>
                  </a:schemeClr>
                </a:solidFill>
              </a:defRPr>
            </a:lvl1pPr>
            <a:lvl2pPr marL="1476162" indent="0" algn="ctr">
              <a:buNone/>
              <a:defRPr>
                <a:solidFill>
                  <a:schemeClr val="tx1">
                    <a:tint val="75000"/>
                  </a:schemeClr>
                </a:solidFill>
              </a:defRPr>
            </a:lvl2pPr>
            <a:lvl3pPr marL="2952323" indent="0" algn="ctr">
              <a:buNone/>
              <a:defRPr>
                <a:solidFill>
                  <a:schemeClr val="tx1">
                    <a:tint val="75000"/>
                  </a:schemeClr>
                </a:solidFill>
              </a:defRPr>
            </a:lvl3pPr>
            <a:lvl4pPr marL="4428485" indent="0" algn="ctr">
              <a:buNone/>
              <a:defRPr>
                <a:solidFill>
                  <a:schemeClr val="tx1">
                    <a:tint val="75000"/>
                  </a:schemeClr>
                </a:solidFill>
              </a:defRPr>
            </a:lvl4pPr>
            <a:lvl5pPr marL="5904647" indent="0" algn="ctr">
              <a:buNone/>
              <a:defRPr>
                <a:solidFill>
                  <a:schemeClr val="tx1">
                    <a:tint val="75000"/>
                  </a:schemeClr>
                </a:solidFill>
              </a:defRPr>
            </a:lvl5pPr>
            <a:lvl6pPr marL="7380808" indent="0" algn="ctr">
              <a:buNone/>
              <a:defRPr>
                <a:solidFill>
                  <a:schemeClr val="tx1">
                    <a:tint val="75000"/>
                  </a:schemeClr>
                </a:solidFill>
              </a:defRPr>
            </a:lvl6pPr>
            <a:lvl7pPr marL="8856970" indent="0" algn="ctr">
              <a:buNone/>
              <a:defRPr>
                <a:solidFill>
                  <a:schemeClr val="tx1">
                    <a:tint val="75000"/>
                  </a:schemeClr>
                </a:solidFill>
              </a:defRPr>
            </a:lvl7pPr>
            <a:lvl8pPr marL="10333131" indent="0" algn="ctr">
              <a:buNone/>
              <a:defRPr>
                <a:solidFill>
                  <a:schemeClr val="tx1">
                    <a:tint val="75000"/>
                  </a:schemeClr>
                </a:solidFill>
              </a:defRPr>
            </a:lvl8pPr>
            <a:lvl9pPr marL="11809293"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1681991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810289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98227" y="2673351"/>
            <a:ext cx="22557528" cy="569027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015123" y="2673351"/>
            <a:ext cx="67178439" cy="56902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1733558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2395985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09" y="13743001"/>
            <a:ext cx="25737979" cy="4247656"/>
          </a:xfrm>
        </p:spPr>
        <p:txBody>
          <a:bodyPr anchor="t"/>
          <a:lstStyle>
            <a:lvl1pPr algn="l">
              <a:defRPr sz="12900" b="1" cap="all"/>
            </a:lvl1pPr>
          </a:lstStyle>
          <a:p>
            <a:r>
              <a:rPr lang="en-US"/>
              <a:t>Click to edit Master title style</a:t>
            </a:r>
            <a:endParaRPr lang="en-GB"/>
          </a:p>
        </p:txBody>
      </p:sp>
      <p:sp>
        <p:nvSpPr>
          <p:cNvPr id="3" name="Text Placeholder 2"/>
          <p:cNvSpPr>
            <a:spLocks noGrp="1"/>
          </p:cNvSpPr>
          <p:nvPr>
            <p:ph type="body" idx="1"/>
          </p:nvPr>
        </p:nvSpPr>
        <p:spPr>
          <a:xfrm>
            <a:off x="2391909" y="9064640"/>
            <a:ext cx="25737979" cy="4678361"/>
          </a:xfrm>
        </p:spPr>
        <p:txBody>
          <a:bodyPr anchor="b"/>
          <a:lstStyle>
            <a:lvl1pPr marL="0" indent="0">
              <a:buNone/>
              <a:defRPr sz="6500">
                <a:solidFill>
                  <a:schemeClr val="tx1">
                    <a:tint val="75000"/>
                  </a:schemeClr>
                </a:solidFill>
              </a:defRPr>
            </a:lvl1pPr>
            <a:lvl2pPr marL="1476162" indent="0">
              <a:buNone/>
              <a:defRPr sz="5800">
                <a:solidFill>
                  <a:schemeClr val="tx1">
                    <a:tint val="75000"/>
                  </a:schemeClr>
                </a:solidFill>
              </a:defRPr>
            </a:lvl2pPr>
            <a:lvl3pPr marL="2952323" indent="0">
              <a:buNone/>
              <a:defRPr sz="5200">
                <a:solidFill>
                  <a:schemeClr val="tx1">
                    <a:tint val="75000"/>
                  </a:schemeClr>
                </a:solidFill>
              </a:defRPr>
            </a:lvl3pPr>
            <a:lvl4pPr marL="4428485" indent="0">
              <a:buNone/>
              <a:defRPr sz="4500">
                <a:solidFill>
                  <a:schemeClr val="tx1">
                    <a:tint val="75000"/>
                  </a:schemeClr>
                </a:solidFill>
              </a:defRPr>
            </a:lvl4pPr>
            <a:lvl5pPr marL="5904647" indent="0">
              <a:buNone/>
              <a:defRPr sz="4500">
                <a:solidFill>
                  <a:schemeClr val="tx1">
                    <a:tint val="75000"/>
                  </a:schemeClr>
                </a:solidFill>
              </a:defRPr>
            </a:lvl5pPr>
            <a:lvl6pPr marL="7380808" indent="0">
              <a:buNone/>
              <a:defRPr sz="4500">
                <a:solidFill>
                  <a:schemeClr val="tx1">
                    <a:tint val="75000"/>
                  </a:schemeClr>
                </a:solidFill>
              </a:defRPr>
            </a:lvl6pPr>
            <a:lvl7pPr marL="8856970" indent="0">
              <a:buNone/>
              <a:defRPr sz="4500">
                <a:solidFill>
                  <a:schemeClr val="tx1">
                    <a:tint val="75000"/>
                  </a:schemeClr>
                </a:solidFill>
              </a:defRPr>
            </a:lvl7pPr>
            <a:lvl8pPr marL="10333131" indent="0">
              <a:buNone/>
              <a:defRPr sz="4500">
                <a:solidFill>
                  <a:schemeClr val="tx1">
                    <a:tint val="75000"/>
                  </a:schemeClr>
                </a:solidFill>
              </a:defRPr>
            </a:lvl8pPr>
            <a:lvl9pPr marL="11809293" indent="0">
              <a:buNone/>
              <a:defRPr sz="4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893230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015123" y="15559889"/>
            <a:ext cx="44867985" cy="44016211"/>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87773" y="15559889"/>
            <a:ext cx="44867982" cy="44016211"/>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2837878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999" y="856464"/>
            <a:ext cx="27251978" cy="3564467"/>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513999" y="4787278"/>
            <a:ext cx="13378914" cy="1995110"/>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4" name="Content Placeholder 3"/>
          <p:cNvSpPr>
            <a:spLocks noGrp="1"/>
          </p:cNvSpPr>
          <p:nvPr>
            <p:ph sz="half" idx="2"/>
          </p:nvPr>
        </p:nvSpPr>
        <p:spPr>
          <a:xfrm>
            <a:off x="1513999" y="6782388"/>
            <a:ext cx="13378914" cy="12322165"/>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5381808" y="4787278"/>
            <a:ext cx="13384170" cy="1995110"/>
          </a:xfrm>
        </p:spPr>
        <p:txBody>
          <a:bodyPr anchor="b"/>
          <a:lstStyle>
            <a:lvl1pPr marL="0" indent="0">
              <a:buNone/>
              <a:defRPr sz="7700" b="1"/>
            </a:lvl1pPr>
            <a:lvl2pPr marL="1476162" indent="0">
              <a:buNone/>
              <a:defRPr sz="6500" b="1"/>
            </a:lvl2pPr>
            <a:lvl3pPr marL="2952323" indent="0">
              <a:buNone/>
              <a:defRPr sz="5800" b="1"/>
            </a:lvl3pPr>
            <a:lvl4pPr marL="4428485" indent="0">
              <a:buNone/>
              <a:defRPr sz="5200" b="1"/>
            </a:lvl4pPr>
            <a:lvl5pPr marL="5904647" indent="0">
              <a:buNone/>
              <a:defRPr sz="5200" b="1"/>
            </a:lvl5pPr>
            <a:lvl6pPr marL="7380808" indent="0">
              <a:buNone/>
              <a:defRPr sz="5200" b="1"/>
            </a:lvl6pPr>
            <a:lvl7pPr marL="8856970" indent="0">
              <a:buNone/>
              <a:defRPr sz="5200" b="1"/>
            </a:lvl7pPr>
            <a:lvl8pPr marL="10333131" indent="0">
              <a:buNone/>
              <a:defRPr sz="5200" b="1"/>
            </a:lvl8pPr>
            <a:lvl9pPr marL="11809293" indent="0">
              <a:buNone/>
              <a:defRPr sz="5200" b="1"/>
            </a:lvl9pPr>
          </a:lstStyle>
          <a:p>
            <a:pPr lvl="0"/>
            <a:r>
              <a:rPr lang="en-US"/>
              <a:t>Click to edit Master text styles</a:t>
            </a:r>
          </a:p>
        </p:txBody>
      </p:sp>
      <p:sp>
        <p:nvSpPr>
          <p:cNvPr id="6" name="Content Placeholder 5"/>
          <p:cNvSpPr>
            <a:spLocks noGrp="1"/>
          </p:cNvSpPr>
          <p:nvPr>
            <p:ph sz="quarter" idx="4"/>
          </p:nvPr>
        </p:nvSpPr>
        <p:spPr>
          <a:xfrm>
            <a:off x="15381808" y="6782388"/>
            <a:ext cx="13384170" cy="12322165"/>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2836554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322696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4137264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0" y="851512"/>
            <a:ext cx="9961903" cy="3623874"/>
          </a:xfrm>
        </p:spPr>
        <p:txBody>
          <a:bodyPr anchor="b"/>
          <a:lstStyle>
            <a:lvl1pPr algn="l">
              <a:defRPr sz="6500" b="1"/>
            </a:lvl1pPr>
          </a:lstStyle>
          <a:p>
            <a:r>
              <a:rPr lang="en-US"/>
              <a:t>Click to edit Master title style</a:t>
            </a:r>
            <a:endParaRPr lang="en-GB"/>
          </a:p>
        </p:txBody>
      </p:sp>
      <p:sp>
        <p:nvSpPr>
          <p:cNvPr id="3" name="Content Placeholder 2"/>
          <p:cNvSpPr>
            <a:spLocks noGrp="1"/>
          </p:cNvSpPr>
          <p:nvPr>
            <p:ph idx="1"/>
          </p:nvPr>
        </p:nvSpPr>
        <p:spPr>
          <a:xfrm>
            <a:off x="11838629" y="851513"/>
            <a:ext cx="16927347" cy="18253041"/>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514000" y="4475387"/>
            <a:ext cx="9961903" cy="14629167"/>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1991228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7" y="14970760"/>
            <a:ext cx="18167985" cy="1767383"/>
          </a:xfrm>
        </p:spPr>
        <p:txBody>
          <a:bodyPr anchor="b"/>
          <a:lstStyle>
            <a:lvl1pPr algn="l">
              <a:defRPr sz="6500" b="1"/>
            </a:lvl1pPr>
          </a:lstStyle>
          <a:p>
            <a:r>
              <a:rPr lang="en-US"/>
              <a:t>Click to edit Master title style</a:t>
            </a:r>
            <a:endParaRPr lang="en-GB"/>
          </a:p>
        </p:txBody>
      </p:sp>
      <p:sp>
        <p:nvSpPr>
          <p:cNvPr id="3" name="Picture Placeholder 2"/>
          <p:cNvSpPr>
            <a:spLocks noGrp="1"/>
          </p:cNvSpPr>
          <p:nvPr>
            <p:ph type="pic" idx="1"/>
          </p:nvPr>
        </p:nvSpPr>
        <p:spPr>
          <a:xfrm>
            <a:off x="5935087" y="1910950"/>
            <a:ext cx="18167985" cy="12832080"/>
          </a:xfrm>
        </p:spPr>
        <p:txBody>
          <a:bodyPr/>
          <a:lstStyle>
            <a:lvl1pPr marL="0" indent="0">
              <a:buNone/>
              <a:defRPr sz="10300"/>
            </a:lvl1pPr>
            <a:lvl2pPr marL="1476162" indent="0">
              <a:buNone/>
              <a:defRPr sz="9000"/>
            </a:lvl2pPr>
            <a:lvl3pPr marL="2952323" indent="0">
              <a:buNone/>
              <a:defRPr sz="7700"/>
            </a:lvl3pPr>
            <a:lvl4pPr marL="4428485" indent="0">
              <a:buNone/>
              <a:defRPr sz="6500"/>
            </a:lvl4pPr>
            <a:lvl5pPr marL="5904647" indent="0">
              <a:buNone/>
              <a:defRPr sz="6500"/>
            </a:lvl5pPr>
            <a:lvl6pPr marL="7380808" indent="0">
              <a:buNone/>
              <a:defRPr sz="6500"/>
            </a:lvl6pPr>
            <a:lvl7pPr marL="8856970" indent="0">
              <a:buNone/>
              <a:defRPr sz="6500"/>
            </a:lvl7pPr>
            <a:lvl8pPr marL="10333131" indent="0">
              <a:buNone/>
              <a:defRPr sz="6500"/>
            </a:lvl8pPr>
            <a:lvl9pPr marL="11809293" indent="0">
              <a:buNone/>
              <a:defRPr sz="6500"/>
            </a:lvl9pPr>
          </a:lstStyle>
          <a:p>
            <a:endParaRPr lang="en-GB" dirty="0"/>
          </a:p>
        </p:txBody>
      </p:sp>
      <p:sp>
        <p:nvSpPr>
          <p:cNvPr id="4" name="Text Placeholder 3"/>
          <p:cNvSpPr>
            <a:spLocks noGrp="1"/>
          </p:cNvSpPr>
          <p:nvPr>
            <p:ph type="body" sz="half" idx="2"/>
          </p:nvPr>
        </p:nvSpPr>
        <p:spPr>
          <a:xfrm>
            <a:off x="5935087" y="16738143"/>
            <a:ext cx="18167985" cy="2509977"/>
          </a:xfrm>
        </p:spPr>
        <p:txBody>
          <a:bodyPr/>
          <a:lstStyle>
            <a:lvl1pPr marL="0" indent="0">
              <a:buNone/>
              <a:defRPr sz="4500"/>
            </a:lvl1pPr>
            <a:lvl2pPr marL="1476162" indent="0">
              <a:buNone/>
              <a:defRPr sz="3900"/>
            </a:lvl2pPr>
            <a:lvl3pPr marL="2952323" indent="0">
              <a:buNone/>
              <a:defRPr sz="3200"/>
            </a:lvl3pPr>
            <a:lvl4pPr marL="4428485" indent="0">
              <a:buNone/>
              <a:defRPr sz="2900"/>
            </a:lvl4pPr>
            <a:lvl5pPr marL="5904647" indent="0">
              <a:buNone/>
              <a:defRPr sz="2900"/>
            </a:lvl5pPr>
            <a:lvl6pPr marL="7380808" indent="0">
              <a:buNone/>
              <a:defRPr sz="2900"/>
            </a:lvl6pPr>
            <a:lvl7pPr marL="8856970" indent="0">
              <a:buNone/>
              <a:defRPr sz="2900"/>
            </a:lvl7pPr>
            <a:lvl8pPr marL="10333131" indent="0">
              <a:buNone/>
              <a:defRPr sz="2900"/>
            </a:lvl8pPr>
            <a:lvl9pPr marL="11809293" indent="0">
              <a:buNone/>
              <a:defRPr sz="2900"/>
            </a:lvl9pPr>
          </a:lstStyle>
          <a:p>
            <a:pPr lvl="0"/>
            <a:r>
              <a:rPr lang="en-US"/>
              <a:t>Click to edit Master text styles</a:t>
            </a:r>
          </a:p>
        </p:txBody>
      </p:sp>
      <p:sp>
        <p:nvSpPr>
          <p:cNvPr id="5" name="Date Placeholder 4"/>
          <p:cNvSpPr>
            <a:spLocks noGrp="1"/>
          </p:cNvSpPr>
          <p:nvPr>
            <p:ph type="dt" sz="half" idx="10"/>
          </p:nvPr>
        </p:nvSpPr>
        <p:spPr/>
        <p:txBody>
          <a:bodyPr/>
          <a:lstStyle/>
          <a:p>
            <a:fld id="{A2701F2D-6126-4CDC-A3B9-061FC5623415}" type="datetimeFigureOut">
              <a:rPr lang="en-GB" smtClean="0"/>
              <a:t>01/12/2017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A7D9B8D-BF21-4291-98EE-21D5056C1022}" type="slidenum">
              <a:rPr lang="en-GB" smtClean="0"/>
              <a:t>‹#›</a:t>
            </a:fld>
            <a:endParaRPr lang="en-GB" dirty="0"/>
          </a:p>
        </p:txBody>
      </p:sp>
    </p:spTree>
    <p:extLst>
      <p:ext uri="{BB962C8B-B14F-4D97-AF65-F5344CB8AC3E}">
        <p14:creationId xmlns:p14="http://schemas.microsoft.com/office/powerpoint/2010/main" val="948279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856464"/>
            <a:ext cx="27251978" cy="3564467"/>
          </a:xfrm>
          <a:prstGeom prst="rect">
            <a:avLst/>
          </a:prstGeom>
        </p:spPr>
        <p:txBody>
          <a:bodyPr vert="horz" lIns="295232" tIns="147616" rIns="295232" bIns="147616"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513999" y="4990255"/>
            <a:ext cx="27251978" cy="14114299"/>
          </a:xfrm>
          <a:prstGeom prst="rect">
            <a:avLst/>
          </a:prstGeom>
        </p:spPr>
        <p:txBody>
          <a:bodyPr vert="horz" lIns="295232" tIns="147616" rIns="295232" bIns="1476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513999" y="19822397"/>
            <a:ext cx="7065328" cy="1138649"/>
          </a:xfrm>
          <a:prstGeom prst="rect">
            <a:avLst/>
          </a:prstGeom>
        </p:spPr>
        <p:txBody>
          <a:bodyPr vert="horz" lIns="295232" tIns="147616" rIns="295232" bIns="147616" rtlCol="0" anchor="ctr"/>
          <a:lstStyle>
            <a:lvl1pPr algn="l">
              <a:defRPr sz="3900">
                <a:solidFill>
                  <a:schemeClr val="tx1">
                    <a:tint val="75000"/>
                  </a:schemeClr>
                </a:solidFill>
              </a:defRPr>
            </a:lvl1pPr>
          </a:lstStyle>
          <a:p>
            <a:fld id="{A2701F2D-6126-4CDC-A3B9-061FC5623415}" type="datetimeFigureOut">
              <a:rPr lang="en-GB" smtClean="0"/>
              <a:t>01/12/2017</a:t>
            </a:fld>
            <a:endParaRPr lang="en-GB" dirty="0"/>
          </a:p>
        </p:txBody>
      </p:sp>
      <p:sp>
        <p:nvSpPr>
          <p:cNvPr id="5" name="Footer Placeholder 4"/>
          <p:cNvSpPr>
            <a:spLocks noGrp="1"/>
          </p:cNvSpPr>
          <p:nvPr>
            <p:ph type="ftr" sz="quarter" idx="3"/>
          </p:nvPr>
        </p:nvSpPr>
        <p:spPr>
          <a:xfrm>
            <a:off x="10345658" y="19822397"/>
            <a:ext cx="9588659" cy="1138649"/>
          </a:xfrm>
          <a:prstGeom prst="rect">
            <a:avLst/>
          </a:prstGeom>
        </p:spPr>
        <p:txBody>
          <a:bodyPr vert="horz" lIns="295232" tIns="147616" rIns="295232" bIns="147616" rtlCol="0" anchor="ctr"/>
          <a:lstStyle>
            <a:lvl1pPr algn="ctr">
              <a:defRPr sz="3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21700649" y="19822397"/>
            <a:ext cx="7065328" cy="1138649"/>
          </a:xfrm>
          <a:prstGeom prst="rect">
            <a:avLst/>
          </a:prstGeom>
        </p:spPr>
        <p:txBody>
          <a:bodyPr vert="horz" lIns="295232" tIns="147616" rIns="295232" bIns="147616" rtlCol="0" anchor="ctr"/>
          <a:lstStyle>
            <a:lvl1pPr algn="r">
              <a:defRPr sz="3900">
                <a:solidFill>
                  <a:schemeClr val="tx1">
                    <a:tint val="75000"/>
                  </a:schemeClr>
                </a:solidFill>
              </a:defRPr>
            </a:lvl1pPr>
          </a:lstStyle>
          <a:p>
            <a:fld id="{2A7D9B8D-BF21-4291-98EE-21D5056C1022}" type="slidenum">
              <a:rPr lang="en-GB" smtClean="0"/>
              <a:t>‹#›</a:t>
            </a:fld>
            <a:endParaRPr lang="en-GB" dirty="0"/>
          </a:p>
        </p:txBody>
      </p:sp>
    </p:spTree>
    <p:extLst>
      <p:ext uri="{BB962C8B-B14F-4D97-AF65-F5344CB8AC3E}">
        <p14:creationId xmlns:p14="http://schemas.microsoft.com/office/powerpoint/2010/main" val="1339714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952323" rtl="0" eaLnBrk="1" latinLnBrk="0" hangingPunct="1">
        <a:spcBef>
          <a:spcPct val="0"/>
        </a:spcBef>
        <a:buNone/>
        <a:defRPr sz="14200" kern="1200">
          <a:solidFill>
            <a:schemeClr val="tx1"/>
          </a:solidFill>
          <a:latin typeface="+mj-lt"/>
          <a:ea typeface="+mj-ea"/>
          <a:cs typeface="+mj-cs"/>
        </a:defRPr>
      </a:lvl1pPr>
    </p:titleStyle>
    <p:bodyStyle>
      <a:lvl1pPr marL="1107121" indent="-1107121" algn="l" defTabSz="2952323"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1pPr>
      <a:lvl2pPr marL="2398763" indent="-922601" algn="l" defTabSz="2952323"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2pPr>
      <a:lvl3pPr marL="3690404" indent="-738081" algn="l" defTabSz="2952323" rtl="0" eaLnBrk="1" latinLnBrk="0" hangingPunct="1">
        <a:spcBef>
          <a:spcPct val="20000"/>
        </a:spcBef>
        <a:buFont typeface="Arial" panose="020B0604020202020204" pitchFamily="34" charset="0"/>
        <a:buChar char="•"/>
        <a:defRPr sz="7700" kern="1200">
          <a:solidFill>
            <a:schemeClr val="tx1"/>
          </a:solidFill>
          <a:latin typeface="+mn-lt"/>
          <a:ea typeface="+mn-ea"/>
          <a:cs typeface="+mn-cs"/>
        </a:defRPr>
      </a:lvl3pPr>
      <a:lvl4pPr marL="5166566"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4pPr>
      <a:lvl5pPr marL="6642727"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5pPr>
      <a:lvl6pPr marL="8118889"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6pPr>
      <a:lvl7pPr marL="9595051"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7pPr>
      <a:lvl8pPr marL="11071212"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8pPr>
      <a:lvl9pPr marL="12547374" indent="-738081" algn="l" defTabSz="2952323"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9pPr>
    </p:bodyStyle>
    <p:otherStyle>
      <a:defPPr>
        <a:defRPr lang="en-US"/>
      </a:defPPr>
      <a:lvl1pPr marL="0" algn="l" defTabSz="2952323" rtl="0" eaLnBrk="1" latinLnBrk="0" hangingPunct="1">
        <a:defRPr sz="5800" kern="1200">
          <a:solidFill>
            <a:schemeClr val="tx1"/>
          </a:solidFill>
          <a:latin typeface="+mn-lt"/>
          <a:ea typeface="+mn-ea"/>
          <a:cs typeface="+mn-cs"/>
        </a:defRPr>
      </a:lvl1pPr>
      <a:lvl2pPr marL="1476162" algn="l" defTabSz="2952323" rtl="0" eaLnBrk="1" latinLnBrk="0" hangingPunct="1">
        <a:defRPr sz="5800" kern="1200">
          <a:solidFill>
            <a:schemeClr val="tx1"/>
          </a:solidFill>
          <a:latin typeface="+mn-lt"/>
          <a:ea typeface="+mn-ea"/>
          <a:cs typeface="+mn-cs"/>
        </a:defRPr>
      </a:lvl2pPr>
      <a:lvl3pPr marL="2952323" algn="l" defTabSz="2952323" rtl="0" eaLnBrk="1" latinLnBrk="0" hangingPunct="1">
        <a:defRPr sz="5800" kern="1200">
          <a:solidFill>
            <a:schemeClr val="tx1"/>
          </a:solidFill>
          <a:latin typeface="+mn-lt"/>
          <a:ea typeface="+mn-ea"/>
          <a:cs typeface="+mn-cs"/>
        </a:defRPr>
      </a:lvl3pPr>
      <a:lvl4pPr marL="4428485" algn="l" defTabSz="2952323" rtl="0" eaLnBrk="1" latinLnBrk="0" hangingPunct="1">
        <a:defRPr sz="5800" kern="1200">
          <a:solidFill>
            <a:schemeClr val="tx1"/>
          </a:solidFill>
          <a:latin typeface="+mn-lt"/>
          <a:ea typeface="+mn-ea"/>
          <a:cs typeface="+mn-cs"/>
        </a:defRPr>
      </a:lvl4pPr>
      <a:lvl5pPr marL="5904647" algn="l" defTabSz="2952323" rtl="0" eaLnBrk="1" latinLnBrk="0" hangingPunct="1">
        <a:defRPr sz="5800" kern="1200">
          <a:solidFill>
            <a:schemeClr val="tx1"/>
          </a:solidFill>
          <a:latin typeface="+mn-lt"/>
          <a:ea typeface="+mn-ea"/>
          <a:cs typeface="+mn-cs"/>
        </a:defRPr>
      </a:lvl5pPr>
      <a:lvl6pPr marL="7380808" algn="l" defTabSz="2952323" rtl="0" eaLnBrk="1" latinLnBrk="0" hangingPunct="1">
        <a:defRPr sz="5800" kern="1200">
          <a:solidFill>
            <a:schemeClr val="tx1"/>
          </a:solidFill>
          <a:latin typeface="+mn-lt"/>
          <a:ea typeface="+mn-ea"/>
          <a:cs typeface="+mn-cs"/>
        </a:defRPr>
      </a:lvl6pPr>
      <a:lvl7pPr marL="8856970" algn="l" defTabSz="2952323" rtl="0" eaLnBrk="1" latinLnBrk="0" hangingPunct="1">
        <a:defRPr sz="5800" kern="1200">
          <a:solidFill>
            <a:schemeClr val="tx1"/>
          </a:solidFill>
          <a:latin typeface="+mn-lt"/>
          <a:ea typeface="+mn-ea"/>
          <a:cs typeface="+mn-cs"/>
        </a:defRPr>
      </a:lvl7pPr>
      <a:lvl8pPr marL="10333131" algn="l" defTabSz="2952323" rtl="0" eaLnBrk="1" latinLnBrk="0" hangingPunct="1">
        <a:defRPr sz="5800" kern="1200">
          <a:solidFill>
            <a:schemeClr val="tx1"/>
          </a:solidFill>
          <a:latin typeface="+mn-lt"/>
          <a:ea typeface="+mn-ea"/>
          <a:cs typeface="+mn-cs"/>
        </a:defRPr>
      </a:lvl8pPr>
      <a:lvl9pPr marL="11809293" algn="l" defTabSz="2952323"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8207" y="612154"/>
            <a:ext cx="28709231" cy="1966692"/>
          </a:xfrm>
          <a:prstGeom prst="rect">
            <a:avLst/>
          </a:prstGeom>
          <a:noFill/>
        </p:spPr>
        <p:txBody>
          <a:bodyPr wrap="square" rtlCol="0">
            <a:spAutoFit/>
          </a:bodyPr>
          <a:lstStyle/>
          <a:p>
            <a:pPr algn="ctr"/>
            <a:r>
              <a:rPr lang="en-US" sz="6180" b="1" dirty="0">
                <a:ln w="10541" cmpd="sng">
                  <a:solidFill>
                    <a:schemeClr val="accent1">
                      <a:shade val="88000"/>
                      <a:satMod val="110000"/>
                    </a:schemeClr>
                  </a:solidFill>
                  <a:prstDash val="solid"/>
                </a:ln>
                <a:solidFill>
                  <a:schemeClr val="accent1">
                    <a:lumMod val="50000"/>
                  </a:schemeClr>
                </a:solidFill>
              </a:rPr>
              <a:t>Fostering Interprofessional Education within Paramedic Clinical Placements</a:t>
            </a:r>
          </a:p>
          <a:p>
            <a:endParaRPr lang="en-GB" sz="6000" dirty="0">
              <a:solidFill>
                <a:schemeClr val="accent1">
                  <a:lumMod val="50000"/>
                </a:schemeClr>
              </a:solidFill>
            </a:endParaRPr>
          </a:p>
        </p:txBody>
      </p:sp>
      <p:sp>
        <p:nvSpPr>
          <p:cNvPr id="8" name="TextBox 7"/>
          <p:cNvSpPr txBox="1"/>
          <p:nvPr/>
        </p:nvSpPr>
        <p:spPr>
          <a:xfrm>
            <a:off x="738206" y="2052332"/>
            <a:ext cx="9361157" cy="5832366"/>
          </a:xfrm>
          <a:prstGeom prst="rect">
            <a:avLst/>
          </a:prstGeom>
          <a:noFill/>
        </p:spPr>
        <p:txBody>
          <a:bodyPr wrap="square" rtlCol="0">
            <a:spAutoFit/>
          </a:bodyPr>
          <a:lstStyle/>
          <a:p>
            <a:pPr>
              <a:spcAft>
                <a:spcPts val="1200"/>
              </a:spcAft>
            </a:pPr>
            <a:r>
              <a:rPr lang="en-GB" sz="2800" b="1" dirty="0">
                <a:solidFill>
                  <a:schemeClr val="accent1">
                    <a:lumMod val="50000"/>
                  </a:schemeClr>
                </a:solidFill>
                <a:latin typeface="Arial" panose="020B0604020202020204" pitchFamily="34" charset="0"/>
                <a:cs typeface="Arial" panose="020B0604020202020204" pitchFamily="34" charset="0"/>
              </a:rPr>
              <a:t>Background</a:t>
            </a:r>
          </a:p>
          <a:p>
            <a:pPr>
              <a:spcAft>
                <a:spcPts val="600"/>
              </a:spcAft>
            </a:pPr>
            <a:r>
              <a:rPr lang="en-GB" sz="2000" dirty="0">
                <a:solidFill>
                  <a:schemeClr val="accent1">
                    <a:lumMod val="50000"/>
                  </a:schemeClr>
                </a:solidFill>
                <a:latin typeface="Arial" panose="020B0604020202020204" pitchFamily="34" charset="0"/>
                <a:cs typeface="Arial" panose="020B0604020202020204" pitchFamily="34" charset="0"/>
              </a:rPr>
              <a:t>Currently Paramedics only require a level 4 qualification to work as a Paramedic [18].  Research has shown that as the Paramedic Profession moves forward this level of qualification is no longer appropriate.  The minimum standard will be a level 6 qualification within the next few years [1].  </a:t>
            </a:r>
          </a:p>
          <a:p>
            <a:pPr>
              <a:spcAft>
                <a:spcPts val="600"/>
              </a:spcAft>
            </a:pPr>
            <a:r>
              <a:rPr lang="en-GB" sz="2000" dirty="0">
                <a:solidFill>
                  <a:schemeClr val="accent1">
                    <a:lumMod val="50000"/>
                  </a:schemeClr>
                </a:solidFill>
                <a:latin typeface="Arial" panose="020B0604020202020204" pitchFamily="34" charset="0"/>
                <a:cs typeface="Arial" panose="020B0604020202020204" pitchFamily="34" charset="0"/>
              </a:rPr>
              <a:t>There is currently a shortage of Paramedics within the UK [15].  As a result the University of Wolverhampton now offer a BSc in Paramedic Science.  50% of the course is delivered through clinical placements, the majority of which are with our partner Ambulance Service.  The remaining placements are with other healthcare providers.</a:t>
            </a:r>
          </a:p>
          <a:p>
            <a:pPr>
              <a:spcAft>
                <a:spcPts val="600"/>
              </a:spcAft>
            </a:pPr>
            <a:r>
              <a:rPr lang="en-GB" sz="2000" dirty="0">
                <a:solidFill>
                  <a:schemeClr val="accent1">
                    <a:lumMod val="50000"/>
                  </a:schemeClr>
                </a:solidFill>
                <a:latin typeface="Arial" panose="020B0604020202020204" pitchFamily="34" charset="0"/>
                <a:cs typeface="Arial" panose="020B0604020202020204" pitchFamily="34" charset="0"/>
              </a:rPr>
              <a:t>Interprofessional Education (IPE) is an essential part of the Paramedic Curriculum [7 &amp;18].  The World Health Organisation (WHO) have identified that IPE is necessary to ensure collaborative practice between healthcare workers , improve patient health outcomes and mitigate the healthcare worker shortage [30]. </a:t>
            </a:r>
          </a:p>
          <a:p>
            <a:pPr>
              <a:spcAft>
                <a:spcPts val="600"/>
              </a:spcAft>
            </a:pPr>
            <a:r>
              <a:rPr lang="en-GB" sz="2000" dirty="0">
                <a:solidFill>
                  <a:schemeClr val="accent1">
                    <a:lumMod val="50000"/>
                  </a:schemeClr>
                </a:solidFill>
                <a:latin typeface="Arial" panose="020B0604020202020204" pitchFamily="34" charset="0"/>
                <a:cs typeface="Arial" panose="020B0604020202020204" pitchFamily="34" charset="0"/>
              </a:rPr>
              <a:t>Therefore, how do we ensure that the Interprofessional Placements our students undertake will foster this collaborative practice once they are qualified?</a:t>
            </a:r>
          </a:p>
        </p:txBody>
      </p:sp>
      <p:sp>
        <p:nvSpPr>
          <p:cNvPr id="9" name="TextBox 8"/>
          <p:cNvSpPr txBox="1"/>
          <p:nvPr/>
        </p:nvSpPr>
        <p:spPr>
          <a:xfrm>
            <a:off x="738207" y="7813044"/>
            <a:ext cx="9361157" cy="2800767"/>
          </a:xfrm>
          <a:prstGeom prst="rect">
            <a:avLst/>
          </a:prstGeom>
          <a:noFill/>
        </p:spPr>
        <p:txBody>
          <a:bodyPr wrap="square" rtlCol="0">
            <a:spAutoFit/>
          </a:bodyPr>
          <a:lstStyle/>
          <a:p>
            <a:pPr>
              <a:spcAft>
                <a:spcPts val="1200"/>
              </a:spcAft>
            </a:pPr>
            <a:endParaRPr lang="en-GB" sz="2800" b="1" dirty="0">
              <a:solidFill>
                <a:schemeClr val="accent4">
                  <a:lumMod val="50000"/>
                </a:schemeClr>
              </a:solidFill>
              <a:latin typeface="Arial" panose="020B0604020202020204" pitchFamily="34" charset="0"/>
              <a:cs typeface="Arial" panose="020B0604020202020204" pitchFamily="34" charset="0"/>
            </a:endParaRPr>
          </a:p>
          <a:p>
            <a:pPr>
              <a:spcAft>
                <a:spcPts val="1200"/>
              </a:spcAft>
            </a:pPr>
            <a:r>
              <a:rPr lang="en-GB" sz="2800" b="1" dirty="0">
                <a:solidFill>
                  <a:schemeClr val="accent4">
                    <a:lumMod val="50000"/>
                  </a:schemeClr>
                </a:solidFill>
                <a:latin typeface="Arial" panose="020B0604020202020204" pitchFamily="34" charset="0"/>
                <a:cs typeface="Arial" panose="020B0604020202020204" pitchFamily="34" charset="0"/>
              </a:rPr>
              <a:t>Methodology</a:t>
            </a:r>
            <a:endParaRPr lang="en-GB" sz="3200" b="1" dirty="0">
              <a:solidFill>
                <a:schemeClr val="accent4">
                  <a:lumMod val="50000"/>
                </a:schemeClr>
              </a:solidFill>
              <a:latin typeface="Arial" panose="020B0604020202020204" pitchFamily="34" charset="0"/>
              <a:cs typeface="Arial" panose="020B0604020202020204" pitchFamily="34" charset="0"/>
            </a:endParaRPr>
          </a:p>
          <a:p>
            <a:r>
              <a:rPr lang="en-GB" sz="2000" dirty="0">
                <a:solidFill>
                  <a:schemeClr val="accent4">
                    <a:lumMod val="50000"/>
                  </a:schemeClr>
                </a:solidFill>
                <a:latin typeface="Arial" panose="020B0604020202020204" pitchFamily="34" charset="0"/>
                <a:cs typeface="Arial" panose="020B0604020202020204" pitchFamily="34" charset="0"/>
              </a:rPr>
              <a:t>I undertook a literature search utilising the CINAHL, PubMed and Medline databases. There was no literature that related specifically to Interprofessional Placement Education and the Paramedic Profession.  I have reviewed the literature to see if any of the practices  utilised by other Healthcare Professional students can be adapted for use by Paramedic students</a:t>
            </a:r>
            <a:r>
              <a:rPr lang="en-GB" sz="2000" dirty="0">
                <a:solidFill>
                  <a:schemeClr val="accent1">
                    <a:lumMod val="50000"/>
                  </a:schemeClr>
                </a:solidFill>
              </a:rPr>
              <a:t>. </a:t>
            </a:r>
          </a:p>
        </p:txBody>
      </p:sp>
      <p:sp>
        <p:nvSpPr>
          <p:cNvPr id="10" name="TextBox 9"/>
          <p:cNvSpPr txBox="1"/>
          <p:nvPr/>
        </p:nvSpPr>
        <p:spPr>
          <a:xfrm>
            <a:off x="738207" y="11010913"/>
            <a:ext cx="9361157" cy="11141512"/>
          </a:xfrm>
          <a:prstGeom prst="rect">
            <a:avLst/>
          </a:prstGeom>
          <a:noFill/>
        </p:spPr>
        <p:txBody>
          <a:bodyPr wrap="square" rtlCol="0">
            <a:spAutoFit/>
          </a:bodyPr>
          <a:lstStyle/>
          <a:p>
            <a:pPr>
              <a:spcAft>
                <a:spcPts val="1200"/>
              </a:spcAft>
            </a:pPr>
            <a:r>
              <a:rPr lang="en-GB" sz="2800" b="1" dirty="0">
                <a:solidFill>
                  <a:schemeClr val="accent1">
                    <a:lumMod val="50000"/>
                  </a:schemeClr>
                </a:solidFill>
                <a:latin typeface="Arial" panose="020B0604020202020204" pitchFamily="34" charset="0"/>
                <a:cs typeface="Arial" panose="020B0604020202020204" pitchFamily="34" charset="0"/>
              </a:rPr>
              <a:t>Findings</a:t>
            </a:r>
            <a:endParaRPr lang="en-GB" sz="3200" b="1" dirty="0">
              <a:solidFill>
                <a:schemeClr val="accent1">
                  <a:lumMod val="50000"/>
                </a:schemeClr>
              </a:solidFill>
              <a:latin typeface="Arial" panose="020B0604020202020204" pitchFamily="34" charset="0"/>
              <a:cs typeface="Arial" panose="020B0604020202020204" pitchFamily="34" charset="0"/>
            </a:endParaRPr>
          </a:p>
          <a:p>
            <a:pPr marL="342900" indent="-342900">
              <a:buClr>
                <a:schemeClr val="accent1">
                  <a:lumMod val="50000"/>
                </a:schemeClr>
              </a:buClr>
              <a:buFont typeface="Wingdings" panose="05000000000000000000" pitchFamily="2" charset="2"/>
              <a:buChar char="v"/>
            </a:pPr>
            <a:r>
              <a:rPr lang="en-GB" sz="2000" dirty="0">
                <a:solidFill>
                  <a:schemeClr val="accent1">
                    <a:lumMod val="50000"/>
                  </a:schemeClr>
                </a:solidFill>
                <a:latin typeface="Arial" panose="020B0604020202020204" pitchFamily="34" charset="0"/>
                <a:cs typeface="Arial" panose="020B0604020202020204" pitchFamily="34" charset="0"/>
              </a:rPr>
              <a:t>Practice based learning enables theoretical learning to be consolidated in practice [2]</a:t>
            </a:r>
          </a:p>
          <a:p>
            <a:pPr marL="342900" indent="-342900">
              <a:buFont typeface="Wingdings" panose="05000000000000000000" pitchFamily="2" charset="2"/>
              <a:buChar char="v"/>
            </a:pPr>
            <a:r>
              <a:rPr lang="en-GB" sz="2000" dirty="0">
                <a:solidFill>
                  <a:schemeClr val="accent1">
                    <a:lumMod val="50000"/>
                  </a:schemeClr>
                </a:solidFill>
                <a:latin typeface="Arial" panose="020B0604020202020204" pitchFamily="34" charset="0"/>
                <a:cs typeface="Arial" panose="020B0604020202020204" pitchFamily="34" charset="0"/>
              </a:rPr>
              <a:t>IPE in placement is often serendipitous [6 &amp; 24]</a:t>
            </a:r>
          </a:p>
          <a:p>
            <a:pPr marL="342900" indent="-342900">
              <a:buFont typeface="Wingdings" panose="05000000000000000000" pitchFamily="2" charset="2"/>
              <a:buChar char="v"/>
            </a:pPr>
            <a:r>
              <a:rPr lang="en-GB" sz="2000" dirty="0">
                <a:solidFill>
                  <a:schemeClr val="accent1">
                    <a:lumMod val="50000"/>
                  </a:schemeClr>
                </a:solidFill>
                <a:latin typeface="Arial" panose="020B0604020202020204" pitchFamily="34" charset="0"/>
                <a:cs typeface="Arial" panose="020B0604020202020204" pitchFamily="34" charset="0"/>
              </a:rPr>
              <a:t>Successful Practice Based Learning requires learning outcomes to be aligned to the learning activities and assessment , as well as being mapped to each of the  participating students curriculums [2, 3, 5, 6, 8, 19, 27 &amp; 28] </a:t>
            </a:r>
          </a:p>
          <a:p>
            <a:pPr marL="342900" indent="-342900">
              <a:buFont typeface="Wingdings" panose="05000000000000000000" pitchFamily="2" charset="2"/>
              <a:buChar char="v"/>
            </a:pPr>
            <a:r>
              <a:rPr lang="en-GB" sz="2000" dirty="0">
                <a:solidFill>
                  <a:schemeClr val="accent1">
                    <a:lumMod val="50000"/>
                  </a:schemeClr>
                </a:solidFill>
                <a:latin typeface="Arial" panose="020B0604020202020204" pitchFamily="34" charset="0"/>
                <a:cs typeface="Arial" panose="020B0604020202020204" pitchFamily="34" charset="0"/>
              </a:rPr>
              <a:t>The learning activities and assessment tasks need to be clear to the student and the  practice placement educator/facilitator [8, 12 &amp; 27]</a:t>
            </a:r>
          </a:p>
          <a:p>
            <a:pPr marL="342900" indent="-342900">
              <a:buFont typeface="Wingdings" panose="05000000000000000000" pitchFamily="2" charset="2"/>
              <a:buChar char="v"/>
            </a:pPr>
            <a:r>
              <a:rPr lang="en-GB" sz="2000" dirty="0">
                <a:solidFill>
                  <a:schemeClr val="accent1">
                    <a:lumMod val="50000"/>
                  </a:schemeClr>
                </a:solidFill>
                <a:latin typeface="Arial" panose="020B0604020202020204" pitchFamily="34" charset="0"/>
                <a:cs typeface="Arial" panose="020B0604020202020204" pitchFamily="34" charset="0"/>
              </a:rPr>
              <a:t>The placement provider needs to offer a supportive workplace culture with suitably trained and experienced  Interprofessional Placement Facilitators  who can provide appropriate feedback to the students [2, 6, 8, 16, 23, 25 &amp; 28]</a:t>
            </a:r>
          </a:p>
          <a:p>
            <a:pPr marL="342900" indent="-342900">
              <a:buFont typeface="Wingdings" panose="05000000000000000000" pitchFamily="2" charset="2"/>
              <a:buChar char="v"/>
            </a:pPr>
            <a:r>
              <a:rPr lang="en-GB" sz="2000" dirty="0">
                <a:solidFill>
                  <a:schemeClr val="accent1">
                    <a:lumMod val="50000"/>
                  </a:schemeClr>
                </a:solidFill>
                <a:latin typeface="Arial" panose="020B0604020202020204" pitchFamily="34" charset="0"/>
                <a:cs typeface="Arial" panose="020B0604020202020204" pitchFamily="34" charset="0"/>
              </a:rPr>
              <a:t>Establishing IPE in placement can be difficult to sustain as it is often labour intensive in the development phase .  It requires  development in partnership with the placement providers and the establishment of an effective organisational infrastructure .  It also requires evaluation for continuing effectiveness [2, 3, 6, 13 &amp;14]</a:t>
            </a:r>
          </a:p>
          <a:p>
            <a:pPr marL="342900" indent="-342900">
              <a:buFont typeface="Wingdings" panose="05000000000000000000" pitchFamily="2" charset="2"/>
              <a:buChar char="v"/>
            </a:pPr>
            <a:r>
              <a:rPr lang="en-GB" sz="2000" dirty="0">
                <a:solidFill>
                  <a:schemeClr val="accent1">
                    <a:lumMod val="50000"/>
                  </a:schemeClr>
                </a:solidFill>
                <a:latin typeface="Arial" panose="020B0604020202020204" pitchFamily="34" charset="0"/>
                <a:cs typeface="Arial" panose="020B0604020202020204" pitchFamily="34" charset="0"/>
              </a:rPr>
              <a:t>It can be difficult to place large cohorts of students in short term placements [2 &amp; 28].  However, it has been shown that students prefer this  method of IPE  and retain the knowledge, applying it to practice, easier than simulated learning [2, 3, 4, 10, 13 &amp; 24]</a:t>
            </a:r>
          </a:p>
          <a:p>
            <a:pPr marL="342900" indent="-342900">
              <a:buFont typeface="Wingdings" panose="05000000000000000000" pitchFamily="2" charset="2"/>
              <a:buChar char="v"/>
            </a:pPr>
            <a:r>
              <a:rPr lang="en-GB" sz="2000" dirty="0">
                <a:solidFill>
                  <a:schemeClr val="accent1">
                    <a:lumMod val="50000"/>
                  </a:schemeClr>
                </a:solidFill>
                <a:latin typeface="Arial" panose="020B0604020202020204" pitchFamily="34" charset="0"/>
                <a:cs typeface="Arial" panose="020B0604020202020204" pitchFamily="34" charset="0"/>
              </a:rPr>
              <a:t>Successful models build on early classroom based sessions with placement often featuring in the final years of study.  This allows for the student to identify with their individual professions and have greater underpinning theoretical knowledge to apply in the practice setting [2, 3 &amp; 6]</a:t>
            </a:r>
          </a:p>
          <a:p>
            <a:pPr marL="342900" indent="-342900">
              <a:buFont typeface="Wingdings" panose="05000000000000000000" pitchFamily="2" charset="2"/>
              <a:buChar char="v"/>
            </a:pPr>
            <a:r>
              <a:rPr lang="en-GB" sz="2000" dirty="0">
                <a:solidFill>
                  <a:schemeClr val="accent1">
                    <a:lumMod val="50000"/>
                  </a:schemeClr>
                </a:solidFill>
                <a:latin typeface="Arial" panose="020B0604020202020204" pitchFamily="34" charset="0"/>
                <a:cs typeface="Arial" panose="020B0604020202020204" pitchFamily="34" charset="0"/>
              </a:rPr>
              <a:t>Students  should be effectively prepared to optimise their ability to learn with, from and about the other professions. This can be managed with orientation activities before the placements  and classroom based sessions early in the programme of study [6, 9, 12, 27 &amp; 28] </a:t>
            </a:r>
          </a:p>
          <a:p>
            <a:pPr marL="342900" indent="-342900">
              <a:buFont typeface="Wingdings" panose="05000000000000000000" pitchFamily="2" charset="2"/>
              <a:buChar char="v"/>
            </a:pPr>
            <a:r>
              <a:rPr lang="en-GB" sz="2000" dirty="0">
                <a:solidFill>
                  <a:schemeClr val="accent1">
                    <a:lumMod val="50000"/>
                  </a:schemeClr>
                </a:solidFill>
                <a:latin typeface="Arial" panose="020B0604020202020204" pitchFamily="34" charset="0"/>
                <a:cs typeface="Arial" panose="020B0604020202020204" pitchFamily="34" charset="0"/>
              </a:rPr>
              <a:t>To effectively evaluate the learning there needs to  be time for reflection following the practical experience [2 &amp; 22]. This can be built into the assessment in the form of a reflective portfolio [2, 3 &amp; 10]</a:t>
            </a:r>
          </a:p>
          <a:p>
            <a:pPr marL="457200" indent="-457200">
              <a:buFont typeface="Arial" panose="020B0604020202020204" pitchFamily="34" charset="0"/>
              <a:buChar char="•"/>
            </a:pPr>
            <a:endParaRPr lang="en-GB" sz="2000" dirty="0">
              <a:solidFill>
                <a:srgbClr val="00091A"/>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GB" sz="2000" i="1" dirty="0">
              <a:solidFill>
                <a:srgbClr val="00091A"/>
              </a:solidFill>
            </a:endParaRPr>
          </a:p>
        </p:txBody>
      </p:sp>
      <p:sp>
        <p:nvSpPr>
          <p:cNvPr id="11" name="TextBox 10"/>
          <p:cNvSpPr txBox="1"/>
          <p:nvPr/>
        </p:nvSpPr>
        <p:spPr>
          <a:xfrm>
            <a:off x="11540193" y="7895272"/>
            <a:ext cx="8641068" cy="5755422"/>
          </a:xfrm>
          <a:prstGeom prst="rect">
            <a:avLst/>
          </a:prstGeom>
          <a:noFill/>
        </p:spPr>
        <p:txBody>
          <a:bodyPr wrap="square" rtlCol="0">
            <a:spAutoFit/>
          </a:bodyPr>
          <a:lstStyle/>
          <a:p>
            <a:pPr>
              <a:spcAft>
                <a:spcPts val="1200"/>
              </a:spcAft>
            </a:pPr>
            <a:r>
              <a:rPr lang="en-GB" sz="2800" b="1" dirty="0">
                <a:solidFill>
                  <a:schemeClr val="accent1">
                    <a:lumMod val="50000"/>
                  </a:schemeClr>
                </a:solidFill>
                <a:latin typeface="Arial" panose="020B0604020202020204" pitchFamily="34" charset="0"/>
                <a:cs typeface="Arial" panose="020B0604020202020204" pitchFamily="34" charset="0"/>
              </a:rPr>
              <a:t>Discussion</a:t>
            </a:r>
            <a:endParaRPr lang="en-GB" sz="3200" b="1" dirty="0">
              <a:solidFill>
                <a:schemeClr val="accent1">
                  <a:lumMod val="50000"/>
                </a:schemeClr>
              </a:solidFill>
              <a:latin typeface="Arial" panose="020B0604020202020204" pitchFamily="34" charset="0"/>
              <a:cs typeface="Arial" panose="020B0604020202020204" pitchFamily="34" charset="0"/>
            </a:endParaRPr>
          </a:p>
          <a:p>
            <a:pPr>
              <a:spcAft>
                <a:spcPts val="1200"/>
              </a:spcAft>
            </a:pPr>
            <a:r>
              <a:rPr lang="en-GB" sz="2000" dirty="0">
                <a:solidFill>
                  <a:schemeClr val="accent1">
                    <a:lumMod val="50000"/>
                  </a:schemeClr>
                </a:solidFill>
                <a:latin typeface="Arial" panose="020B0604020202020204" pitchFamily="34" charset="0"/>
                <a:cs typeface="Arial" panose="020B0604020202020204" pitchFamily="34" charset="0"/>
              </a:rPr>
              <a:t>A lot of the research applied to training wards and was not appropriate to Paramedic Practice [12 &amp; 13]</a:t>
            </a:r>
            <a:r>
              <a:rPr lang="en-GB" sz="2000" i="1" dirty="0">
                <a:solidFill>
                  <a:schemeClr val="accent1">
                    <a:lumMod val="50000"/>
                  </a:schemeClr>
                </a:solidFill>
                <a:latin typeface="Arial" panose="020B0604020202020204" pitchFamily="34" charset="0"/>
                <a:cs typeface="Arial" panose="020B0604020202020204" pitchFamily="34" charset="0"/>
              </a:rPr>
              <a:t>.  </a:t>
            </a:r>
            <a:r>
              <a:rPr lang="en-GB" sz="2000" dirty="0">
                <a:solidFill>
                  <a:schemeClr val="accent1">
                    <a:lumMod val="50000"/>
                  </a:schemeClr>
                </a:solidFill>
                <a:latin typeface="Arial" panose="020B0604020202020204" pitchFamily="34" charset="0"/>
                <a:cs typeface="Arial" panose="020B0604020202020204" pitchFamily="34" charset="0"/>
              </a:rPr>
              <a:t>IPE appears to have been successfully utilised in the practice settings for an Emergency Department [11] and community settings, specifically mental health [21] and Primary Care [4 &amp; 20].</a:t>
            </a:r>
          </a:p>
          <a:p>
            <a:pPr>
              <a:spcAft>
                <a:spcPts val="1200"/>
              </a:spcAft>
            </a:pPr>
            <a:r>
              <a:rPr lang="en-GB" sz="2000" dirty="0">
                <a:solidFill>
                  <a:schemeClr val="accent1">
                    <a:lumMod val="50000"/>
                  </a:schemeClr>
                </a:solidFill>
                <a:latin typeface="Arial" panose="020B0604020202020204" pitchFamily="34" charset="0"/>
                <a:cs typeface="Arial" panose="020B0604020202020204" pitchFamily="34" charset="0"/>
              </a:rPr>
              <a:t>The Leicester Model (Fig. 1) of collaborative learning is based around Kolb’s experiential cycle of learning and constructivist learning principles  including reflection [4, 22 &amp; 29]</a:t>
            </a:r>
            <a:r>
              <a:rPr lang="en-GB" sz="2000" i="1" dirty="0">
                <a:solidFill>
                  <a:schemeClr val="accent1">
                    <a:lumMod val="50000"/>
                  </a:schemeClr>
                </a:solidFill>
                <a:latin typeface="Arial" panose="020B0604020202020204" pitchFamily="34" charset="0"/>
                <a:cs typeface="Arial" panose="020B0604020202020204" pitchFamily="34" charset="0"/>
              </a:rPr>
              <a:t>.  </a:t>
            </a:r>
            <a:r>
              <a:rPr lang="en-GB" sz="2000" dirty="0">
                <a:solidFill>
                  <a:schemeClr val="accent1">
                    <a:lumMod val="50000"/>
                  </a:schemeClr>
                </a:solidFill>
                <a:latin typeface="Arial" panose="020B0604020202020204" pitchFamily="34" charset="0"/>
                <a:cs typeface="Arial" panose="020B0604020202020204" pitchFamily="34" charset="0"/>
              </a:rPr>
              <a:t>This</a:t>
            </a:r>
            <a:r>
              <a:rPr lang="en-GB" sz="2000" i="1" dirty="0">
                <a:solidFill>
                  <a:schemeClr val="accent1">
                    <a:lumMod val="50000"/>
                  </a:schemeClr>
                </a:solidFill>
                <a:latin typeface="Arial" panose="020B0604020202020204" pitchFamily="34" charset="0"/>
                <a:cs typeface="Arial" panose="020B0604020202020204" pitchFamily="34" charset="0"/>
              </a:rPr>
              <a:t> </a:t>
            </a:r>
            <a:r>
              <a:rPr lang="en-GB" sz="2000" dirty="0">
                <a:solidFill>
                  <a:schemeClr val="accent1">
                    <a:lumMod val="50000"/>
                  </a:schemeClr>
                </a:solidFill>
                <a:latin typeface="Arial" panose="020B0604020202020204" pitchFamily="34" charset="0"/>
                <a:cs typeface="Arial" panose="020B0604020202020204" pitchFamily="34" charset="0"/>
              </a:rPr>
              <a:t>appears to be the model that can be adapted the easiest to the Paramedic Placements [2 &amp; 4].  It has been used successfully in a variety of community settings.  Students work alongside multi-disciplinary clinical teams assessing and assisting in the management of patients.  They are tasked with assessing the suitability of care offered to patients by these teams in order to offer solutions to the management plan [4 &amp; 21].  This would allow Paramedics to learn from, with and about Multi-disciplinary teams within the community whilst achieving the competencies required of a Paramedic whilst in placement</a:t>
            </a:r>
            <a:endParaRPr lang="en-GB" sz="2400" dirty="0">
              <a:solidFill>
                <a:srgbClr val="00091A"/>
              </a:solidFill>
            </a:endParaRPr>
          </a:p>
        </p:txBody>
      </p:sp>
      <p:sp>
        <p:nvSpPr>
          <p:cNvPr id="12" name="TextBox 11"/>
          <p:cNvSpPr txBox="1"/>
          <p:nvPr/>
        </p:nvSpPr>
        <p:spPr>
          <a:xfrm>
            <a:off x="20928959" y="2290859"/>
            <a:ext cx="8641068" cy="5355312"/>
          </a:xfrm>
          <a:prstGeom prst="rect">
            <a:avLst/>
          </a:prstGeom>
          <a:noFill/>
        </p:spPr>
        <p:txBody>
          <a:bodyPr wrap="square" rtlCol="0">
            <a:spAutoFit/>
          </a:bodyPr>
          <a:lstStyle/>
          <a:p>
            <a:pPr>
              <a:spcAft>
                <a:spcPts val="1200"/>
              </a:spcAft>
            </a:pPr>
            <a:r>
              <a:rPr lang="en-GB" sz="2800" b="1" dirty="0">
                <a:solidFill>
                  <a:schemeClr val="accent4">
                    <a:lumMod val="50000"/>
                  </a:schemeClr>
                </a:solidFill>
                <a:latin typeface="Arial" panose="020B0604020202020204" pitchFamily="34" charset="0"/>
                <a:cs typeface="Arial" panose="020B0604020202020204" pitchFamily="34" charset="0"/>
              </a:rPr>
              <a:t>Strategies for Improvement</a:t>
            </a:r>
            <a:endParaRPr lang="en-GB" sz="3200" b="1" dirty="0">
              <a:solidFill>
                <a:schemeClr val="accent4">
                  <a:lumMod val="50000"/>
                </a:schemeClr>
              </a:solidFill>
              <a:latin typeface="Arial" panose="020B0604020202020204" pitchFamily="34" charset="0"/>
              <a:cs typeface="Arial" panose="020B0604020202020204" pitchFamily="34" charset="0"/>
            </a:endParaRPr>
          </a:p>
          <a:p>
            <a:pPr marL="457200" indent="-457200">
              <a:buFont typeface="Wingdings" panose="05000000000000000000" pitchFamily="2" charset="2"/>
              <a:buChar char="v"/>
            </a:pPr>
            <a:r>
              <a:rPr lang="en-GB" sz="2000" dirty="0">
                <a:solidFill>
                  <a:schemeClr val="accent4">
                    <a:lumMod val="50000"/>
                  </a:schemeClr>
                </a:solidFill>
                <a:latin typeface="Arial" panose="020B0604020202020204" pitchFamily="34" charset="0"/>
                <a:cs typeface="Arial" panose="020B0604020202020204" pitchFamily="34" charset="0"/>
              </a:rPr>
              <a:t>Incorporate IPE into the communication module in the first year as an introduction for future modules</a:t>
            </a:r>
          </a:p>
          <a:p>
            <a:pPr marL="457200" indent="-457200">
              <a:buFont typeface="Wingdings" panose="05000000000000000000" pitchFamily="2" charset="2"/>
              <a:buChar char="v"/>
            </a:pPr>
            <a:r>
              <a:rPr lang="en-GB" sz="2000" dirty="0">
                <a:solidFill>
                  <a:schemeClr val="accent4">
                    <a:lumMod val="50000"/>
                  </a:schemeClr>
                </a:solidFill>
                <a:latin typeface="Arial" panose="020B0604020202020204" pitchFamily="34" charset="0"/>
                <a:cs typeface="Arial" panose="020B0604020202020204" pitchFamily="34" charset="0"/>
              </a:rPr>
              <a:t>Review Placement Documentation to ensure the learning tasks and assessments are aligned and are clear for both Students and Placement Facilitators</a:t>
            </a:r>
          </a:p>
          <a:p>
            <a:pPr marL="457200" indent="-457200">
              <a:buFont typeface="Wingdings" panose="05000000000000000000" pitchFamily="2" charset="2"/>
              <a:buChar char="v"/>
            </a:pPr>
            <a:r>
              <a:rPr lang="en-GB" sz="2000" dirty="0">
                <a:solidFill>
                  <a:schemeClr val="accent4">
                    <a:lumMod val="50000"/>
                  </a:schemeClr>
                </a:solidFill>
                <a:latin typeface="Arial" panose="020B0604020202020204" pitchFamily="34" charset="0"/>
                <a:cs typeface="Arial" panose="020B0604020202020204" pitchFamily="34" charset="0"/>
              </a:rPr>
              <a:t>Design a reflective patchwork assessment that aligns with the learning outcomes for placement  and enables the students to demonstrate their Interprofessional learning whilst on placement</a:t>
            </a:r>
          </a:p>
          <a:p>
            <a:pPr marL="457200" indent="-457200">
              <a:buFont typeface="Wingdings" panose="05000000000000000000" pitchFamily="2" charset="2"/>
              <a:buChar char="v"/>
            </a:pPr>
            <a:r>
              <a:rPr lang="en-GB" sz="2000" dirty="0">
                <a:solidFill>
                  <a:schemeClr val="accent4">
                    <a:lumMod val="50000"/>
                  </a:schemeClr>
                </a:solidFill>
                <a:latin typeface="Arial" panose="020B0604020202020204" pitchFamily="34" charset="0"/>
                <a:cs typeface="Arial" panose="020B0604020202020204" pitchFamily="34" charset="0"/>
              </a:rPr>
              <a:t>Work alongside colleagues at the university to evaluate the current placement provision in line with the various health care curriculums and to identify additional opportunities for IPE both within and prior to placement</a:t>
            </a:r>
          </a:p>
          <a:p>
            <a:pPr marL="457200" indent="-457200">
              <a:buFont typeface="Wingdings" panose="05000000000000000000" pitchFamily="2" charset="2"/>
              <a:buChar char="v"/>
            </a:pPr>
            <a:r>
              <a:rPr lang="en-GB" sz="2000" dirty="0">
                <a:solidFill>
                  <a:schemeClr val="accent4">
                    <a:lumMod val="50000"/>
                  </a:schemeClr>
                </a:solidFill>
                <a:latin typeface="Arial" panose="020B0604020202020204" pitchFamily="34" charset="0"/>
                <a:cs typeface="Arial" panose="020B0604020202020204" pitchFamily="34" charset="0"/>
              </a:rPr>
              <a:t>Evaluate each of the above after the first and subsequent iterations to ensure they remain suitable for fostering IPE for Paramedic students</a:t>
            </a:r>
          </a:p>
          <a:p>
            <a:pPr marL="457200" indent="-457200">
              <a:buFont typeface="Wingdings" panose="05000000000000000000" pitchFamily="2" charset="2"/>
              <a:buChar char="v"/>
            </a:pPr>
            <a:endParaRPr lang="en-GB" sz="2400" dirty="0"/>
          </a:p>
        </p:txBody>
      </p:sp>
      <p:sp>
        <p:nvSpPr>
          <p:cNvPr id="14" name="TextBox 13"/>
          <p:cNvSpPr txBox="1"/>
          <p:nvPr/>
        </p:nvSpPr>
        <p:spPr>
          <a:xfrm>
            <a:off x="20928959" y="8451390"/>
            <a:ext cx="9361157" cy="10833735"/>
          </a:xfrm>
          <a:prstGeom prst="rect">
            <a:avLst/>
          </a:prstGeom>
          <a:noFill/>
        </p:spPr>
        <p:txBody>
          <a:bodyPr wrap="square" rtlCol="0">
            <a:spAutoFit/>
          </a:bodyPr>
          <a:lstStyle/>
          <a:p>
            <a:pPr>
              <a:spcAft>
                <a:spcPts val="1200"/>
              </a:spcAft>
            </a:pPr>
            <a:r>
              <a:rPr lang="en-GB" sz="2800" b="1" dirty="0">
                <a:solidFill>
                  <a:schemeClr val="bg2">
                    <a:lumMod val="25000"/>
                  </a:schemeClr>
                </a:solidFill>
                <a:latin typeface="Arial" panose="020B0604020202020204" pitchFamily="34" charset="0"/>
                <a:cs typeface="Arial" panose="020B0604020202020204" pitchFamily="34" charset="0"/>
              </a:rPr>
              <a:t>References</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Allied Health Solutions (2013) Paramedic Evidence Based Education Project (PEEP) End of Study Report. [Online] [Accessed: 21 June 2017] Available at: &lt;https://www.collegeofparamedics.co.uk/downloads/PEEP-Report.pdf &gt; </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Anderson, E.S., Ford, J. &amp; Kinnair, D.J. (2016) Interprofessional Education and Practice guide No.6: Developing Practice-Based Interprofessional Learning Using a Short Placement Model. </a:t>
            </a:r>
            <a:r>
              <a:rPr lang="en-GB" sz="1100" i="1" dirty="0">
                <a:solidFill>
                  <a:schemeClr val="bg2">
                    <a:lumMod val="25000"/>
                  </a:schemeClr>
                </a:solidFill>
                <a:latin typeface="Arial" panose="020B0604020202020204" pitchFamily="34" charset="0"/>
                <a:cs typeface="Arial" panose="020B0604020202020204" pitchFamily="34" charset="0"/>
              </a:rPr>
              <a:t>Journal of Interprofessional Care. </a:t>
            </a:r>
            <a:r>
              <a:rPr lang="en-GB" sz="1100" dirty="0">
                <a:solidFill>
                  <a:schemeClr val="bg2">
                    <a:lumMod val="25000"/>
                  </a:schemeClr>
                </a:solidFill>
                <a:latin typeface="Arial" panose="020B0604020202020204" pitchFamily="34" charset="0"/>
                <a:cs typeface="Arial" panose="020B0604020202020204" pitchFamily="34" charset="0"/>
              </a:rPr>
              <a:t>30 (4) pp. 433-440</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Anderson, E., Smith, R. &amp; Hammick, M. (2016) Evaluating an Interprofessional Curriculum: A Theory-Informed Approach. </a:t>
            </a:r>
            <a:r>
              <a:rPr lang="en-GB" sz="1100" i="1" dirty="0">
                <a:solidFill>
                  <a:schemeClr val="bg2">
                    <a:lumMod val="25000"/>
                  </a:schemeClr>
                </a:solidFill>
                <a:latin typeface="Arial" panose="020B0604020202020204" pitchFamily="34" charset="0"/>
                <a:cs typeface="Arial" panose="020B0604020202020204" pitchFamily="34" charset="0"/>
              </a:rPr>
              <a:t>Medical Teacher. </a:t>
            </a:r>
            <a:r>
              <a:rPr lang="en-GB" sz="1100" dirty="0">
                <a:solidFill>
                  <a:schemeClr val="bg2">
                    <a:lumMod val="25000"/>
                  </a:schemeClr>
                </a:solidFill>
                <a:latin typeface="Arial" panose="020B0604020202020204" pitchFamily="34" charset="0"/>
                <a:cs typeface="Arial" panose="020B0604020202020204" pitchFamily="34" charset="0"/>
              </a:rPr>
              <a:t>38 (4) pp. 385-394</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Anderson, E.S. &amp; Thorpe, L.N. (2014) Students Improve Patient Care and Prepare for Professional Practice: An Interprofessional Community-Based Study. </a:t>
            </a:r>
            <a:r>
              <a:rPr lang="en-GB" sz="1100" i="1" dirty="0">
                <a:solidFill>
                  <a:schemeClr val="bg2">
                    <a:lumMod val="25000"/>
                  </a:schemeClr>
                </a:solidFill>
                <a:latin typeface="Arial" panose="020B0604020202020204" pitchFamily="34" charset="0"/>
                <a:cs typeface="Arial" panose="020B0604020202020204" pitchFamily="34" charset="0"/>
              </a:rPr>
              <a:t>Medical Teacher. </a:t>
            </a:r>
            <a:r>
              <a:rPr lang="en-GB" sz="1100" dirty="0">
                <a:solidFill>
                  <a:schemeClr val="bg2">
                    <a:lumMod val="25000"/>
                  </a:schemeClr>
                </a:solidFill>
                <a:latin typeface="Arial" panose="020B0604020202020204" pitchFamily="34" charset="0"/>
                <a:cs typeface="Arial" panose="020B0604020202020204" pitchFamily="34" charset="0"/>
              </a:rPr>
              <a:t>36 (6) pp. 495-504</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Biggs, J. &amp; Tang, C. (2011) </a:t>
            </a:r>
            <a:r>
              <a:rPr lang="en-GB" sz="1100" i="1" dirty="0">
                <a:solidFill>
                  <a:schemeClr val="bg2">
                    <a:lumMod val="25000"/>
                  </a:schemeClr>
                </a:solidFill>
                <a:latin typeface="Arial" panose="020B0604020202020204" pitchFamily="34" charset="0"/>
                <a:cs typeface="Arial" panose="020B0604020202020204" pitchFamily="34" charset="0"/>
              </a:rPr>
              <a:t>Teaching for Quality Learning at University. </a:t>
            </a:r>
            <a:r>
              <a:rPr lang="en-GB" sz="1100" dirty="0">
                <a:solidFill>
                  <a:schemeClr val="bg2">
                    <a:lumMod val="25000"/>
                  </a:schemeClr>
                </a:solidFill>
                <a:latin typeface="Arial" panose="020B0604020202020204" pitchFamily="34" charset="0"/>
                <a:cs typeface="Arial" panose="020B0604020202020204" pitchFamily="34" charset="0"/>
              </a:rPr>
              <a:t>4</a:t>
            </a:r>
            <a:r>
              <a:rPr lang="en-GB" sz="1100" baseline="30000" dirty="0">
                <a:solidFill>
                  <a:schemeClr val="bg2">
                    <a:lumMod val="25000"/>
                  </a:schemeClr>
                </a:solidFill>
                <a:latin typeface="Arial" panose="020B0604020202020204" pitchFamily="34" charset="0"/>
                <a:cs typeface="Arial" panose="020B0604020202020204" pitchFamily="34" charset="0"/>
              </a:rPr>
              <a:t>th</a:t>
            </a:r>
            <a:r>
              <a:rPr lang="en-GB" sz="1100" dirty="0">
                <a:solidFill>
                  <a:schemeClr val="bg2">
                    <a:lumMod val="25000"/>
                  </a:schemeClr>
                </a:solidFill>
                <a:latin typeface="Arial" panose="020B0604020202020204" pitchFamily="34" charset="0"/>
                <a:cs typeface="Arial" panose="020B0604020202020204" pitchFamily="34" charset="0"/>
              </a:rPr>
              <a:t> Edition. Maidenhead: Open University Press</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Brewer, M.L. &amp; Barr, H. (2016) Interprofessional Education and Practice Guide No.8: Team-Based Interprofessional Practice Placements. </a:t>
            </a:r>
            <a:r>
              <a:rPr lang="en-GB" sz="1100" i="1" dirty="0">
                <a:solidFill>
                  <a:schemeClr val="bg2">
                    <a:lumMod val="25000"/>
                  </a:schemeClr>
                </a:solidFill>
                <a:latin typeface="Arial" panose="020B0604020202020204" pitchFamily="34" charset="0"/>
                <a:cs typeface="Arial" panose="020B0604020202020204" pitchFamily="34" charset="0"/>
              </a:rPr>
              <a:t>Journal of Interprofessional Care. </a:t>
            </a:r>
            <a:r>
              <a:rPr lang="en-GB" sz="1100" dirty="0">
                <a:solidFill>
                  <a:schemeClr val="bg2">
                    <a:lumMod val="25000"/>
                  </a:schemeClr>
                </a:solidFill>
                <a:latin typeface="Arial" panose="020B0604020202020204" pitchFamily="34" charset="0"/>
                <a:cs typeface="Arial" panose="020B0604020202020204" pitchFamily="34" charset="0"/>
              </a:rPr>
              <a:t>30 (6) pp. 747-753</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College of Paramedics (2015) Paramedic Curriculum Guidance. 3</a:t>
            </a:r>
            <a:r>
              <a:rPr lang="en-GB" sz="1100" baseline="30000" dirty="0">
                <a:solidFill>
                  <a:schemeClr val="bg2">
                    <a:lumMod val="25000"/>
                  </a:schemeClr>
                </a:solidFill>
                <a:latin typeface="Arial" panose="020B0604020202020204" pitchFamily="34" charset="0"/>
                <a:cs typeface="Arial" panose="020B0604020202020204" pitchFamily="34" charset="0"/>
              </a:rPr>
              <a:t>rd</a:t>
            </a:r>
            <a:r>
              <a:rPr lang="en-GB" sz="1100" dirty="0">
                <a:solidFill>
                  <a:schemeClr val="bg2">
                    <a:lumMod val="25000"/>
                  </a:schemeClr>
                </a:solidFill>
                <a:latin typeface="Arial" panose="020B0604020202020204" pitchFamily="34" charset="0"/>
                <a:cs typeface="Arial" panose="020B0604020202020204" pitchFamily="34" charset="0"/>
              </a:rPr>
              <a:t> Edition- Revised [Online] [Accessed: 14 June 2017]   Available at: &lt;https://www.collegeofparamedics.co.uk/downloads/Paramedic_Curriculum_Guidance_2015.pdf&gt;</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Copley, J.A., Allison, H.D., Hill, A.E., Moran, M.C., Tait, J.A. &amp; Day, T. (2007) Making Interprofessional Education Real: A University Clinic Model. </a:t>
            </a:r>
            <a:r>
              <a:rPr lang="en-GB" sz="1100" i="1" dirty="0">
                <a:solidFill>
                  <a:schemeClr val="bg2">
                    <a:lumMod val="25000"/>
                  </a:schemeClr>
                </a:solidFill>
                <a:latin typeface="Arial" panose="020B0604020202020204" pitchFamily="34" charset="0"/>
                <a:cs typeface="Arial" panose="020B0604020202020204" pitchFamily="34" charset="0"/>
              </a:rPr>
              <a:t>Australian </a:t>
            </a:r>
            <a:r>
              <a:rPr lang="en-GB" sz="1100" i="1">
                <a:solidFill>
                  <a:schemeClr val="bg2">
                    <a:lumMod val="25000"/>
                  </a:schemeClr>
                </a:solidFill>
                <a:latin typeface="Arial" panose="020B0604020202020204" pitchFamily="34" charset="0"/>
                <a:cs typeface="Arial" panose="020B0604020202020204" pitchFamily="34" charset="0"/>
              </a:rPr>
              <a:t>Health Review</a:t>
            </a:r>
            <a:r>
              <a:rPr lang="en-GB" sz="1100" i="1" dirty="0">
                <a:solidFill>
                  <a:schemeClr val="bg2">
                    <a:lumMod val="25000"/>
                  </a:schemeClr>
                </a:solidFill>
                <a:latin typeface="Arial" panose="020B0604020202020204" pitchFamily="34" charset="0"/>
                <a:cs typeface="Arial" panose="020B0604020202020204" pitchFamily="34" charset="0"/>
              </a:rPr>
              <a:t>. </a:t>
            </a:r>
            <a:r>
              <a:rPr lang="en-GB" sz="1100" dirty="0">
                <a:solidFill>
                  <a:schemeClr val="bg2">
                    <a:lumMod val="25000"/>
                  </a:schemeClr>
                </a:solidFill>
                <a:latin typeface="Arial" panose="020B0604020202020204" pitchFamily="34" charset="0"/>
                <a:cs typeface="Arial" panose="020B0604020202020204" pitchFamily="34" charset="0"/>
              </a:rPr>
              <a:t>31 (3) pp. 351-357</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Dean, H.J., MacDonald, L., Alessi-Severini, S., Halipchuk, J.A.C., Sellers, E.A.C. &amp; Grymonpre, R.E. (2014) Elements and Enablers for Interprofessional Education Clinical Placements in Diabetes Teams. </a:t>
            </a:r>
            <a:r>
              <a:rPr lang="en-GB" sz="1100" i="1" dirty="0">
                <a:solidFill>
                  <a:schemeClr val="bg2">
                    <a:lumMod val="25000"/>
                  </a:schemeClr>
                </a:solidFill>
                <a:latin typeface="Arial" panose="020B0604020202020204" pitchFamily="34" charset="0"/>
                <a:cs typeface="Arial" panose="020B0604020202020204" pitchFamily="34" charset="0"/>
              </a:rPr>
              <a:t>Canadian Journal of Diabetes. </a:t>
            </a:r>
            <a:r>
              <a:rPr lang="en-GB" sz="1100" dirty="0">
                <a:solidFill>
                  <a:schemeClr val="bg2">
                    <a:lumMod val="25000"/>
                  </a:schemeClr>
                </a:solidFill>
                <a:latin typeface="Arial" panose="020B0604020202020204" pitchFamily="34" charset="0"/>
                <a:cs typeface="Arial" panose="020B0604020202020204" pitchFamily="34" charset="0"/>
              </a:rPr>
              <a:t>38 (4) pp. 273-278</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Domac, S., Anderson, L., O’Reilly, M. &amp; Smith, R. (2015) Assessing Interprofessional Competence Using A Prospective Reflective Portfolio. </a:t>
            </a:r>
            <a:r>
              <a:rPr lang="en-GB" sz="1100" i="1" dirty="0">
                <a:solidFill>
                  <a:schemeClr val="bg2">
                    <a:lumMod val="25000"/>
                  </a:schemeClr>
                </a:solidFill>
                <a:latin typeface="Arial" panose="020B0604020202020204" pitchFamily="34" charset="0"/>
                <a:cs typeface="Arial" panose="020B0604020202020204" pitchFamily="34" charset="0"/>
              </a:rPr>
              <a:t>Journal of Interprofessional Care. </a:t>
            </a:r>
            <a:r>
              <a:rPr lang="en-GB" sz="1100" dirty="0">
                <a:solidFill>
                  <a:schemeClr val="bg2">
                    <a:lumMod val="25000"/>
                  </a:schemeClr>
                </a:solidFill>
                <a:latin typeface="Arial" panose="020B0604020202020204" pitchFamily="34" charset="0"/>
                <a:cs typeface="Arial" panose="020B0604020202020204" pitchFamily="34" charset="0"/>
              </a:rPr>
              <a:t>29 (3) pp. 179-187</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Ericson, A., Masiello, I. &amp; Bolinder, G. (2012) Interprofessional Clinical Training for Undergraduate Students in an Emergency Department Setting. </a:t>
            </a:r>
            <a:r>
              <a:rPr lang="en-GB" sz="1100" i="1" dirty="0">
                <a:solidFill>
                  <a:schemeClr val="bg2">
                    <a:lumMod val="25000"/>
                  </a:schemeClr>
                </a:solidFill>
                <a:latin typeface="Arial" panose="020B0604020202020204" pitchFamily="34" charset="0"/>
                <a:cs typeface="Arial" panose="020B0604020202020204" pitchFamily="34" charset="0"/>
              </a:rPr>
              <a:t>Journal of Interprofessional Care. </a:t>
            </a:r>
            <a:r>
              <a:rPr lang="en-GB" sz="1100" dirty="0">
                <a:solidFill>
                  <a:schemeClr val="bg2">
                    <a:lumMod val="25000"/>
                  </a:schemeClr>
                </a:solidFill>
                <a:latin typeface="Arial" panose="020B0604020202020204" pitchFamily="34" charset="0"/>
                <a:cs typeface="Arial" panose="020B0604020202020204" pitchFamily="34" charset="0"/>
              </a:rPr>
              <a:t>26 (4) pp. 319-325</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Falk, A.L., Hult, H., Hammar, M., Hopwood, N. &amp; Dahlgren, M.A. (2013) One Site Fits All? A Student Ward as a Learning Practice for Interprofessional Development. </a:t>
            </a:r>
            <a:r>
              <a:rPr lang="en-GB" sz="1100" i="1" dirty="0">
                <a:solidFill>
                  <a:schemeClr val="bg2">
                    <a:lumMod val="25000"/>
                  </a:schemeClr>
                </a:solidFill>
                <a:latin typeface="Arial" panose="020B0604020202020204" pitchFamily="34" charset="0"/>
                <a:cs typeface="Arial" panose="020B0604020202020204" pitchFamily="34" charset="0"/>
              </a:rPr>
              <a:t>Journal of Interprofessional Care. </a:t>
            </a:r>
            <a:r>
              <a:rPr lang="en-GB" sz="1100" dirty="0">
                <a:solidFill>
                  <a:schemeClr val="bg2">
                    <a:lumMod val="25000"/>
                  </a:schemeClr>
                </a:solidFill>
                <a:latin typeface="Arial" panose="020B0604020202020204" pitchFamily="34" charset="0"/>
                <a:cs typeface="Arial" panose="020B0604020202020204" pitchFamily="34" charset="0"/>
              </a:rPr>
              <a:t>27 (6) pp. 476-481</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Frisby, J., Mehdi, Z. &amp; Birns, J. (2015) Interprofessional Learning on a Stroke Unit. </a:t>
            </a:r>
            <a:r>
              <a:rPr lang="en-GB" sz="1100" i="1" dirty="0">
                <a:solidFill>
                  <a:schemeClr val="bg2">
                    <a:lumMod val="25000"/>
                  </a:schemeClr>
                </a:solidFill>
                <a:latin typeface="Arial" panose="020B0604020202020204" pitchFamily="34" charset="0"/>
                <a:cs typeface="Arial" panose="020B0604020202020204" pitchFamily="34" charset="0"/>
              </a:rPr>
              <a:t>The Clinical Teacher. </a:t>
            </a:r>
            <a:r>
              <a:rPr lang="en-GB" sz="1100" dirty="0">
                <a:solidFill>
                  <a:schemeClr val="bg2">
                    <a:lumMod val="25000"/>
                  </a:schemeClr>
                </a:solidFill>
                <a:latin typeface="Arial" panose="020B0604020202020204" pitchFamily="34" charset="0"/>
                <a:cs typeface="Arial" panose="020B0604020202020204" pitchFamily="34" charset="0"/>
              </a:rPr>
              <a:t>12 (5) pp. 315-319</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Furness, P.J., Armitage, H. &amp; Pitt, R. (2012) Establishing and Facilitating Practice-Based Interprofessional Learning: Experiences from the TULIP Project. </a:t>
            </a:r>
            <a:r>
              <a:rPr lang="en-GB" sz="1100" i="1" dirty="0">
                <a:solidFill>
                  <a:schemeClr val="bg2">
                    <a:lumMod val="25000"/>
                  </a:schemeClr>
                </a:solidFill>
                <a:latin typeface="Arial" panose="020B0604020202020204" pitchFamily="34" charset="0"/>
                <a:cs typeface="Arial" panose="020B0604020202020204" pitchFamily="34" charset="0"/>
              </a:rPr>
              <a:t>Nursing Reports. </a:t>
            </a:r>
            <a:r>
              <a:rPr lang="en-GB" sz="1100" dirty="0">
                <a:solidFill>
                  <a:schemeClr val="bg2">
                    <a:lumMod val="25000"/>
                  </a:schemeClr>
                </a:solidFill>
                <a:latin typeface="Arial" panose="020B0604020202020204" pitchFamily="34" charset="0"/>
                <a:cs typeface="Arial" panose="020B0604020202020204" pitchFamily="34" charset="0"/>
              </a:rPr>
              <a:t>2 (1) pp. 25-30</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Gov.uk (2015) </a:t>
            </a:r>
            <a:r>
              <a:rPr lang="en-GB" sz="1100" i="1" dirty="0">
                <a:solidFill>
                  <a:schemeClr val="bg2">
                    <a:lumMod val="25000"/>
                  </a:schemeClr>
                </a:solidFill>
                <a:latin typeface="Arial" panose="020B0604020202020204" pitchFamily="34" charset="0"/>
                <a:cs typeface="Arial" panose="020B0604020202020204" pitchFamily="34" charset="0"/>
              </a:rPr>
              <a:t>Tier 2 Shortage Occupation List Government-approved version valid from 19 November 2015 </a:t>
            </a:r>
            <a:r>
              <a:rPr lang="en-GB" sz="1100" dirty="0">
                <a:solidFill>
                  <a:schemeClr val="bg2">
                    <a:lumMod val="25000"/>
                  </a:schemeClr>
                </a:solidFill>
                <a:latin typeface="Arial" panose="020B0604020202020204" pitchFamily="34" charset="0"/>
                <a:cs typeface="Arial" panose="020B0604020202020204" pitchFamily="34" charset="0"/>
              </a:rPr>
              <a:t>[Online] [Accessed: 21 June 2017] Available at: &lt;https://www.gov.uk/government/uploads/system/uploads/attachment_data/file/486107/Shortage_Occupation_List_-_November_2015.pdf &gt;</a:t>
            </a:r>
            <a:endParaRPr lang="en-GB" sz="1100" i="1" dirty="0">
              <a:solidFill>
                <a:schemeClr val="bg2">
                  <a:lumMod val="25000"/>
                </a:schemeClr>
              </a:solidFill>
              <a:latin typeface="Arial" panose="020B0604020202020204" pitchFamily="34" charset="0"/>
              <a:cs typeface="Arial" panose="020B0604020202020204" pitchFamily="34" charset="0"/>
            </a:endParaRP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Hall, L.W., &amp; Zierler, B.K. (2015) Interprofessional Education and Practice Guide No.1: Developing Faculty to Effectively Facilitate Interprofessional Education. </a:t>
            </a:r>
            <a:r>
              <a:rPr lang="en-GB" sz="1100" i="1" dirty="0">
                <a:solidFill>
                  <a:schemeClr val="bg2">
                    <a:lumMod val="25000"/>
                  </a:schemeClr>
                </a:solidFill>
                <a:latin typeface="Arial" panose="020B0604020202020204" pitchFamily="34" charset="0"/>
                <a:cs typeface="Arial" panose="020B0604020202020204" pitchFamily="34" charset="0"/>
              </a:rPr>
              <a:t>Journal of Interprofessional Care. </a:t>
            </a:r>
            <a:r>
              <a:rPr lang="en-GB" sz="1100" dirty="0">
                <a:solidFill>
                  <a:schemeClr val="bg2">
                    <a:lumMod val="25000"/>
                  </a:schemeClr>
                </a:solidFill>
                <a:latin typeface="Arial" panose="020B0604020202020204" pitchFamily="34" charset="0"/>
                <a:cs typeface="Arial" panose="020B0604020202020204" pitchFamily="34" charset="0"/>
              </a:rPr>
              <a:t>29 (1) pp. 3-7</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Havyer, R.D., Nelson, D.R., Wingo, M.T., Comfere, N.I., Halvorsen, A.J., McDonald, F.S. &amp; Reed, D.A. (2016) Addressing the Interprofessional Collaboration Competencies of the Association of American Medical Colleges: A Systematic Review of Assessment Instruments in Undergraduate Medical Education. </a:t>
            </a:r>
            <a:r>
              <a:rPr lang="en-GB" sz="1100" i="1" dirty="0">
                <a:solidFill>
                  <a:schemeClr val="bg2">
                    <a:lumMod val="25000"/>
                  </a:schemeClr>
                </a:solidFill>
                <a:latin typeface="Arial" panose="020B0604020202020204" pitchFamily="34" charset="0"/>
                <a:cs typeface="Arial" panose="020B0604020202020204" pitchFamily="34" charset="0"/>
              </a:rPr>
              <a:t>Academic Medicine. </a:t>
            </a:r>
            <a:r>
              <a:rPr lang="en-GB" sz="1100" dirty="0">
                <a:solidFill>
                  <a:schemeClr val="bg2">
                    <a:lumMod val="25000"/>
                  </a:schemeClr>
                </a:solidFill>
                <a:latin typeface="Arial" panose="020B0604020202020204" pitchFamily="34" charset="0"/>
                <a:cs typeface="Arial" panose="020B0604020202020204" pitchFamily="34" charset="0"/>
              </a:rPr>
              <a:t>91 (6) pp. 865-888</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Health and Care Professions Council (HCPC) (2014) </a:t>
            </a:r>
            <a:r>
              <a:rPr lang="en-GB" sz="1100" i="1" dirty="0">
                <a:solidFill>
                  <a:schemeClr val="bg2">
                    <a:lumMod val="25000"/>
                  </a:schemeClr>
                </a:solidFill>
                <a:latin typeface="Arial" panose="020B0604020202020204" pitchFamily="34" charset="0"/>
                <a:cs typeface="Arial" panose="020B0604020202020204" pitchFamily="34" charset="0"/>
              </a:rPr>
              <a:t>Standards of Education and Training. </a:t>
            </a:r>
            <a:r>
              <a:rPr lang="en-GB" sz="1100" dirty="0">
                <a:solidFill>
                  <a:schemeClr val="bg2">
                    <a:lumMod val="25000"/>
                  </a:schemeClr>
                </a:solidFill>
                <a:latin typeface="Arial" panose="020B0604020202020204" pitchFamily="34" charset="0"/>
                <a:cs typeface="Arial" panose="020B0604020202020204" pitchFamily="34" charset="0"/>
              </a:rPr>
              <a:t>20120801POLSETS. London: HCPC</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Jacob, E., Barnett, T., Missen, K., Cross, M. &amp; Walker, L. (2012) Australian Clinician’s Views on Interprofessional Education for Students in the Rural Clinical Setting. </a:t>
            </a:r>
            <a:r>
              <a:rPr lang="en-GB" sz="1100" i="1" dirty="0">
                <a:solidFill>
                  <a:schemeClr val="bg2">
                    <a:lumMod val="25000"/>
                  </a:schemeClr>
                </a:solidFill>
                <a:latin typeface="Arial" panose="020B0604020202020204" pitchFamily="34" charset="0"/>
                <a:cs typeface="Arial" panose="020B0604020202020204" pitchFamily="34" charset="0"/>
              </a:rPr>
              <a:t>Journal of Research in Interprofessional Practice and Education. </a:t>
            </a:r>
            <a:r>
              <a:rPr lang="en-GB" sz="1100" dirty="0">
                <a:solidFill>
                  <a:schemeClr val="bg2">
                    <a:lumMod val="25000"/>
                  </a:schemeClr>
                </a:solidFill>
                <a:latin typeface="Arial" panose="020B0604020202020204" pitchFamily="34" charset="0"/>
                <a:cs typeface="Arial" panose="020B0604020202020204" pitchFamily="34" charset="0"/>
              </a:rPr>
              <a:t>[Online]</a:t>
            </a:r>
            <a:r>
              <a:rPr lang="en-GB" sz="1100" i="1" dirty="0">
                <a:solidFill>
                  <a:schemeClr val="bg2">
                    <a:lumMod val="25000"/>
                  </a:schemeClr>
                </a:solidFill>
                <a:latin typeface="Arial" panose="020B0604020202020204" pitchFamily="34" charset="0"/>
                <a:cs typeface="Arial" panose="020B0604020202020204" pitchFamily="34" charset="0"/>
              </a:rPr>
              <a:t> </a:t>
            </a:r>
            <a:r>
              <a:rPr lang="en-GB" sz="1100" dirty="0">
                <a:solidFill>
                  <a:schemeClr val="bg2">
                    <a:lumMod val="25000"/>
                  </a:schemeClr>
                </a:solidFill>
                <a:latin typeface="Arial" panose="020B0604020202020204" pitchFamily="34" charset="0"/>
                <a:cs typeface="Arial" panose="020B0604020202020204" pitchFamily="34" charset="0"/>
              </a:rPr>
              <a:t>2 (2) [Accessed: 15</a:t>
            </a:r>
            <a:r>
              <a:rPr lang="en-GB" sz="1100" baseline="30000" dirty="0">
                <a:solidFill>
                  <a:schemeClr val="bg2">
                    <a:lumMod val="25000"/>
                  </a:schemeClr>
                </a:solidFill>
                <a:latin typeface="Arial" panose="020B0604020202020204" pitchFamily="34" charset="0"/>
                <a:cs typeface="Arial" panose="020B0604020202020204" pitchFamily="34" charset="0"/>
              </a:rPr>
              <a:t>th</a:t>
            </a:r>
            <a:r>
              <a:rPr lang="en-GB" sz="1100" dirty="0">
                <a:solidFill>
                  <a:schemeClr val="bg2">
                    <a:lumMod val="25000"/>
                  </a:schemeClr>
                </a:solidFill>
                <a:latin typeface="Arial" panose="020B0604020202020204" pitchFamily="34" charset="0"/>
                <a:cs typeface="Arial" panose="020B0604020202020204" pitchFamily="34" charset="0"/>
              </a:rPr>
              <a:t> June 2017] Available at: &lt;http://www.jripe.org/index.php/journal/article/view/68&gt; </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Kent, F. &amp; Keating, J.L. (2015) Interprofessional Education in Primary Health Care for Entry Level Students – A Systematic Literature Review. </a:t>
            </a:r>
            <a:r>
              <a:rPr lang="en-GB" sz="1100" i="1" dirty="0">
                <a:solidFill>
                  <a:schemeClr val="bg2">
                    <a:lumMod val="25000"/>
                  </a:schemeClr>
                </a:solidFill>
                <a:latin typeface="Arial" panose="020B0604020202020204" pitchFamily="34" charset="0"/>
                <a:cs typeface="Arial" panose="020B0604020202020204" pitchFamily="34" charset="0"/>
              </a:rPr>
              <a:t>Nurse Education Today.  </a:t>
            </a:r>
            <a:r>
              <a:rPr lang="en-GB" sz="1100" dirty="0">
                <a:solidFill>
                  <a:schemeClr val="bg2">
                    <a:lumMod val="25000"/>
                  </a:schemeClr>
                </a:solidFill>
                <a:latin typeface="Arial" panose="020B0604020202020204" pitchFamily="34" charset="0"/>
                <a:cs typeface="Arial" panose="020B0604020202020204" pitchFamily="34" charset="0"/>
              </a:rPr>
              <a:t>35 (12) pp. 1221-1231</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Kinnair, D.J., Anderson, E.S. &amp; Thorpe, L.N. (2012) Development of Interprofessional Education in Mental Health Practice: Adapting the Leicester Model. </a:t>
            </a:r>
            <a:r>
              <a:rPr lang="en-GB" sz="1100" i="1" dirty="0">
                <a:solidFill>
                  <a:schemeClr val="bg2">
                    <a:lumMod val="25000"/>
                  </a:schemeClr>
                </a:solidFill>
                <a:latin typeface="Arial" panose="020B0604020202020204" pitchFamily="34" charset="0"/>
                <a:cs typeface="Arial" panose="020B0604020202020204" pitchFamily="34" charset="0"/>
              </a:rPr>
              <a:t>Journal of Interprofessional Care. </a:t>
            </a:r>
            <a:r>
              <a:rPr lang="en-GB" sz="1100" dirty="0">
                <a:solidFill>
                  <a:schemeClr val="bg2">
                    <a:lumMod val="25000"/>
                  </a:schemeClr>
                </a:solidFill>
                <a:latin typeface="Arial" panose="020B0604020202020204" pitchFamily="34" charset="0"/>
                <a:cs typeface="Arial" panose="020B0604020202020204" pitchFamily="34" charset="0"/>
              </a:rPr>
              <a:t>26 (3) pp. 189-197</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Kolb, D.A. (1984) Experiential Learning: Experience as the Source of Learning and Development. London: Prentice Hall</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Martin, P., Kumar, S. &amp; Abernathy, L. (2017) Bridging the Training-Practice Gap in Interprofessional Student Supervision. </a:t>
            </a:r>
            <a:r>
              <a:rPr lang="en-GB" sz="1100" i="1" dirty="0">
                <a:solidFill>
                  <a:schemeClr val="bg2">
                    <a:lumMod val="25000"/>
                  </a:schemeClr>
                </a:solidFill>
                <a:latin typeface="Arial" panose="020B0604020202020204" pitchFamily="34" charset="0"/>
                <a:cs typeface="Arial" panose="020B0604020202020204" pitchFamily="34" charset="0"/>
              </a:rPr>
              <a:t>Perspectives on Medical Education. </a:t>
            </a:r>
            <a:r>
              <a:rPr lang="en-GB" sz="1100" dirty="0">
                <a:solidFill>
                  <a:schemeClr val="bg2">
                    <a:lumMod val="25000"/>
                  </a:schemeClr>
                </a:solidFill>
                <a:latin typeface="Arial" panose="020B0604020202020204" pitchFamily="34" charset="0"/>
                <a:cs typeface="Arial" panose="020B0604020202020204" pitchFamily="34" charset="0"/>
              </a:rPr>
              <a:t>6 (2) pp. 133-137</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O’Carroll,V., Braid, M., Ker, J. &amp; Jackson, C. (2012) How Can Student Experience Enhance the Development of a Model of Interprofessional Clinical Skills Education in the Practice Placement Setting? </a:t>
            </a:r>
            <a:r>
              <a:rPr lang="en-GB" sz="1100" i="1" dirty="0">
                <a:solidFill>
                  <a:schemeClr val="bg2">
                    <a:lumMod val="25000"/>
                  </a:schemeClr>
                </a:solidFill>
                <a:latin typeface="Arial" panose="020B0604020202020204" pitchFamily="34" charset="0"/>
                <a:cs typeface="Arial" panose="020B0604020202020204" pitchFamily="34" charset="0"/>
              </a:rPr>
              <a:t>Journal of Interprofessional Care. </a:t>
            </a:r>
            <a:r>
              <a:rPr lang="en-GB" sz="1100" dirty="0">
                <a:solidFill>
                  <a:schemeClr val="bg2">
                    <a:lumMod val="25000"/>
                  </a:schemeClr>
                </a:solidFill>
                <a:latin typeface="Arial" panose="020B0604020202020204" pitchFamily="34" charset="0"/>
                <a:cs typeface="Arial" panose="020B0604020202020204" pitchFamily="34" charset="0"/>
              </a:rPr>
              <a:t>26 (6) pp. 508-510</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Paré, L., Maziade,J., Pelletier, F., Houle, N. &amp; Iloko-Fundi, M. (2012) Training in Interprofessional Collaboration. Pedagogic Innovation in Family Medicine Units. </a:t>
            </a:r>
            <a:r>
              <a:rPr lang="en-GB" sz="1100" i="1" dirty="0">
                <a:solidFill>
                  <a:schemeClr val="bg2">
                    <a:lumMod val="25000"/>
                  </a:schemeClr>
                </a:solidFill>
                <a:latin typeface="Arial" panose="020B0604020202020204" pitchFamily="34" charset="0"/>
                <a:cs typeface="Arial" panose="020B0604020202020204" pitchFamily="34" charset="0"/>
              </a:rPr>
              <a:t>Canadian Family Physician. </a:t>
            </a:r>
            <a:r>
              <a:rPr lang="en-GB" sz="1100" dirty="0">
                <a:solidFill>
                  <a:schemeClr val="bg2">
                    <a:lumMod val="25000"/>
                  </a:schemeClr>
                </a:solidFill>
                <a:latin typeface="Arial" panose="020B0604020202020204" pitchFamily="34" charset="0"/>
                <a:cs typeface="Arial" panose="020B0604020202020204" pitchFamily="34" charset="0"/>
              </a:rPr>
              <a:t>[Online] 58 (4) [Accessed: 12</a:t>
            </a:r>
            <a:r>
              <a:rPr lang="en-GB" sz="1100" baseline="30000" dirty="0">
                <a:solidFill>
                  <a:schemeClr val="bg2">
                    <a:lumMod val="25000"/>
                  </a:schemeClr>
                </a:solidFill>
                <a:latin typeface="Arial" panose="020B0604020202020204" pitchFamily="34" charset="0"/>
                <a:cs typeface="Arial" panose="020B0604020202020204" pitchFamily="34" charset="0"/>
              </a:rPr>
              <a:t>th</a:t>
            </a:r>
            <a:r>
              <a:rPr lang="en-GB" sz="1100" dirty="0">
                <a:solidFill>
                  <a:schemeClr val="bg2">
                    <a:lumMod val="25000"/>
                  </a:schemeClr>
                </a:solidFill>
                <a:latin typeface="Arial" panose="020B0604020202020204" pitchFamily="34" charset="0"/>
                <a:cs typeface="Arial" panose="020B0604020202020204" pitchFamily="34" charset="0"/>
              </a:rPr>
              <a:t> June 2017] Available at: &lt;https://www.ncbi.nlm.nih.gov/pmc/articles/PMC3325472/&gt; </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Reeves, S., Boet, S., Zierler, B. &amp; Kitto, S. (2015) Interprofessional Education and Practice Guide No.3: Evaluating Interprofessional Education. </a:t>
            </a:r>
            <a:r>
              <a:rPr lang="en-GB" sz="1100" i="1" dirty="0">
                <a:solidFill>
                  <a:schemeClr val="bg2">
                    <a:lumMod val="25000"/>
                  </a:schemeClr>
                </a:solidFill>
                <a:latin typeface="Arial" panose="020B0604020202020204" pitchFamily="34" charset="0"/>
                <a:cs typeface="Arial" panose="020B0604020202020204" pitchFamily="34" charset="0"/>
              </a:rPr>
              <a:t>Journal of Interprofessional Care. </a:t>
            </a:r>
            <a:r>
              <a:rPr lang="en-GB" sz="1100" dirty="0">
                <a:solidFill>
                  <a:schemeClr val="bg2">
                    <a:lumMod val="25000"/>
                  </a:schemeClr>
                </a:solidFill>
                <a:latin typeface="Arial" panose="020B0604020202020204" pitchFamily="34" charset="0"/>
                <a:cs typeface="Arial" panose="020B0604020202020204" pitchFamily="34" charset="0"/>
              </a:rPr>
              <a:t>29 (4) pp. 305-312</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Roberts, C. &amp; Kumar, K. (2015) Student Learning in Interprofessional Practice-Based Environments: What Does Theory Say? </a:t>
            </a:r>
            <a:r>
              <a:rPr lang="en-GB" sz="1100" i="1" dirty="0">
                <a:solidFill>
                  <a:schemeClr val="bg2">
                    <a:lumMod val="25000"/>
                  </a:schemeClr>
                </a:solidFill>
                <a:latin typeface="Arial" panose="020B0604020202020204" pitchFamily="34" charset="0"/>
                <a:cs typeface="Arial" panose="020B0604020202020204" pitchFamily="34" charset="0"/>
              </a:rPr>
              <a:t>BMC Medical Education. </a:t>
            </a:r>
            <a:r>
              <a:rPr lang="en-GB" sz="1100" dirty="0">
                <a:solidFill>
                  <a:schemeClr val="bg2">
                    <a:lumMod val="25000"/>
                  </a:schemeClr>
                </a:solidFill>
                <a:latin typeface="Arial" panose="020B0604020202020204" pitchFamily="34" charset="0"/>
                <a:cs typeface="Arial" panose="020B0604020202020204" pitchFamily="34" charset="0"/>
              </a:rPr>
              <a:t>[Online] 15 pp.211 [Accessed: 12</a:t>
            </a:r>
            <a:r>
              <a:rPr lang="en-GB" sz="1100" baseline="30000" dirty="0">
                <a:solidFill>
                  <a:schemeClr val="bg2">
                    <a:lumMod val="25000"/>
                  </a:schemeClr>
                </a:solidFill>
                <a:latin typeface="Arial" panose="020B0604020202020204" pitchFamily="34" charset="0"/>
                <a:cs typeface="Arial" panose="020B0604020202020204" pitchFamily="34" charset="0"/>
              </a:rPr>
              <a:t>th</a:t>
            </a:r>
            <a:r>
              <a:rPr lang="en-GB" sz="1100" dirty="0">
                <a:solidFill>
                  <a:schemeClr val="bg2">
                    <a:lumMod val="25000"/>
                  </a:schemeClr>
                </a:solidFill>
                <a:latin typeface="Arial" panose="020B0604020202020204" pitchFamily="34" charset="0"/>
                <a:cs typeface="Arial" panose="020B0604020202020204" pitchFamily="34" charset="0"/>
              </a:rPr>
              <a:t> June 2017] Available at: &lt;https://www.ncbi.nlm.nih.gov/pmc/articles/PMC4662027/&gt;</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Thistlethwaite, J.E. (2013) Practice-Based Learning Across and Between the Health Professions: A Conceptual Exploration of Definitions and Diversity and Their Impact on Interprofessional Education. </a:t>
            </a:r>
            <a:r>
              <a:rPr lang="en-GB" sz="1100" i="1" dirty="0">
                <a:solidFill>
                  <a:schemeClr val="bg2">
                    <a:lumMod val="25000"/>
                  </a:schemeClr>
                </a:solidFill>
                <a:latin typeface="Arial" panose="020B0604020202020204" pitchFamily="34" charset="0"/>
                <a:cs typeface="Arial" panose="020B0604020202020204" pitchFamily="34" charset="0"/>
              </a:rPr>
              <a:t>International Journal of Practice-Based Learning in Health and Social Care. </a:t>
            </a:r>
            <a:r>
              <a:rPr lang="en-GB" sz="1100" dirty="0">
                <a:solidFill>
                  <a:schemeClr val="bg2">
                    <a:lumMod val="25000"/>
                  </a:schemeClr>
                </a:solidFill>
                <a:latin typeface="Arial" panose="020B0604020202020204" pitchFamily="34" charset="0"/>
                <a:cs typeface="Arial" panose="020B0604020202020204" pitchFamily="34" charset="0"/>
              </a:rPr>
              <a:t>1 (1) pp. 15-28</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Vygotsky, L.S. (1978) Mind in Society: Development of Higher Psychological Processes. London: Harvard University Press</a:t>
            </a:r>
          </a:p>
          <a:p>
            <a:pPr marL="228600" indent="-228600">
              <a:buFont typeface="+mj-lt"/>
              <a:buAutoNum type="arabicPeriod"/>
            </a:pPr>
            <a:r>
              <a:rPr lang="en-GB" sz="1100" dirty="0">
                <a:solidFill>
                  <a:schemeClr val="bg2">
                    <a:lumMod val="25000"/>
                  </a:schemeClr>
                </a:solidFill>
                <a:latin typeface="Arial" panose="020B0604020202020204" pitchFamily="34" charset="0"/>
                <a:cs typeface="Arial" panose="020B0604020202020204" pitchFamily="34" charset="0"/>
              </a:rPr>
              <a:t>World Health Organization (WHO) (2010) Framework for Action in Interprofessional Education and Collaborative Practice. WHO/HRH/HPN/10.3. Geneva:WHO</a:t>
            </a:r>
          </a:p>
        </p:txBody>
      </p:sp>
      <p:sp>
        <p:nvSpPr>
          <p:cNvPr id="16" name="TextBox 15"/>
          <p:cNvSpPr txBox="1"/>
          <p:nvPr/>
        </p:nvSpPr>
        <p:spPr>
          <a:xfrm>
            <a:off x="14485899" y="13977848"/>
            <a:ext cx="2880356" cy="2062103"/>
          </a:xfrm>
          <a:prstGeom prst="rect">
            <a:avLst/>
          </a:prstGeom>
          <a:noFill/>
        </p:spPr>
        <p:txBody>
          <a:bodyPr wrap="square" rtlCol="0">
            <a:spAutoFit/>
          </a:bodyPr>
          <a:lstStyle/>
          <a:p>
            <a:r>
              <a:rPr lang="en-GB" sz="1600" b="1" dirty="0">
                <a:solidFill>
                  <a:schemeClr val="accent3">
                    <a:lumMod val="50000"/>
                  </a:schemeClr>
                </a:solidFill>
              </a:rPr>
              <a:t>1. Immersion into the patient/service users, carers</a:t>
            </a:r>
          </a:p>
          <a:p>
            <a:r>
              <a:rPr lang="en-GB" sz="1600" b="1" dirty="0">
                <a:solidFill>
                  <a:schemeClr val="accent3">
                    <a:lumMod val="50000"/>
                  </a:schemeClr>
                </a:solidFill>
              </a:rPr>
              <a:t>and professional experiences.</a:t>
            </a:r>
          </a:p>
          <a:p>
            <a:r>
              <a:rPr lang="en-GB" sz="1600" i="1" dirty="0">
                <a:solidFill>
                  <a:schemeClr val="accent3">
                    <a:lumMod val="50000"/>
                  </a:schemeClr>
                </a:solidFill>
              </a:rPr>
              <a:t>Students together experience the complexity of front-line practice</a:t>
            </a:r>
            <a:endParaRPr lang="en-GB" sz="1600" dirty="0">
              <a:solidFill>
                <a:schemeClr val="accent3">
                  <a:lumMod val="50000"/>
                </a:schemeClr>
              </a:solidFill>
            </a:endParaRPr>
          </a:p>
        </p:txBody>
      </p:sp>
      <p:sp>
        <p:nvSpPr>
          <p:cNvPr id="17" name="TextBox 16"/>
          <p:cNvSpPr txBox="1"/>
          <p:nvPr/>
        </p:nvSpPr>
        <p:spPr>
          <a:xfrm>
            <a:off x="17580286" y="16535094"/>
            <a:ext cx="2880356" cy="1569660"/>
          </a:xfrm>
          <a:prstGeom prst="rect">
            <a:avLst/>
          </a:prstGeom>
          <a:noFill/>
        </p:spPr>
        <p:txBody>
          <a:bodyPr wrap="square" rtlCol="0">
            <a:spAutoFit/>
          </a:bodyPr>
          <a:lstStyle/>
          <a:p>
            <a:r>
              <a:rPr lang="en-GB" sz="1600" b="1" dirty="0">
                <a:solidFill>
                  <a:schemeClr val="accent3">
                    <a:lumMod val="50000"/>
                  </a:schemeClr>
                </a:solidFill>
              </a:rPr>
              <a:t>2. Analysis relating professional perspectives, theories and policies</a:t>
            </a:r>
          </a:p>
          <a:p>
            <a:r>
              <a:rPr lang="en-GB" sz="1600" i="1" dirty="0">
                <a:solidFill>
                  <a:schemeClr val="accent3">
                    <a:lumMod val="50000"/>
                  </a:schemeClr>
                </a:solidFill>
              </a:rPr>
              <a:t>Students make sense of their</a:t>
            </a:r>
          </a:p>
          <a:p>
            <a:r>
              <a:rPr lang="en-GB" sz="1600" i="1" dirty="0">
                <a:solidFill>
                  <a:schemeClr val="accent3">
                    <a:lumMod val="50000"/>
                  </a:schemeClr>
                </a:solidFill>
              </a:rPr>
              <a:t>observations through reflection</a:t>
            </a:r>
            <a:endParaRPr lang="en-GB" sz="1600" dirty="0">
              <a:solidFill>
                <a:schemeClr val="accent3">
                  <a:lumMod val="50000"/>
                </a:schemeClr>
              </a:solidFill>
            </a:endParaRPr>
          </a:p>
        </p:txBody>
      </p:sp>
      <p:sp>
        <p:nvSpPr>
          <p:cNvPr id="18" name="TextBox 17"/>
          <p:cNvSpPr txBox="1"/>
          <p:nvPr/>
        </p:nvSpPr>
        <p:spPr>
          <a:xfrm>
            <a:off x="14573551" y="18877092"/>
            <a:ext cx="2880356" cy="2062103"/>
          </a:xfrm>
          <a:prstGeom prst="rect">
            <a:avLst/>
          </a:prstGeom>
          <a:noFill/>
        </p:spPr>
        <p:txBody>
          <a:bodyPr wrap="square" rtlCol="0">
            <a:spAutoFit/>
          </a:bodyPr>
          <a:lstStyle/>
          <a:p>
            <a:r>
              <a:rPr lang="en-GB" sz="1600" b="1" dirty="0">
                <a:solidFill>
                  <a:schemeClr val="accent3">
                    <a:lumMod val="50000"/>
                  </a:schemeClr>
                </a:solidFill>
              </a:rPr>
              <a:t>3. Consider solutions to problems identified</a:t>
            </a:r>
          </a:p>
          <a:p>
            <a:r>
              <a:rPr lang="en-GB" sz="1600" i="1" dirty="0">
                <a:solidFill>
                  <a:schemeClr val="accent3">
                    <a:lumMod val="50000"/>
                  </a:schemeClr>
                </a:solidFill>
              </a:rPr>
              <a:t>Students merge their uni professional assessments and make new interprofessional appraisals for enhancing patient outcomes</a:t>
            </a:r>
            <a:endParaRPr lang="en-GB" sz="1600" dirty="0">
              <a:solidFill>
                <a:schemeClr val="accent3">
                  <a:lumMod val="50000"/>
                </a:schemeClr>
              </a:solidFill>
            </a:endParaRPr>
          </a:p>
        </p:txBody>
      </p:sp>
      <p:sp>
        <p:nvSpPr>
          <p:cNvPr id="19" name="TextBox 18"/>
          <p:cNvSpPr txBox="1"/>
          <p:nvPr/>
        </p:nvSpPr>
        <p:spPr>
          <a:xfrm>
            <a:off x="11556539" y="16581669"/>
            <a:ext cx="2880356" cy="1569660"/>
          </a:xfrm>
          <a:prstGeom prst="rect">
            <a:avLst/>
          </a:prstGeom>
          <a:noFill/>
        </p:spPr>
        <p:txBody>
          <a:bodyPr wrap="square" rtlCol="0">
            <a:spAutoFit/>
          </a:bodyPr>
          <a:lstStyle/>
          <a:p>
            <a:r>
              <a:rPr lang="en-GB" sz="1600" b="1" dirty="0">
                <a:solidFill>
                  <a:schemeClr val="accent3">
                    <a:lumMod val="50000"/>
                  </a:schemeClr>
                </a:solidFill>
              </a:rPr>
              <a:t>4. Become change agents</a:t>
            </a:r>
          </a:p>
          <a:p>
            <a:r>
              <a:rPr lang="en-GB" sz="1600" b="1" dirty="0">
                <a:solidFill>
                  <a:schemeClr val="accent3">
                    <a:lumMod val="50000"/>
                  </a:schemeClr>
                </a:solidFill>
              </a:rPr>
              <a:t>through feedback</a:t>
            </a:r>
          </a:p>
          <a:p>
            <a:r>
              <a:rPr lang="en-GB" sz="1600" i="1" dirty="0">
                <a:solidFill>
                  <a:schemeClr val="accent3">
                    <a:lumMod val="50000"/>
                  </a:schemeClr>
                </a:solidFill>
              </a:rPr>
              <a:t>Students present their insights to practitioners in the form of</a:t>
            </a:r>
          </a:p>
          <a:p>
            <a:r>
              <a:rPr lang="en-GB" sz="1600" i="1" dirty="0">
                <a:solidFill>
                  <a:schemeClr val="accent3">
                    <a:lumMod val="50000"/>
                  </a:schemeClr>
                </a:solidFill>
              </a:rPr>
              <a:t>recommendations-verbally</a:t>
            </a:r>
            <a:endParaRPr lang="en-GB" sz="1600" dirty="0">
              <a:solidFill>
                <a:schemeClr val="accent3">
                  <a:lumMod val="50000"/>
                </a:schemeClr>
              </a:solidFill>
            </a:endParaRPr>
          </a:p>
        </p:txBody>
      </p:sp>
      <p:sp>
        <p:nvSpPr>
          <p:cNvPr id="20" name="Oval 19"/>
          <p:cNvSpPr/>
          <p:nvPr/>
        </p:nvSpPr>
        <p:spPr>
          <a:xfrm>
            <a:off x="14573551" y="16039951"/>
            <a:ext cx="2727354" cy="2691614"/>
          </a:xfrm>
          <a:prstGeom prst="ellipse">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b="1" dirty="0">
                <a:solidFill>
                  <a:schemeClr val="accent3">
                    <a:lumMod val="50000"/>
                  </a:schemeClr>
                </a:solidFill>
              </a:rPr>
              <a:t>Although students complete this cycle of</a:t>
            </a:r>
          </a:p>
          <a:p>
            <a:r>
              <a:rPr lang="en-GB" sz="1200" b="1" dirty="0">
                <a:solidFill>
                  <a:schemeClr val="accent3">
                    <a:lumMod val="50000"/>
                  </a:schemeClr>
                </a:solidFill>
              </a:rPr>
              <a:t>learning for themselves and as team members, facilitators are available to help them reflect and</a:t>
            </a:r>
          </a:p>
          <a:p>
            <a:r>
              <a:rPr lang="en-GB" sz="1200" b="1" dirty="0">
                <a:solidFill>
                  <a:schemeClr val="accent3">
                    <a:lumMod val="50000"/>
                  </a:schemeClr>
                </a:solidFill>
              </a:rPr>
              <a:t>analyse</a:t>
            </a:r>
            <a:endParaRPr lang="en-GB" sz="1200" dirty="0">
              <a:solidFill>
                <a:schemeClr val="accent3">
                  <a:lumMod val="50000"/>
                </a:schemeClr>
              </a:solidFill>
            </a:endParaRPr>
          </a:p>
        </p:txBody>
      </p:sp>
      <p:sp>
        <p:nvSpPr>
          <p:cNvPr id="21" name="Bent Arrow 20"/>
          <p:cNvSpPr/>
          <p:nvPr/>
        </p:nvSpPr>
        <p:spPr>
          <a:xfrm rot="5400000">
            <a:off x="18047775" y="14981468"/>
            <a:ext cx="813816" cy="868680"/>
          </a:xfrm>
          <a:prstGeom prst="bent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2" name="Bent Arrow 21"/>
          <p:cNvSpPr/>
          <p:nvPr/>
        </p:nvSpPr>
        <p:spPr>
          <a:xfrm rot="10800000">
            <a:off x="18075207" y="19039463"/>
            <a:ext cx="813816" cy="868680"/>
          </a:xfrm>
          <a:prstGeom prst="bent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3" name="Bent Arrow 22"/>
          <p:cNvSpPr/>
          <p:nvPr/>
        </p:nvSpPr>
        <p:spPr>
          <a:xfrm rot="16200000">
            <a:off x="12732375" y="18968613"/>
            <a:ext cx="813816" cy="868680"/>
          </a:xfrm>
          <a:prstGeom prst="bent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4" name="Bent Arrow 23"/>
          <p:cNvSpPr/>
          <p:nvPr/>
        </p:nvSpPr>
        <p:spPr>
          <a:xfrm>
            <a:off x="12661670" y="14954036"/>
            <a:ext cx="813816" cy="868680"/>
          </a:xfrm>
          <a:prstGeom prst="bent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5" name="TextBox 24"/>
          <p:cNvSpPr txBox="1"/>
          <p:nvPr/>
        </p:nvSpPr>
        <p:spPr>
          <a:xfrm>
            <a:off x="17926614" y="20704800"/>
            <a:ext cx="2187699" cy="246221"/>
          </a:xfrm>
          <a:prstGeom prst="rect">
            <a:avLst/>
          </a:prstGeom>
          <a:noFill/>
        </p:spPr>
        <p:txBody>
          <a:bodyPr wrap="square" rtlCol="0">
            <a:spAutoFit/>
          </a:bodyPr>
          <a:lstStyle/>
          <a:p>
            <a:pPr algn="r"/>
            <a:r>
              <a:rPr lang="en-GB" sz="1000" dirty="0">
                <a:solidFill>
                  <a:schemeClr val="accent3">
                    <a:lumMod val="50000"/>
                  </a:schemeClr>
                </a:solidFill>
              </a:rPr>
              <a:t>(Anderson &amp; Thorpe, 2014)</a:t>
            </a:r>
          </a:p>
        </p:txBody>
      </p:sp>
      <p:sp>
        <p:nvSpPr>
          <p:cNvPr id="26" name="TextBox 25"/>
          <p:cNvSpPr txBox="1"/>
          <p:nvPr/>
        </p:nvSpPr>
        <p:spPr>
          <a:xfrm>
            <a:off x="11486320" y="20252800"/>
            <a:ext cx="3020794" cy="830997"/>
          </a:xfrm>
          <a:prstGeom prst="rect">
            <a:avLst/>
          </a:prstGeom>
          <a:noFill/>
        </p:spPr>
        <p:txBody>
          <a:bodyPr wrap="square" rtlCol="0">
            <a:spAutoFit/>
          </a:bodyPr>
          <a:lstStyle/>
          <a:p>
            <a:r>
              <a:rPr lang="en-GB" sz="2400" b="1" i="1" dirty="0">
                <a:solidFill>
                  <a:schemeClr val="accent3">
                    <a:lumMod val="50000"/>
                  </a:schemeClr>
                </a:solidFill>
              </a:rPr>
              <a:t>Fig.1  The Leicester Model</a:t>
            </a:r>
          </a:p>
        </p:txBody>
      </p:sp>
      <p:pic>
        <p:nvPicPr>
          <p:cNvPr id="1026" name="Picture 2" descr="C:\Users\u21846\AppData\Local\Microsoft\Windows\Temporary Internet Files\Content.IE5\2SOZLOE3\600px-Star_of_life3.svg[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68577" y="2616553"/>
            <a:ext cx="4297677" cy="429767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0926066" y="20004459"/>
            <a:ext cx="5735346" cy="954107"/>
          </a:xfrm>
          <a:prstGeom prst="rect">
            <a:avLst/>
          </a:prstGeom>
          <a:noFill/>
        </p:spPr>
        <p:txBody>
          <a:bodyPr wrap="square" rtlCol="0">
            <a:spAutoFit/>
          </a:bodyPr>
          <a:lstStyle/>
          <a:p>
            <a:r>
              <a:rPr lang="en-GB" sz="2800" b="1" dirty="0">
                <a:solidFill>
                  <a:schemeClr val="accent1">
                    <a:lumMod val="50000"/>
                  </a:schemeClr>
                </a:solidFill>
              </a:rPr>
              <a:t>Author: Sarah-Jane Stevens,</a:t>
            </a:r>
          </a:p>
          <a:p>
            <a:r>
              <a:rPr lang="en-GB" sz="2800" b="1" dirty="0">
                <a:solidFill>
                  <a:schemeClr val="accent1">
                    <a:lumMod val="50000"/>
                  </a:schemeClr>
                </a:solidFill>
              </a:rPr>
              <a:t>Lecturer in Paramedic Science</a:t>
            </a:r>
          </a:p>
        </p:txBody>
      </p:sp>
      <p:pic>
        <p:nvPicPr>
          <p:cNvPr id="5" name="Picture 2"/>
          <p:cNvPicPr>
            <a:picLocks noChangeAspect="1" noChangeArrowheads="1"/>
          </p:cNvPicPr>
          <p:nvPr/>
        </p:nvPicPr>
        <p:blipFill>
          <a:blip r:embed="rId5">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6511954" y="20088944"/>
            <a:ext cx="3749902" cy="785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oster">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28905815" y="19115848"/>
            <a:ext cx="609600" cy="609600"/>
          </a:xfrm>
          <a:prstGeom prst="rect">
            <a:avLst/>
          </a:prstGeom>
        </p:spPr>
      </p:pic>
    </p:spTree>
    <p:extLst>
      <p:ext uri="{BB962C8B-B14F-4D97-AF65-F5344CB8AC3E}">
        <p14:creationId xmlns:p14="http://schemas.microsoft.com/office/powerpoint/2010/main" val="17446284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23849" fill="hold"/>
                                        <p:tgtEl>
                                          <p:spTgt spid="6"/>
                                        </p:tgtEl>
                                      </p:cBhvr>
                                    </p:cmd>
                                  </p:childTnLst>
                                </p:cTn>
                              </p:par>
                            </p:childTnLst>
                          </p:cTn>
                        </p:par>
                      </p:childTnLst>
                    </p:cTn>
                  </p:par>
                </p:childTnLst>
              </p:cTn>
              <p:nextCondLst>
                <p:cond evt="onClick" delay="0">
                  <p:tgtEl>
                    <p:spTgt spid="6"/>
                  </p:tgtEl>
                </p:cond>
              </p:nextCondLst>
            </p:seq>
            <p:audio>
              <p:cMediaNode vol="80000">
                <p:cTn id="7" fill="hold" display="0">
                  <p:stCondLst>
                    <p:cond delay="indefinite"/>
                  </p:stCondLst>
                  <p:endCondLst>
                    <p:cond evt="onStopAudio" delay="0">
                      <p:tgtEl>
                        <p:sldTgt/>
                      </p:tgtEl>
                    </p:cond>
                  </p:endCondLst>
                </p:cTn>
                <p:tgtEl>
                  <p:spTgt spid="6"/>
                </p:tgtEl>
              </p:cMediaNode>
            </p:audio>
          </p:childTnLst>
        </p:cTn>
      </p:par>
    </p:tnLst>
  </p:timing>
</p:sld>
</file>

<file path=ppt/theme/theme1.xml><?xml version="1.0" encoding="utf-8"?>
<a:theme xmlns:a="http://schemas.openxmlformats.org/drawingml/2006/main" name="Office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1902</TotalTime>
  <Words>2510</Words>
  <Application>Microsoft Office PowerPoint</Application>
  <PresentationFormat>Custom</PresentationFormat>
  <Paragraphs>79</Paragraphs>
  <Slides>1</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Black</vt:lpstr>
      <vt:lpstr>Wingdings</vt:lpstr>
      <vt:lpstr>Office Theme</vt:lpstr>
      <vt:lpstr>PowerPoint Presentation</vt:lpstr>
    </vt:vector>
  </TitlesOfParts>
  <Company>University of Wolverhampton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Stevens, Sarah-Jane</dc:creator>
  <cp:lastModifiedBy>THOMAS Dave</cp:lastModifiedBy>
  <cp:revision>96</cp:revision>
  <dcterms:created xsi:type="dcterms:W3CDTF">2017-06-21T09:50:49Z</dcterms:created>
  <dcterms:modified xsi:type="dcterms:W3CDTF">2017-12-01T12:05:43Z</dcterms:modified>
</cp:coreProperties>
</file>