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3763" cy="30275213"/>
  <p:notesSz cx="6858000" cy="9144000"/>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25" d="100"/>
          <a:sy n="25" d="100"/>
        </p:scale>
        <p:origin x="7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3842A7-6467-41F2-B9B7-2A041BDF4314}"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3E77E2-715A-4B73-B175-29D496E45132}" type="slidenum">
              <a:rPr lang="en-GB" smtClean="0"/>
              <a:t>‹#›</a:t>
            </a:fld>
            <a:endParaRPr lang="en-GB"/>
          </a:p>
        </p:txBody>
      </p:sp>
    </p:spTree>
    <p:extLst>
      <p:ext uri="{BB962C8B-B14F-4D97-AF65-F5344CB8AC3E}">
        <p14:creationId xmlns:p14="http://schemas.microsoft.com/office/powerpoint/2010/main" val="1593815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3842A7-6467-41F2-B9B7-2A041BDF4314}"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3E77E2-715A-4B73-B175-29D496E45132}" type="slidenum">
              <a:rPr lang="en-GB" smtClean="0"/>
              <a:t>‹#›</a:t>
            </a:fld>
            <a:endParaRPr lang="en-GB"/>
          </a:p>
        </p:txBody>
      </p:sp>
    </p:spTree>
    <p:extLst>
      <p:ext uri="{BB962C8B-B14F-4D97-AF65-F5344CB8AC3E}">
        <p14:creationId xmlns:p14="http://schemas.microsoft.com/office/powerpoint/2010/main" val="1145770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3842A7-6467-41F2-B9B7-2A041BDF4314}"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3E77E2-715A-4B73-B175-29D496E45132}" type="slidenum">
              <a:rPr lang="en-GB" smtClean="0"/>
              <a:t>‹#›</a:t>
            </a:fld>
            <a:endParaRPr lang="en-GB"/>
          </a:p>
        </p:txBody>
      </p:sp>
    </p:spTree>
    <p:extLst>
      <p:ext uri="{BB962C8B-B14F-4D97-AF65-F5344CB8AC3E}">
        <p14:creationId xmlns:p14="http://schemas.microsoft.com/office/powerpoint/2010/main" val="66705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3842A7-6467-41F2-B9B7-2A041BDF4314}"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3E77E2-715A-4B73-B175-29D496E45132}" type="slidenum">
              <a:rPr lang="en-GB" smtClean="0"/>
              <a:t>‹#›</a:t>
            </a:fld>
            <a:endParaRPr lang="en-GB"/>
          </a:p>
        </p:txBody>
      </p:sp>
    </p:spTree>
    <p:extLst>
      <p:ext uri="{BB962C8B-B14F-4D97-AF65-F5344CB8AC3E}">
        <p14:creationId xmlns:p14="http://schemas.microsoft.com/office/powerpoint/2010/main" val="3234146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3842A7-6467-41F2-B9B7-2A041BDF4314}"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3E77E2-715A-4B73-B175-29D496E45132}" type="slidenum">
              <a:rPr lang="en-GB" smtClean="0"/>
              <a:t>‹#›</a:t>
            </a:fld>
            <a:endParaRPr lang="en-GB"/>
          </a:p>
        </p:txBody>
      </p:sp>
    </p:spTree>
    <p:extLst>
      <p:ext uri="{BB962C8B-B14F-4D97-AF65-F5344CB8AC3E}">
        <p14:creationId xmlns:p14="http://schemas.microsoft.com/office/powerpoint/2010/main" val="317896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3842A7-6467-41F2-B9B7-2A041BDF4314}"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3E77E2-715A-4B73-B175-29D496E45132}" type="slidenum">
              <a:rPr lang="en-GB" smtClean="0"/>
              <a:t>‹#›</a:t>
            </a:fld>
            <a:endParaRPr lang="en-GB"/>
          </a:p>
        </p:txBody>
      </p:sp>
    </p:spTree>
    <p:extLst>
      <p:ext uri="{BB962C8B-B14F-4D97-AF65-F5344CB8AC3E}">
        <p14:creationId xmlns:p14="http://schemas.microsoft.com/office/powerpoint/2010/main" val="1270433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3842A7-6467-41F2-B9B7-2A041BDF4314}" type="datetimeFigureOut">
              <a:rPr lang="en-GB" smtClean="0"/>
              <a:t>25/04/2017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3E77E2-715A-4B73-B175-29D496E45132}" type="slidenum">
              <a:rPr lang="en-GB" smtClean="0"/>
              <a:t>‹#›</a:t>
            </a:fld>
            <a:endParaRPr lang="en-GB"/>
          </a:p>
        </p:txBody>
      </p:sp>
    </p:spTree>
    <p:extLst>
      <p:ext uri="{BB962C8B-B14F-4D97-AF65-F5344CB8AC3E}">
        <p14:creationId xmlns:p14="http://schemas.microsoft.com/office/powerpoint/2010/main" val="83454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3842A7-6467-41F2-B9B7-2A041BDF4314}" type="datetimeFigureOut">
              <a:rPr lang="en-GB" smtClean="0"/>
              <a:t>25/04/2017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3E77E2-715A-4B73-B175-29D496E45132}" type="slidenum">
              <a:rPr lang="en-GB" smtClean="0"/>
              <a:t>‹#›</a:t>
            </a:fld>
            <a:endParaRPr lang="en-GB"/>
          </a:p>
        </p:txBody>
      </p:sp>
    </p:spTree>
    <p:extLst>
      <p:ext uri="{BB962C8B-B14F-4D97-AF65-F5344CB8AC3E}">
        <p14:creationId xmlns:p14="http://schemas.microsoft.com/office/powerpoint/2010/main" val="380166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842A7-6467-41F2-B9B7-2A041BDF4314}" type="datetimeFigureOut">
              <a:rPr lang="en-GB" smtClean="0"/>
              <a:t>25/04/2017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3E77E2-715A-4B73-B175-29D496E45132}" type="slidenum">
              <a:rPr lang="en-GB" smtClean="0"/>
              <a:t>‹#›</a:t>
            </a:fld>
            <a:endParaRPr lang="en-GB"/>
          </a:p>
        </p:txBody>
      </p:sp>
    </p:spTree>
    <p:extLst>
      <p:ext uri="{BB962C8B-B14F-4D97-AF65-F5344CB8AC3E}">
        <p14:creationId xmlns:p14="http://schemas.microsoft.com/office/powerpoint/2010/main" val="1675888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C73842A7-6467-41F2-B9B7-2A041BDF4314}"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3E77E2-715A-4B73-B175-29D496E45132}" type="slidenum">
              <a:rPr lang="en-GB" smtClean="0"/>
              <a:t>‹#›</a:t>
            </a:fld>
            <a:endParaRPr lang="en-GB"/>
          </a:p>
        </p:txBody>
      </p:sp>
    </p:spTree>
    <p:extLst>
      <p:ext uri="{BB962C8B-B14F-4D97-AF65-F5344CB8AC3E}">
        <p14:creationId xmlns:p14="http://schemas.microsoft.com/office/powerpoint/2010/main" val="406259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C73842A7-6467-41F2-B9B7-2A041BDF4314}"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3E77E2-715A-4B73-B175-29D496E45132}" type="slidenum">
              <a:rPr lang="en-GB" smtClean="0"/>
              <a:t>‹#›</a:t>
            </a:fld>
            <a:endParaRPr lang="en-GB"/>
          </a:p>
        </p:txBody>
      </p:sp>
    </p:spTree>
    <p:extLst>
      <p:ext uri="{BB962C8B-B14F-4D97-AF65-F5344CB8AC3E}">
        <p14:creationId xmlns:p14="http://schemas.microsoft.com/office/powerpoint/2010/main" val="962444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C73842A7-6467-41F2-B9B7-2A041BDF4314}" type="datetimeFigureOut">
              <a:rPr lang="en-GB" smtClean="0"/>
              <a:t>25/04/2017</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063E77E2-715A-4B73-B175-29D496E45132}" type="slidenum">
              <a:rPr lang="en-GB" smtClean="0"/>
              <a:t>‹#›</a:t>
            </a:fld>
            <a:endParaRPr lang="en-GB"/>
          </a:p>
        </p:txBody>
      </p:sp>
    </p:spTree>
    <p:extLst>
      <p:ext uri="{BB962C8B-B14F-4D97-AF65-F5344CB8AC3E}">
        <p14:creationId xmlns:p14="http://schemas.microsoft.com/office/powerpoint/2010/main" val="3180510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4136694" y="4192936"/>
            <a:ext cx="210168" cy="25178867"/>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 name="Rectangle 1"/>
          <p:cNvSpPr/>
          <p:nvPr/>
        </p:nvSpPr>
        <p:spPr>
          <a:xfrm>
            <a:off x="0" y="266700"/>
            <a:ext cx="42803763" cy="30008513"/>
          </a:xfrm>
          <a:prstGeom prst="rect">
            <a:avLst/>
          </a:prstGeom>
          <a:noFill/>
          <a:ln w="638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flipH="1">
            <a:off x="28568014" y="4192937"/>
            <a:ext cx="213084" cy="25178866"/>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3" name="TextBox 2"/>
          <p:cNvSpPr txBox="1"/>
          <p:nvPr/>
        </p:nvSpPr>
        <p:spPr>
          <a:xfrm>
            <a:off x="7865434" y="1108877"/>
            <a:ext cx="27071637" cy="3046988"/>
          </a:xfrm>
          <a:prstGeom prst="rect">
            <a:avLst/>
          </a:prstGeom>
          <a:noFill/>
        </p:spPr>
        <p:txBody>
          <a:bodyPr wrap="square" rtlCol="0">
            <a:spAutoFit/>
          </a:bodyPr>
          <a:lstStyle/>
          <a:p>
            <a:r>
              <a:rPr lang="en-GB" sz="9600" b="1" dirty="0">
                <a:ln w="6600">
                  <a:solidFill>
                    <a:schemeClr val="accent2"/>
                  </a:solidFill>
                  <a:prstDash val="solid"/>
                </a:ln>
                <a:solidFill>
                  <a:srgbClr val="FF0000"/>
                </a:solidFill>
                <a:effectLst>
                  <a:outerShdw dist="38100" dir="2700000" algn="tl" rotWithShape="0">
                    <a:schemeClr val="accent2"/>
                  </a:outerShdw>
                </a:effectLst>
              </a:rPr>
              <a:t>The Increasing Importance of Employability Skills </a:t>
            </a:r>
          </a:p>
          <a:p>
            <a:pPr algn="ctr"/>
            <a:r>
              <a:rPr lang="en-GB" sz="9600" b="1" dirty="0">
                <a:ln w="6600">
                  <a:solidFill>
                    <a:schemeClr val="accent2"/>
                  </a:solidFill>
                  <a:prstDash val="solid"/>
                </a:ln>
                <a:solidFill>
                  <a:srgbClr val="FF0000"/>
                </a:solidFill>
                <a:effectLst>
                  <a:outerShdw dist="38100" dir="2700000" algn="tl" rotWithShape="0">
                    <a:schemeClr val="accent2"/>
                  </a:outerShdw>
                </a:effectLst>
              </a:rPr>
              <a:t>for University Graduates </a:t>
            </a:r>
          </a:p>
        </p:txBody>
      </p:sp>
      <p:sp>
        <p:nvSpPr>
          <p:cNvPr id="6" name="Rectangle 5"/>
          <p:cNvSpPr/>
          <p:nvPr/>
        </p:nvSpPr>
        <p:spPr>
          <a:xfrm>
            <a:off x="1159546" y="4131122"/>
            <a:ext cx="3835730" cy="1200329"/>
          </a:xfrm>
          <a:prstGeom prst="rect">
            <a:avLst/>
          </a:prstGeom>
        </p:spPr>
        <p:txBody>
          <a:bodyPr wrap="none">
            <a:spAutoFit/>
          </a:bodyPr>
          <a:lstStyle/>
          <a:p>
            <a:r>
              <a:rPr lang="en-GB" sz="7200" b="1" dirty="0">
                <a:ln w="6600">
                  <a:solidFill>
                    <a:schemeClr val="accent2"/>
                  </a:solidFill>
                  <a:prstDash val="solid"/>
                </a:ln>
                <a:solidFill>
                  <a:srgbClr val="FF0000"/>
                </a:solidFill>
                <a:effectLst>
                  <a:outerShdw dist="38100" dir="2700000" algn="tl" rotWithShape="0">
                    <a:schemeClr val="accent2"/>
                  </a:outerShdw>
                </a:effectLst>
              </a:rPr>
              <a:t>Rationale</a:t>
            </a:r>
            <a:endParaRPr lang="en-GB" dirty="0"/>
          </a:p>
        </p:txBody>
      </p:sp>
      <p:sp>
        <p:nvSpPr>
          <p:cNvPr id="7" name="Rectangle 6"/>
          <p:cNvSpPr/>
          <p:nvPr/>
        </p:nvSpPr>
        <p:spPr>
          <a:xfrm>
            <a:off x="1093112" y="14104039"/>
            <a:ext cx="4920578" cy="1107996"/>
          </a:xfrm>
          <a:prstGeom prst="rect">
            <a:avLst/>
          </a:prstGeom>
        </p:spPr>
        <p:txBody>
          <a:bodyPr wrap="none">
            <a:spAutoFit/>
          </a:bodyPr>
          <a:lstStyle/>
          <a:p>
            <a:r>
              <a:rPr lang="en-GB" sz="6600" b="1" dirty="0">
                <a:ln w="6600">
                  <a:solidFill>
                    <a:schemeClr val="accent2"/>
                  </a:solidFill>
                  <a:prstDash val="solid"/>
                </a:ln>
                <a:solidFill>
                  <a:srgbClr val="FF0000"/>
                </a:solidFill>
                <a:effectLst>
                  <a:outerShdw dist="38100" dir="2700000" algn="tl" rotWithShape="0">
                    <a:schemeClr val="accent2"/>
                  </a:outerShdw>
                </a:effectLst>
              </a:rPr>
              <a:t>Methodology</a:t>
            </a:r>
            <a:endParaRPr lang="en-GB" dirty="0"/>
          </a:p>
        </p:txBody>
      </p:sp>
      <p:sp>
        <p:nvSpPr>
          <p:cNvPr id="8" name="Rectangle 7"/>
          <p:cNvSpPr/>
          <p:nvPr/>
        </p:nvSpPr>
        <p:spPr>
          <a:xfrm>
            <a:off x="1174684" y="19678745"/>
            <a:ext cx="3089307" cy="1107996"/>
          </a:xfrm>
          <a:prstGeom prst="rect">
            <a:avLst/>
          </a:prstGeom>
        </p:spPr>
        <p:txBody>
          <a:bodyPr wrap="none">
            <a:spAutoFit/>
          </a:bodyPr>
          <a:lstStyle/>
          <a:p>
            <a:r>
              <a:rPr lang="en-GB" sz="6600" b="1" dirty="0">
                <a:ln w="6600">
                  <a:solidFill>
                    <a:schemeClr val="accent2"/>
                  </a:solidFill>
                  <a:prstDash val="solid"/>
                </a:ln>
                <a:solidFill>
                  <a:srgbClr val="FF0000"/>
                </a:solidFill>
                <a:effectLst>
                  <a:outerShdw dist="38100" dir="2700000" algn="tl" rotWithShape="0">
                    <a:schemeClr val="accent2"/>
                  </a:outerShdw>
                </a:effectLst>
              </a:rPr>
              <a:t>Findings</a:t>
            </a:r>
            <a:endParaRPr lang="en-GB" dirty="0"/>
          </a:p>
        </p:txBody>
      </p:sp>
      <p:sp>
        <p:nvSpPr>
          <p:cNvPr id="10" name="Rectangle 9"/>
          <p:cNvSpPr/>
          <p:nvPr/>
        </p:nvSpPr>
        <p:spPr>
          <a:xfrm>
            <a:off x="29015346" y="4609521"/>
            <a:ext cx="10598799" cy="1107996"/>
          </a:xfrm>
          <a:prstGeom prst="rect">
            <a:avLst/>
          </a:prstGeom>
        </p:spPr>
        <p:txBody>
          <a:bodyPr wrap="none">
            <a:spAutoFit/>
          </a:bodyPr>
          <a:lstStyle/>
          <a:p>
            <a:r>
              <a:rPr lang="en-GB" sz="6600" b="1" dirty="0">
                <a:ln w="6600">
                  <a:solidFill>
                    <a:schemeClr val="accent2"/>
                  </a:solidFill>
                  <a:prstDash val="solid"/>
                </a:ln>
                <a:solidFill>
                  <a:srgbClr val="FF0000"/>
                </a:solidFill>
                <a:effectLst>
                  <a:outerShdw dist="38100" dir="2700000" algn="tl" rotWithShape="0">
                    <a:schemeClr val="accent2"/>
                  </a:outerShdw>
                </a:effectLst>
              </a:rPr>
              <a:t>Analytical Review of Findings </a:t>
            </a:r>
            <a:endParaRPr lang="en-GB" dirty="0"/>
          </a:p>
        </p:txBody>
      </p:sp>
      <p:sp>
        <p:nvSpPr>
          <p:cNvPr id="11" name="Rectangle 10"/>
          <p:cNvSpPr/>
          <p:nvPr/>
        </p:nvSpPr>
        <p:spPr>
          <a:xfrm>
            <a:off x="29015346" y="15955907"/>
            <a:ext cx="12625316" cy="1107996"/>
          </a:xfrm>
          <a:prstGeom prst="rect">
            <a:avLst/>
          </a:prstGeom>
        </p:spPr>
        <p:txBody>
          <a:bodyPr wrap="none">
            <a:spAutoFit/>
          </a:bodyPr>
          <a:lstStyle/>
          <a:p>
            <a:r>
              <a:rPr lang="en-GB" sz="6600" b="1" dirty="0">
                <a:ln w="6600">
                  <a:solidFill>
                    <a:schemeClr val="accent2"/>
                  </a:solidFill>
                  <a:prstDash val="solid"/>
                </a:ln>
                <a:solidFill>
                  <a:srgbClr val="FF0000"/>
                </a:solidFill>
                <a:effectLst>
                  <a:outerShdw dist="38100" dir="2700000" algn="tl" rotWithShape="0">
                    <a:schemeClr val="accent2"/>
                  </a:outerShdw>
                </a:effectLst>
              </a:rPr>
              <a:t>Conclusions and Recommendations</a:t>
            </a:r>
            <a:endParaRPr lang="en-GB" dirty="0"/>
          </a:p>
        </p:txBody>
      </p:sp>
      <p:sp>
        <p:nvSpPr>
          <p:cNvPr id="13" name="Rectangle 12"/>
          <p:cNvSpPr/>
          <p:nvPr/>
        </p:nvSpPr>
        <p:spPr>
          <a:xfrm>
            <a:off x="1174684" y="5223230"/>
            <a:ext cx="12813727" cy="9159559"/>
          </a:xfrm>
          <a:prstGeom prst="rect">
            <a:avLst/>
          </a:prstGeom>
        </p:spPr>
        <p:txBody>
          <a:bodyPr wrap="square">
            <a:spAutoFit/>
          </a:bodyPr>
          <a:lstStyle/>
          <a:p>
            <a:pP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In my role as a Study Skills tutor, I embed employability skills (ES) such as critical thinking, report writing and written communication into each skills session.  This research poster focuses upon the growing importance of said skills for graduates. Such skills have been defined as personal attributes, understandings and skills that can allow graduates to attain positions in their chosen professions (Yorke, 1999). </a:t>
            </a:r>
          </a:p>
          <a:p>
            <a:pP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The issue is a contemporary one; when taking office Jo Johnson, Minister of Universities and Sciences, stated that his priority is to ensure that students ‘get the teaching they deserve’ and ‘employers get graduates with the skills they need’ (The Guardian, 2015). Furthermore, Chancellor of the Exchequer George Osborne, when detailing aspects of the proposed Teaching Excellence Framework, stated that universities with ‘high-quality teaching’ will be allowed to raise tuition fees in line with inflation from 2017-18 (The Times, 2015). This reflects a larger trend in higher education (HE), with the European Commission inferring that HE institutions should have curriculums that contain relevant, contemporary information that is applicable in the labour market (European Commission, 2013). </a:t>
            </a:r>
          </a:p>
          <a:p>
            <a:pP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As a consequence of my own practice of utilising ES and the increasing importance placed upon them throughout Europe, they were selected for investigation in this project.   </a:t>
            </a:r>
          </a:p>
          <a:p>
            <a:pP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093112" y="15087926"/>
            <a:ext cx="12946768" cy="4241546"/>
          </a:xfrm>
          <a:prstGeom prst="rect">
            <a:avLst/>
          </a:prstGeom>
        </p:spPr>
        <p:txBody>
          <a:bodyPr wrap="square">
            <a:spAutoFit/>
          </a:bodyPr>
          <a:lstStyle/>
          <a:p>
            <a:pP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This secondary research focuses on quantitative data regarding graduate employment (GE), as a means of contextualising the contemporary labour market university graduates are entering. Building upon this, the research then explores what skills employers are looking for in potential graduate employees, before considering if Staffordshire University resources and my practice reflect this.  This secondary, quantitative approach to research was selected as a large breadth of data was required to accurately ascertain the current state of graduate employability and what qualities employers find desirable in the UK.  A data sample of this size would not have been possible by conducting primary research.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1192011" y="20786741"/>
            <a:ext cx="12998027" cy="1475404"/>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Times New Roman" panose="02020603050405020304" pitchFamily="18" charset="0"/>
              </a:rPr>
              <a:t>Telegraph reporters found while in that in 1992, universities received 171,000 applications, that in 2012, 544,000 students applied for a place (Rowley, 2013).</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GB" sz="2800" dirty="0">
                <a:latin typeface="Calibri" panose="020F0502020204030204" pitchFamily="34" charset="0"/>
                <a:ea typeface="Calibri" panose="020F0502020204030204" pitchFamily="34" charset="0"/>
                <a:cs typeface="Times New Roman" panose="02020603050405020304" pitchFamily="18" charset="0"/>
              </a:rPr>
              <a:t> </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descr="D:\Poster 2\Research\Charts\Degree Chart.png"/>
          <p:cNvPicPr/>
          <p:nvPr/>
        </p:nvPicPr>
        <p:blipFill rotWithShape="1">
          <a:blip r:embed="rId4">
            <a:extLst>
              <a:ext uri="{28A0092B-C50C-407E-A947-70E740481C1C}">
                <a14:useLocalDpi xmlns:a14="http://schemas.microsoft.com/office/drawing/2010/main" val="0"/>
              </a:ext>
            </a:extLst>
          </a:blip>
          <a:srcRect l="1288" t="1031" r="1604" b="7212"/>
          <a:stretch/>
        </p:blipFill>
        <p:spPr bwMode="auto">
          <a:xfrm>
            <a:off x="6634705" y="22123067"/>
            <a:ext cx="6807363" cy="4540349"/>
          </a:xfrm>
          <a:prstGeom prst="rect">
            <a:avLst/>
          </a:prstGeom>
          <a:noFill/>
          <a:ln>
            <a:noFill/>
          </a:ln>
          <a:extLst>
            <a:ext uri="{53640926-AAD7-44D8-BBD7-CCE9431645EC}">
              <a14:shadowObscured xmlns:a14="http://schemas.microsoft.com/office/drawing/2010/main"/>
            </a:ext>
          </a:extLst>
        </p:spPr>
      </p:pic>
      <p:sp>
        <p:nvSpPr>
          <p:cNvPr id="16" name="Rectangle 15"/>
          <p:cNvSpPr/>
          <p:nvPr/>
        </p:nvSpPr>
        <p:spPr>
          <a:xfrm>
            <a:off x="6634705" y="26802494"/>
            <a:ext cx="4599144" cy="421654"/>
          </a:xfrm>
          <a:prstGeom prst="rect">
            <a:avLst/>
          </a:prstGeom>
        </p:spPr>
        <p:txBody>
          <a:bodyPr wrap="none">
            <a:spAutoFit/>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 (Higher Education Statistics Agency, 2015)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15149423" y="5331451"/>
            <a:ext cx="12998028" cy="993926"/>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Times New Roman" panose="02020603050405020304" pitchFamily="18" charset="0"/>
              </a:rPr>
              <a:t>Consequently, from 1992 to 2013 the number of graduates in the population has risen from 17 to 38 percent (Office of National Statistics, 2016). </a:t>
            </a:r>
          </a:p>
        </p:txBody>
      </p:sp>
      <p:sp>
        <p:nvSpPr>
          <p:cNvPr id="18" name="Rectangle 17"/>
          <p:cNvSpPr/>
          <p:nvPr/>
        </p:nvSpPr>
        <p:spPr>
          <a:xfrm>
            <a:off x="15166947" y="12285435"/>
            <a:ext cx="12617210" cy="378052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Times New Roman" panose="02020603050405020304" pitchFamily="18" charset="0"/>
              </a:rPr>
              <a:t>However, from 2001 to 2013 graduates employed in non-graduate roles have risen from 27 to 47 percent. The ONS posit that that this may reflect the increasing number of graduates and a lower demand for graduate skills (2016).</a:t>
            </a:r>
          </a:p>
          <a:p>
            <a:pPr marL="457200">
              <a:lnSpc>
                <a:spcPct val="107000"/>
              </a:lnSpc>
              <a:spcAft>
                <a:spcPts val="0"/>
              </a:spcAft>
            </a:pPr>
            <a:r>
              <a:rPr lang="en-GB" sz="28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Times New Roman" panose="02020603050405020304" pitchFamily="18" charset="0"/>
              </a:rPr>
              <a:t>Thusly it is increasingly important that graduates are aware of what employers are looking for. As such, The Guardian (2013) asked advertising agency Adzuna to find the top ten words or phrases that appear in job advertisements (see table, below left).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29021018" y="5711109"/>
            <a:ext cx="12724087" cy="11041612"/>
          </a:xfrm>
          <a:prstGeom prst="rect">
            <a:avLst/>
          </a:prstGeom>
        </p:spPr>
        <p:txBody>
          <a:bodyPr wrap="square">
            <a:spAutoFit/>
          </a:bodyPr>
          <a:lstStyle/>
          <a:p>
            <a:pP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The findings suggest that the number of graduates in society has been rising gradually since the 1990’s, although the most recent statistics demonstrate a slight fall in the years 2014-2015. Whether this is indicative of a new trend will not be evident for several years, when more data has been collected.  While 87% of graduates are currently employed, the number of graduates who are working within non-graduate roles has risen from 27% to 47% between 2001-2013. The ONS infers that this is a result of the growing numbers of graduates combined with fewer graduate positions. Consequently, there is a greater importance of equipping students with graduate skills, as they find themselves with more competition for fewer graduate roles.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In terms of what employers find desirable in graduate employees, the combined data suggests that in particular, communication skills, flexibility and motivation are particularly important. However, there are some differences between what employers suggest they are looking for in advertisements and what, when polled, they say is particularly desirable. For instance, there is a greater emphasis on organisational, analytical and commercial awareness qualities in the UOK data, whereas The Guardian data has a greater emphasis on accomplishments such as a degree, track record and qualifications. I infer that this could be a result of said advertisements being an initial barrier to entry when applying for a position, whereas the UOK data may reflect what employers would like to see</a:t>
            </a:r>
            <a:r>
              <a:rPr lang="en-GB" sz="1100" dirty="0">
                <a:latin typeface="Calibri" panose="020F0502020204030204" pitchFamily="34" charset="0"/>
                <a:ea typeface="Calibri" panose="020F0502020204030204" pitchFamily="34" charset="0"/>
                <a:cs typeface="Times New Roman" panose="02020603050405020304" pitchFamily="18" charset="0"/>
              </a:rPr>
              <a:t> </a:t>
            </a:r>
            <a:r>
              <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evidenced at an interview stage. Also, worthy of note, is that not all graduate employers were polled by UOK, and so more data collection from a wider breadth of graduate employers could lead to more accurate and different data. </a:t>
            </a:r>
          </a:p>
          <a:p>
            <a:endParaRPr lang="en-GB" dirty="0"/>
          </a:p>
        </p:txBody>
      </p:sp>
      <p:sp>
        <p:nvSpPr>
          <p:cNvPr id="21" name="Rectangle 20"/>
          <p:cNvSpPr/>
          <p:nvPr/>
        </p:nvSpPr>
        <p:spPr>
          <a:xfrm>
            <a:off x="29062107" y="16947869"/>
            <a:ext cx="12036691" cy="6085640"/>
          </a:xfrm>
          <a:prstGeom prst="rect">
            <a:avLst/>
          </a:prstGeom>
        </p:spPr>
        <p:txBody>
          <a:bodyPr wrap="square">
            <a:spAutoFit/>
          </a:bodyPr>
          <a:lstStyle/>
          <a:p>
            <a:pP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The UK government’s focus upon graduate employability is well founded, as there are an increasing numbers of graduates and fewer graduate jobs. Resultantly I, in my study skills role, must respond to this trend and the data concerning what employers find desirable. While my practice has a particular focus upon written communication, organisational and analytical employability skills, there is currently less focus on commercial awareness and drive/motivational skills. Resultantly, following this project I will research ways in which I can embed said employability attributes into my practice, in an effort to increase each student’s employability potential. I will also direct students to the SUCC resources and request the use of the Employability Skills checklist in sessions where appropriate. I would recommend a greater awareness of graduate employability and employer data amongst those working with higher education, and also for more research to take place regarding how best to embed and teach 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1260787" y="22123067"/>
            <a:ext cx="4824445" cy="3780522"/>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en-GB"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Data collated by The Higher Education Statistics Agency (HESA) (see right) shows a steady rise of students attaining a degree year on year from 2005 to 2014, before dropping slightly in 2015.</a:t>
            </a:r>
            <a:endParaRPr lang="en-GB"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22143013" y="6820912"/>
            <a:ext cx="5996499" cy="4702569"/>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en-GB"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graph to the left illustrates that graduates attaining jobs is gradually rising, with 75% of new graduates finding either graduate or non-graduate employment in 2013/14, and is supported by the findings of the Office of National Statistics (ONS) who found that overall 87 percent of graduates are currently employed (2016). </a:t>
            </a:r>
          </a:p>
        </p:txBody>
      </p:sp>
      <p:pic>
        <p:nvPicPr>
          <p:cNvPr id="25" name="Picture 24" descr="D:\Poster 2\Research\Charts\Employability Chart 2.gif"/>
          <p:cNvPicPr/>
          <p:nvPr/>
        </p:nvPicPr>
        <p:blipFill rotWithShape="1">
          <a:blip r:embed="rId5">
            <a:extLst>
              <a:ext uri="{28A0092B-C50C-407E-A947-70E740481C1C}">
                <a14:useLocalDpi xmlns:a14="http://schemas.microsoft.com/office/drawing/2010/main" val="0"/>
              </a:ext>
            </a:extLst>
          </a:blip>
          <a:srcRect l="602" t="931" r="1850" b="5542"/>
          <a:stretch/>
        </p:blipFill>
        <p:spPr bwMode="auto">
          <a:xfrm>
            <a:off x="15269382" y="6622831"/>
            <a:ext cx="6873631" cy="4609084"/>
          </a:xfrm>
          <a:prstGeom prst="rect">
            <a:avLst/>
          </a:prstGeom>
          <a:noFill/>
          <a:ln>
            <a:noFill/>
          </a:ln>
          <a:extLst>
            <a:ext uri="{53640926-AAD7-44D8-BBD7-CCE9431645EC}">
              <a14:shadowObscured xmlns:a14="http://schemas.microsoft.com/office/drawing/2010/main"/>
            </a:ext>
          </a:extLst>
        </p:spPr>
      </p:pic>
      <p:sp>
        <p:nvSpPr>
          <p:cNvPr id="26" name="Rectangle 25"/>
          <p:cNvSpPr/>
          <p:nvPr/>
        </p:nvSpPr>
        <p:spPr>
          <a:xfrm>
            <a:off x="15269382" y="11312654"/>
            <a:ext cx="4772268" cy="421654"/>
          </a:xfrm>
          <a:prstGeom prst="rect">
            <a:avLst/>
          </a:prstGeom>
        </p:spPr>
        <p:txBody>
          <a:bodyPr wrap="none">
            <a:spAutoFit/>
          </a:bodyPr>
          <a:lstStyle/>
          <a:p>
            <a:pPr marL="228600">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(Higher Education Statistics Agency, 2015)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27"/>
          <p:cNvSpPr/>
          <p:nvPr/>
        </p:nvSpPr>
        <p:spPr>
          <a:xfrm>
            <a:off x="15133393" y="15955907"/>
            <a:ext cx="12831246" cy="3500638"/>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sz="2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Similarly, the University of Kent (UOK) (2016) asked leading employers including the BBC, Microsoft and Prospects what qualities they were looking for in employees (see table, below right)</a:t>
            </a:r>
          </a:p>
          <a:p>
            <a:pPr marL="342900" lvl="0" indent="-342900">
              <a:lnSpc>
                <a:spcPct val="107000"/>
              </a:lnSpc>
              <a:spcAft>
                <a:spcPts val="0"/>
              </a:spcAft>
              <a:buFont typeface="Symbol" panose="05050102010706020507" pitchFamily="18" charset="2"/>
              <a:buChar char=""/>
            </a:pP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800" dirty="0">
                <a:latin typeface="Calibri" panose="020F0502020204030204" pitchFamily="34" charset="0"/>
                <a:ea typeface="Calibri" panose="020F0502020204030204" pitchFamily="34" charset="0"/>
                <a:cs typeface="Times New Roman" panose="02020603050405020304" pitchFamily="18" charset="0"/>
              </a:rPr>
              <a:t>Reflecting these findings, the Staffordshire University Careers Centre (SUCC) website and E-Coach include a wealth of sources to aid employability, including an Employability Skills Assessment checklist that reflects the above data specified by employers (Staffordshire University Careers Centre, 2011).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2128920920"/>
              </p:ext>
            </p:extLst>
          </p:nvPr>
        </p:nvGraphicFramePr>
        <p:xfrm>
          <a:off x="22472223" y="19592106"/>
          <a:ext cx="5492416" cy="6527409"/>
        </p:xfrm>
        <a:graphic>
          <a:graphicData uri="http://schemas.openxmlformats.org/drawingml/2006/table">
            <a:tbl>
              <a:tblPr firstRow="1" firstCol="1" bandRow="1"/>
              <a:tblGrid>
                <a:gridCol w="5492416">
                  <a:extLst>
                    <a:ext uri="{9D8B030D-6E8A-4147-A177-3AD203B41FA5}">
                      <a16:colId xmlns:a16="http://schemas.microsoft.com/office/drawing/2014/main" val="501070384"/>
                    </a:ext>
                  </a:extLst>
                </a:gridCol>
              </a:tblGrid>
              <a:tr h="1036314">
                <a:tc>
                  <a:txBody>
                    <a:bodyPr/>
                    <a:lstStyle/>
                    <a:p>
                      <a:pPr algn="ctr">
                        <a:lnSpc>
                          <a:spcPct val="107000"/>
                        </a:lnSpc>
                        <a:spcAft>
                          <a:spcPts val="0"/>
                        </a:spcAft>
                      </a:pPr>
                      <a:r>
                        <a:rPr lang="en-GB" sz="2800" i="1" dirty="0">
                          <a:effectLst/>
                          <a:latin typeface="Calibri" panose="020F0502020204030204" pitchFamily="34" charset="0"/>
                          <a:ea typeface="Calibri" panose="020F0502020204030204" pitchFamily="34" charset="0"/>
                          <a:cs typeface="Times New Roman" panose="02020603050405020304" pitchFamily="18" charset="0"/>
                        </a:rPr>
                        <a:t>The Top Ten Qualities Leading Employers are Looking For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8460159"/>
                  </a:ext>
                </a:extLst>
              </a:tr>
              <a:tr h="5491095">
                <a:tc>
                  <a:txBody>
                    <a:bodyPr/>
                    <a:lstStyle/>
                    <a:p>
                      <a:pPr marL="457200">
                        <a:spcAft>
                          <a:spcPts val="0"/>
                        </a:spcAft>
                      </a:pPr>
                      <a:r>
                        <a:rPr lang="en-GB" sz="2800" dirty="0">
                          <a:solidFill>
                            <a:srgbClr val="000000"/>
                          </a:solidFill>
                          <a:effectLst/>
                          <a:latin typeface="Calibri" panose="020F0502020204030204" pitchFamily="34" charset="0"/>
                        </a:rPr>
                        <a:t> </a:t>
                      </a:r>
                      <a:endParaRPr lang="en-GB" sz="1100" dirty="0">
                        <a:effectLst/>
                        <a:latin typeface="Calibri" panose="020F0502020204030204" pitchFamily="34" charset="0"/>
                      </a:endParaRPr>
                    </a:p>
                    <a:p>
                      <a:pPr marL="342900" lvl="0" indent="-342900">
                        <a:spcAft>
                          <a:spcPts val="0"/>
                        </a:spcAft>
                        <a:buFont typeface="+mj-lt"/>
                        <a:buAutoNum type="arabicPeriod"/>
                      </a:pPr>
                      <a:r>
                        <a:rPr lang="en-GB" sz="2800" dirty="0">
                          <a:solidFill>
                            <a:srgbClr val="000000"/>
                          </a:solidFill>
                          <a:effectLst/>
                          <a:latin typeface="Calibri" panose="020F0502020204030204" pitchFamily="34" charset="0"/>
                        </a:rPr>
                        <a:t>Verbal Communication</a:t>
                      </a:r>
                      <a:endParaRPr lang="en-GB" sz="1100" dirty="0">
                        <a:effectLst/>
                        <a:latin typeface="Calibri" panose="020F0502020204030204" pitchFamily="34" charset="0"/>
                      </a:endParaRPr>
                    </a:p>
                    <a:p>
                      <a:pPr marL="342900" lvl="0" indent="-342900">
                        <a:spcAft>
                          <a:spcPts val="0"/>
                        </a:spcAft>
                        <a:buFont typeface="+mj-lt"/>
                        <a:buAutoNum type="arabicPeriod"/>
                      </a:pPr>
                      <a:r>
                        <a:rPr lang="en-GB" sz="2800" dirty="0">
                          <a:solidFill>
                            <a:srgbClr val="000000"/>
                          </a:solidFill>
                          <a:effectLst/>
                          <a:latin typeface="Calibri" panose="020F0502020204030204" pitchFamily="34" charset="0"/>
                        </a:rPr>
                        <a:t>Teamwork</a:t>
                      </a:r>
                      <a:endParaRPr lang="en-GB" sz="1100" dirty="0">
                        <a:effectLst/>
                        <a:latin typeface="Calibri" panose="020F0502020204030204" pitchFamily="34" charset="0"/>
                      </a:endParaRPr>
                    </a:p>
                    <a:p>
                      <a:pPr marL="342900" lvl="0" indent="-342900">
                        <a:spcAft>
                          <a:spcPts val="0"/>
                        </a:spcAft>
                        <a:buFont typeface="+mj-lt"/>
                        <a:buAutoNum type="arabicPeriod"/>
                      </a:pPr>
                      <a:r>
                        <a:rPr lang="en-GB" sz="2800" dirty="0">
                          <a:solidFill>
                            <a:srgbClr val="000000"/>
                          </a:solidFill>
                          <a:effectLst/>
                          <a:latin typeface="Calibri" panose="020F0502020204030204" pitchFamily="34" charset="0"/>
                        </a:rPr>
                        <a:t>Commercial Awareness</a:t>
                      </a:r>
                      <a:endParaRPr lang="en-GB" sz="1100" dirty="0">
                        <a:effectLst/>
                        <a:latin typeface="Calibri" panose="020F0502020204030204" pitchFamily="34" charset="0"/>
                      </a:endParaRPr>
                    </a:p>
                    <a:p>
                      <a:pPr marL="342900" lvl="0" indent="-342900">
                        <a:spcAft>
                          <a:spcPts val="0"/>
                        </a:spcAft>
                        <a:buFont typeface="+mj-lt"/>
                        <a:buAutoNum type="arabicPeriod"/>
                      </a:pPr>
                      <a:r>
                        <a:rPr lang="en-GB" sz="2800" dirty="0">
                          <a:solidFill>
                            <a:srgbClr val="000000"/>
                          </a:solidFill>
                          <a:effectLst/>
                          <a:latin typeface="Calibri" panose="020F0502020204030204" pitchFamily="34" charset="0"/>
                        </a:rPr>
                        <a:t>Analysing and Investigating</a:t>
                      </a:r>
                      <a:endParaRPr lang="en-GB" sz="1100" dirty="0">
                        <a:effectLst/>
                        <a:latin typeface="Calibri" panose="020F0502020204030204" pitchFamily="34" charset="0"/>
                      </a:endParaRPr>
                    </a:p>
                    <a:p>
                      <a:pPr marL="342900" lvl="0" indent="-342900">
                        <a:spcAft>
                          <a:spcPts val="0"/>
                        </a:spcAft>
                        <a:buFont typeface="+mj-lt"/>
                        <a:buAutoNum type="arabicPeriod"/>
                      </a:pPr>
                      <a:r>
                        <a:rPr lang="en-GB" sz="2800" dirty="0">
                          <a:solidFill>
                            <a:srgbClr val="000000"/>
                          </a:solidFill>
                          <a:effectLst/>
                          <a:latin typeface="Calibri" panose="020F0502020204030204" pitchFamily="34" charset="0"/>
                        </a:rPr>
                        <a:t>Self-Motivation</a:t>
                      </a:r>
                      <a:endParaRPr lang="en-GB" sz="1100" dirty="0">
                        <a:effectLst/>
                        <a:latin typeface="Calibri" panose="020F0502020204030204" pitchFamily="34" charset="0"/>
                      </a:endParaRPr>
                    </a:p>
                    <a:p>
                      <a:pPr marL="342900" lvl="0" indent="-342900">
                        <a:spcAft>
                          <a:spcPts val="0"/>
                        </a:spcAft>
                        <a:buFont typeface="+mj-lt"/>
                        <a:buAutoNum type="arabicPeriod"/>
                      </a:pPr>
                      <a:r>
                        <a:rPr lang="en-GB" sz="2800" dirty="0">
                          <a:solidFill>
                            <a:srgbClr val="000000"/>
                          </a:solidFill>
                          <a:effectLst/>
                          <a:latin typeface="Calibri" panose="020F0502020204030204" pitchFamily="34" charset="0"/>
                        </a:rPr>
                        <a:t>Drive</a:t>
                      </a:r>
                      <a:endParaRPr lang="en-GB" sz="1100" dirty="0">
                        <a:effectLst/>
                        <a:latin typeface="Calibri" panose="020F0502020204030204" pitchFamily="34" charset="0"/>
                      </a:endParaRPr>
                    </a:p>
                    <a:p>
                      <a:pPr marL="342900" lvl="0" indent="-342900">
                        <a:spcAft>
                          <a:spcPts val="0"/>
                        </a:spcAft>
                        <a:buFont typeface="+mj-lt"/>
                        <a:buAutoNum type="arabicPeriod"/>
                      </a:pPr>
                      <a:r>
                        <a:rPr lang="en-GB" sz="2800" dirty="0">
                          <a:solidFill>
                            <a:srgbClr val="000000"/>
                          </a:solidFill>
                          <a:effectLst/>
                          <a:latin typeface="Calibri" panose="020F0502020204030204" pitchFamily="34" charset="0"/>
                        </a:rPr>
                        <a:t>Written Communication</a:t>
                      </a:r>
                      <a:endParaRPr lang="en-GB" sz="1100" dirty="0">
                        <a:effectLst/>
                        <a:latin typeface="Calibri" panose="020F0502020204030204" pitchFamily="34" charset="0"/>
                      </a:endParaRPr>
                    </a:p>
                    <a:p>
                      <a:pPr marL="342900" lvl="0" indent="-342900">
                        <a:spcAft>
                          <a:spcPts val="0"/>
                        </a:spcAft>
                        <a:buFont typeface="+mj-lt"/>
                        <a:buAutoNum type="arabicPeriod"/>
                      </a:pPr>
                      <a:r>
                        <a:rPr lang="en-GB" sz="2800" dirty="0">
                          <a:solidFill>
                            <a:srgbClr val="000000"/>
                          </a:solidFill>
                          <a:effectLst/>
                          <a:latin typeface="Calibri" panose="020F0502020204030204" pitchFamily="34" charset="0"/>
                        </a:rPr>
                        <a:t>Planning and Organising</a:t>
                      </a:r>
                      <a:endParaRPr lang="en-GB" sz="1100" dirty="0">
                        <a:effectLst/>
                        <a:latin typeface="Calibri" panose="020F0502020204030204" pitchFamily="34" charset="0"/>
                      </a:endParaRPr>
                    </a:p>
                    <a:p>
                      <a:pPr marL="342900" lvl="0" indent="-342900">
                        <a:spcAft>
                          <a:spcPts val="0"/>
                        </a:spcAft>
                        <a:buFont typeface="+mj-lt"/>
                        <a:buAutoNum type="arabicPeriod"/>
                      </a:pPr>
                      <a:r>
                        <a:rPr lang="en-GB" sz="2800" dirty="0">
                          <a:solidFill>
                            <a:srgbClr val="000000"/>
                          </a:solidFill>
                          <a:effectLst/>
                          <a:latin typeface="Calibri" panose="020F0502020204030204" pitchFamily="34" charset="0"/>
                        </a:rPr>
                        <a:t>Flexibility</a:t>
                      </a:r>
                      <a:endParaRPr lang="en-GB" sz="1100" dirty="0">
                        <a:effectLst/>
                        <a:latin typeface="Calibri" panose="020F0502020204030204" pitchFamily="34" charset="0"/>
                      </a:endParaRPr>
                    </a:p>
                    <a:p>
                      <a:pPr marL="342900" lvl="0" indent="-342900">
                        <a:spcAft>
                          <a:spcPts val="0"/>
                        </a:spcAft>
                        <a:buFont typeface="+mj-lt"/>
                        <a:buAutoNum type="arabicPeriod"/>
                      </a:pPr>
                      <a:r>
                        <a:rPr lang="en-GB" sz="2800" dirty="0">
                          <a:solidFill>
                            <a:srgbClr val="000000"/>
                          </a:solidFill>
                          <a:effectLst/>
                          <a:latin typeface="Calibri" panose="020F0502020204030204" pitchFamily="34" charset="0"/>
                        </a:rPr>
                        <a:t>Time management</a:t>
                      </a:r>
                      <a:endParaRPr lang="en-GB" sz="1100" dirty="0">
                        <a:effectLst/>
                        <a:latin typeface="Calibri" panose="020F0502020204030204" pitchFamily="34" charset="0"/>
                      </a:endParaRPr>
                    </a:p>
                    <a:p>
                      <a:pPr>
                        <a:lnSpc>
                          <a:spcPct val="107000"/>
                        </a:lnSpc>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355562"/>
                  </a:ext>
                </a:extLst>
              </a:tr>
            </a:tbl>
          </a:graphicData>
        </a:graphic>
      </p:graphicFrame>
      <p:sp>
        <p:nvSpPr>
          <p:cNvPr id="31" name="Rectangle 30"/>
          <p:cNvSpPr/>
          <p:nvPr/>
        </p:nvSpPr>
        <p:spPr>
          <a:xfrm>
            <a:off x="22472223" y="26119515"/>
            <a:ext cx="2835007" cy="400110"/>
          </a:xfrm>
          <a:prstGeom prst="rect">
            <a:avLst/>
          </a:prstGeom>
        </p:spPr>
        <p:txBody>
          <a:bodyPr wrap="none">
            <a:spAutoFit/>
          </a:bodyPr>
          <a:lstStyle/>
          <a:p>
            <a:r>
              <a:rPr lang="en-GB" sz="2000" dirty="0">
                <a:latin typeface="Calibri" panose="020F0502020204030204" pitchFamily="34" charset="0"/>
                <a:ea typeface="Calibri" panose="020F0502020204030204" pitchFamily="34" charset="0"/>
                <a:cs typeface="Times New Roman" panose="02020603050405020304" pitchFamily="18" charset="0"/>
              </a:rPr>
              <a:t>(University of Kent, 2016)</a:t>
            </a:r>
            <a:endParaRPr lang="en-GB" dirty="0"/>
          </a:p>
        </p:txBody>
      </p:sp>
      <p:graphicFrame>
        <p:nvGraphicFramePr>
          <p:cNvPr id="34" name="Table 33"/>
          <p:cNvGraphicFramePr>
            <a:graphicFrameLocks noGrp="1"/>
          </p:cNvGraphicFramePr>
          <p:nvPr>
            <p:extLst>
              <p:ext uri="{D42A27DB-BD31-4B8C-83A1-F6EECF244321}">
                <p14:modId xmlns:p14="http://schemas.microsoft.com/office/powerpoint/2010/main" val="2817797043"/>
              </p:ext>
            </p:extLst>
          </p:nvPr>
        </p:nvGraphicFramePr>
        <p:xfrm>
          <a:off x="15497201" y="19619586"/>
          <a:ext cx="4899449" cy="6479673"/>
        </p:xfrm>
        <a:graphic>
          <a:graphicData uri="http://schemas.openxmlformats.org/drawingml/2006/table">
            <a:tbl>
              <a:tblPr firstRow="1" firstCol="1" bandRow="1"/>
              <a:tblGrid>
                <a:gridCol w="4899449">
                  <a:extLst>
                    <a:ext uri="{9D8B030D-6E8A-4147-A177-3AD203B41FA5}">
                      <a16:colId xmlns:a16="http://schemas.microsoft.com/office/drawing/2014/main" val="3478864537"/>
                    </a:ext>
                  </a:extLst>
                </a:gridCol>
              </a:tblGrid>
              <a:tr h="1021149">
                <a:tc>
                  <a:txBody>
                    <a:bodyPr/>
                    <a:lstStyle/>
                    <a:p>
                      <a:pPr algn="ctr">
                        <a:lnSpc>
                          <a:spcPct val="107000"/>
                        </a:lnSpc>
                        <a:spcAft>
                          <a:spcPts val="0"/>
                        </a:spcAft>
                      </a:pPr>
                      <a:r>
                        <a:rPr lang="en-GB" sz="2800" i="1">
                          <a:effectLst/>
                          <a:latin typeface="Calibri" panose="020F0502020204030204" pitchFamily="34" charset="0"/>
                          <a:ea typeface="Calibri" panose="020F0502020204030204" pitchFamily="34" charset="0"/>
                          <a:cs typeface="Times New Roman" panose="02020603050405020304" pitchFamily="18" charset="0"/>
                        </a:rPr>
                        <a:t>The Top Ten Phrases Found In Graduate Job Advertisements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4459316"/>
                  </a:ext>
                </a:extLst>
              </a:tr>
              <a:tr h="4924104">
                <a:tc>
                  <a:txBody>
                    <a:bodyPr/>
                    <a:lstStyle/>
                    <a:p>
                      <a:pPr marL="457200" algn="l">
                        <a:lnSpc>
                          <a:spcPct val="107000"/>
                        </a:lnSpc>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en-GB" sz="2800" dirty="0">
                          <a:effectLst/>
                          <a:latin typeface="Calibri" panose="020F0502020204030204" pitchFamily="34" charset="0"/>
                          <a:ea typeface="Calibri" panose="020F0502020204030204" pitchFamily="34" charset="0"/>
                          <a:cs typeface="Times New Roman" panose="02020603050405020304" pitchFamily="18" charset="0"/>
                        </a:rPr>
                        <a:t>Organised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en-GB" sz="2800" dirty="0">
                          <a:effectLst/>
                          <a:latin typeface="Calibri" panose="020F0502020204030204" pitchFamily="34" charset="0"/>
                          <a:ea typeface="Calibri" panose="020F0502020204030204" pitchFamily="34" charset="0"/>
                          <a:cs typeface="Times New Roman" panose="02020603050405020304" pitchFamily="18" charset="0"/>
                        </a:rPr>
                        <a:t>Communication Skills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en-GB" sz="2800" dirty="0">
                          <a:effectLst/>
                          <a:latin typeface="Calibri" panose="020F0502020204030204" pitchFamily="34" charset="0"/>
                          <a:ea typeface="Calibri" panose="020F0502020204030204" pitchFamily="34" charset="0"/>
                          <a:cs typeface="Times New Roman" panose="02020603050405020304" pitchFamily="18" charset="0"/>
                        </a:rPr>
                        <a:t>Motivated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en-GB" sz="2800" dirty="0">
                          <a:effectLst/>
                          <a:latin typeface="Calibri" panose="020F0502020204030204" pitchFamily="34" charset="0"/>
                          <a:ea typeface="Calibri" panose="020F0502020204030204" pitchFamily="34" charset="0"/>
                          <a:cs typeface="Times New Roman" panose="02020603050405020304" pitchFamily="18" charset="0"/>
                        </a:rPr>
                        <a:t>Qualified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en-GB" sz="2800" dirty="0">
                          <a:effectLst/>
                          <a:latin typeface="Calibri" panose="020F0502020204030204" pitchFamily="34" charset="0"/>
                          <a:ea typeface="Calibri" panose="020F0502020204030204" pitchFamily="34" charset="0"/>
                          <a:cs typeface="Times New Roman" panose="02020603050405020304" pitchFamily="18" charset="0"/>
                        </a:rPr>
                        <a:t>Flexible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en-GB" sz="2800" dirty="0">
                          <a:effectLst/>
                          <a:latin typeface="Calibri" panose="020F0502020204030204" pitchFamily="34" charset="0"/>
                          <a:ea typeface="Calibri" panose="020F0502020204030204" pitchFamily="34" charset="0"/>
                          <a:cs typeface="Times New Roman" panose="02020603050405020304" pitchFamily="18" charset="0"/>
                        </a:rPr>
                        <a:t>Degree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en-GB" sz="2800" dirty="0">
                          <a:effectLst/>
                          <a:latin typeface="Calibri" panose="020F0502020204030204" pitchFamily="34" charset="0"/>
                          <a:ea typeface="Calibri" panose="020F0502020204030204" pitchFamily="34" charset="0"/>
                          <a:cs typeface="Times New Roman" panose="02020603050405020304" pitchFamily="18" charset="0"/>
                        </a:rPr>
                        <a:t>Commitment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en-GB" sz="2800" dirty="0">
                          <a:effectLst/>
                          <a:latin typeface="Calibri" panose="020F0502020204030204" pitchFamily="34" charset="0"/>
                          <a:ea typeface="Calibri" panose="020F0502020204030204" pitchFamily="34" charset="0"/>
                          <a:cs typeface="Times New Roman" panose="02020603050405020304" pitchFamily="18" charset="0"/>
                        </a:rPr>
                        <a:t>Passionate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en-GB" sz="2800" dirty="0">
                          <a:effectLst/>
                          <a:latin typeface="Calibri" panose="020F0502020204030204" pitchFamily="34" charset="0"/>
                          <a:ea typeface="Calibri" panose="020F0502020204030204" pitchFamily="34" charset="0"/>
                          <a:cs typeface="Times New Roman" panose="02020603050405020304" pitchFamily="18" charset="0"/>
                        </a:rPr>
                        <a:t>Track Record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mj-lt"/>
                        <a:buAutoNum type="arabicPeriod"/>
                      </a:pPr>
                      <a:r>
                        <a:rPr lang="en-GB" sz="2800" dirty="0">
                          <a:effectLst/>
                          <a:latin typeface="Calibri" panose="020F0502020204030204" pitchFamily="34" charset="0"/>
                          <a:ea typeface="Calibri" panose="020F0502020204030204" pitchFamily="34" charset="0"/>
                          <a:cs typeface="Times New Roman" panose="02020603050405020304" pitchFamily="18" charset="0"/>
                        </a:rPr>
                        <a:t>Innovative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36734"/>
                  </a:ext>
                </a:extLst>
              </a:tr>
            </a:tbl>
          </a:graphicData>
        </a:graphic>
      </p:graphicFrame>
      <p:sp>
        <p:nvSpPr>
          <p:cNvPr id="35" name="Rectangle 34"/>
          <p:cNvSpPr/>
          <p:nvPr/>
        </p:nvSpPr>
        <p:spPr>
          <a:xfrm>
            <a:off x="15269382" y="26110059"/>
            <a:ext cx="2138727" cy="407035"/>
          </a:xfrm>
          <a:prstGeom prst="rect">
            <a:avLst/>
          </a:prstGeom>
        </p:spPr>
        <p:txBody>
          <a:bodyPr wrap="none">
            <a:spAutoFit/>
          </a:bodyPr>
          <a:lstStyle/>
          <a:p>
            <a:pPr>
              <a:lnSpc>
                <a:spcPct val="107000"/>
              </a:lnSpc>
              <a:spcAft>
                <a:spcPts val="800"/>
              </a:spcAft>
            </a:pPr>
            <a:r>
              <a:rPr lang="en-GB"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(Benedictus, 2013)</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p:cNvSpPr/>
          <p:nvPr/>
        </p:nvSpPr>
        <p:spPr>
          <a:xfrm>
            <a:off x="29119964" y="23878859"/>
            <a:ext cx="12159408" cy="273473"/>
          </a:xfrm>
          <a:prstGeom prst="rect">
            <a:avLst/>
          </a:prstGeom>
        </p:spPr>
        <p:txBody>
          <a:bodyPr wrap="square">
            <a:spAutoFit/>
          </a:bodyPr>
          <a:lstStyle/>
          <a:p>
            <a:pPr>
              <a:lnSpc>
                <a:spcPct val="107000"/>
              </a:lnSpc>
              <a:spcAft>
                <a:spcPts val="0"/>
              </a:spcAft>
            </a:pPr>
            <a:r>
              <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Benedictus, L. (2013) </a:t>
            </a:r>
            <a:r>
              <a:rPr lang="en-GB" sz="11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Top 10 Things Employers Are Looking for. </a:t>
            </a:r>
            <a:r>
              <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[Online] Available from: http://www.theguardian.com/money/2013/apr/22/top-10-things-employers-looking-for. [Accessed:</a:t>
            </a:r>
            <a:r>
              <a:rPr lang="en-GB" sz="11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8</a:t>
            </a:r>
            <a:r>
              <a:rPr lang="en-GB" sz="11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June 2016]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Rectangle 37"/>
          <p:cNvSpPr/>
          <p:nvPr/>
        </p:nvSpPr>
        <p:spPr>
          <a:xfrm>
            <a:off x="29112160" y="24178865"/>
            <a:ext cx="11774300" cy="635751"/>
          </a:xfrm>
          <a:prstGeom prst="rect">
            <a:avLst/>
          </a:prstGeom>
        </p:spPr>
        <p:txBody>
          <a:bodyPr wrap="square">
            <a:spAutoFit/>
          </a:bodyPr>
          <a:lstStyle/>
          <a:p>
            <a:pPr>
              <a:lnSpc>
                <a:spcPct val="107000"/>
              </a:lnSpc>
              <a:spcAft>
                <a:spcPts val="0"/>
              </a:spcAft>
            </a:pPr>
            <a:r>
              <a:rPr lang="en-GB" sz="1100" dirty="0">
                <a:latin typeface="Calibri" panose="020F0502020204030204" pitchFamily="34" charset="0"/>
                <a:ea typeface="Calibri" panose="020F0502020204030204" pitchFamily="34" charset="0"/>
                <a:cs typeface="Times New Roman" panose="02020603050405020304" pitchFamily="18" charset="0"/>
              </a:rPr>
              <a:t>European Commission. (2013) </a:t>
            </a:r>
            <a:r>
              <a:rPr lang="en-GB" sz="1100" i="1" dirty="0">
                <a:latin typeface="Calibri" panose="020F0502020204030204" pitchFamily="34" charset="0"/>
                <a:ea typeface="Calibri" panose="020F0502020204030204" pitchFamily="34" charset="0"/>
                <a:cs typeface="Times New Roman" panose="02020603050405020304" pitchFamily="18" charset="0"/>
              </a:rPr>
              <a:t>Improving the Quality of Teaching and Learning in Europe’s Higher Education Institutions.</a:t>
            </a:r>
            <a:r>
              <a:rPr lang="en-GB" sz="1100" dirty="0">
                <a:latin typeface="Calibri" panose="020F0502020204030204" pitchFamily="34" charset="0"/>
                <a:ea typeface="Calibri" panose="020F0502020204030204" pitchFamily="34" charset="0"/>
                <a:cs typeface="Times New Roman" panose="02020603050405020304" pitchFamily="18" charset="0"/>
              </a:rPr>
              <a:t> Brussels: European Commission. Higher Education Statistics Agency. (2015) </a:t>
            </a:r>
            <a:r>
              <a:rPr lang="en-GB" sz="1100" i="1" dirty="0">
                <a:latin typeface="Calibri" panose="020F0502020204030204" pitchFamily="34" charset="0"/>
                <a:ea typeface="Calibri" panose="020F0502020204030204" pitchFamily="34" charset="0"/>
                <a:cs typeface="Times New Roman" panose="02020603050405020304" pitchFamily="18" charset="0"/>
              </a:rPr>
              <a:t>Classified First Degree Qualifications by Class. </a:t>
            </a:r>
            <a:r>
              <a:rPr lang="en-GB" sz="1100" dirty="0">
                <a:latin typeface="Calibri" panose="020F0502020204030204" pitchFamily="34" charset="0"/>
                <a:ea typeface="Calibri" panose="020F0502020204030204" pitchFamily="34" charset="0"/>
                <a:cs typeface="Times New Roman" panose="02020603050405020304" pitchFamily="18" charset="0"/>
              </a:rPr>
              <a:t>Higher Education Statistics Agency. [Online Image] Available from: https://www.hesa.ac.uk/index.php?option=com_content&amp;view=article&amp;id=1897&amp;Itemid=239 [Accessed: 2</a:t>
            </a:r>
            <a:r>
              <a:rPr lang="en-GB" sz="1100" baseline="30000" dirty="0">
                <a:latin typeface="Calibri" panose="020F0502020204030204" pitchFamily="34" charset="0"/>
                <a:ea typeface="Calibri" panose="020F0502020204030204" pitchFamily="34" charset="0"/>
                <a:cs typeface="Times New Roman" panose="02020603050405020304" pitchFamily="18" charset="0"/>
              </a:rPr>
              <a:t>nd</a:t>
            </a:r>
            <a:r>
              <a:rPr lang="en-GB" sz="1100" dirty="0">
                <a:latin typeface="Calibri" panose="020F0502020204030204" pitchFamily="34" charset="0"/>
                <a:ea typeface="Calibri" panose="020F0502020204030204" pitchFamily="34" charset="0"/>
                <a:cs typeface="Times New Roman" panose="02020603050405020304" pitchFamily="18" charset="0"/>
              </a:rPr>
              <a:t> June 2016].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Rectangle 38"/>
          <p:cNvSpPr/>
          <p:nvPr/>
        </p:nvSpPr>
        <p:spPr>
          <a:xfrm>
            <a:off x="29119963" y="25299104"/>
            <a:ext cx="11993592" cy="454612"/>
          </a:xfrm>
          <a:prstGeom prst="rect">
            <a:avLst/>
          </a:prstGeom>
        </p:spPr>
        <p:txBody>
          <a:bodyPr wrap="square">
            <a:spAutoFit/>
          </a:bodyPr>
          <a:lstStyle/>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Higher Education Statistics Agency. (2015) </a:t>
            </a:r>
            <a:r>
              <a:rPr lang="en-GB" sz="1100" i="1" dirty="0">
                <a:latin typeface="Calibri" panose="020F0502020204030204" pitchFamily="34" charset="0"/>
                <a:ea typeface="Calibri" panose="020F0502020204030204" pitchFamily="34" charset="0"/>
                <a:cs typeface="Times New Roman" panose="02020603050405020304" pitchFamily="18" charset="0"/>
              </a:rPr>
              <a:t>Destinations of Full Time Degree Leavers by Academic Year. </a:t>
            </a:r>
            <a:r>
              <a:rPr lang="en-GB" sz="1100" dirty="0">
                <a:latin typeface="Calibri" panose="020F0502020204030204" pitchFamily="34" charset="0"/>
                <a:ea typeface="Calibri" panose="020F0502020204030204" pitchFamily="34" charset="0"/>
                <a:cs typeface="Times New Roman" panose="02020603050405020304" pitchFamily="18" charset="0"/>
              </a:rPr>
              <a:t>Higher Education Statistics Agency. [Online Image] Available from: https://www.hesa.ac.uk/sfr217#sfr217chart4. [Accessed: 2</a:t>
            </a:r>
            <a:r>
              <a:rPr lang="en-GB" sz="1100" baseline="30000" dirty="0">
                <a:latin typeface="Calibri" panose="020F0502020204030204" pitchFamily="34" charset="0"/>
                <a:ea typeface="Calibri" panose="020F0502020204030204" pitchFamily="34" charset="0"/>
                <a:cs typeface="Times New Roman" panose="02020603050405020304" pitchFamily="18" charset="0"/>
              </a:rPr>
              <a:t>nd</a:t>
            </a:r>
            <a:r>
              <a:rPr lang="en-GB" sz="1100" dirty="0">
                <a:latin typeface="Calibri" panose="020F0502020204030204" pitchFamily="34" charset="0"/>
                <a:ea typeface="Calibri" panose="020F0502020204030204" pitchFamily="34" charset="0"/>
                <a:cs typeface="Times New Roman" panose="02020603050405020304" pitchFamily="18" charset="0"/>
              </a:rPr>
              <a:t> June 2016].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Rectangle 40"/>
          <p:cNvSpPr/>
          <p:nvPr/>
        </p:nvSpPr>
        <p:spPr>
          <a:xfrm>
            <a:off x="29119963" y="25730802"/>
            <a:ext cx="12526198" cy="454612"/>
          </a:xfrm>
          <a:prstGeom prst="rect">
            <a:avLst/>
          </a:prstGeom>
        </p:spPr>
        <p:txBody>
          <a:bodyPr wrap="square">
            <a:spAutoFit/>
          </a:bodyPr>
          <a:lstStyle/>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McGhee, P. (2015) </a:t>
            </a:r>
            <a:r>
              <a:rPr lang="en-GB" sz="1100" i="1" dirty="0">
                <a:latin typeface="Calibri" panose="020F0502020204030204" pitchFamily="34" charset="0"/>
                <a:ea typeface="Calibri" panose="020F0502020204030204" pitchFamily="34" charset="0"/>
                <a:cs typeface="Times New Roman" panose="02020603050405020304" pitchFamily="18" charset="0"/>
              </a:rPr>
              <a:t>Outstanding Higher Education Teaching Should Not Increase Students’ Debt. </a:t>
            </a:r>
            <a:r>
              <a:rPr lang="en-GB" sz="1100" dirty="0">
                <a:latin typeface="Calibri" panose="020F0502020204030204" pitchFamily="34" charset="0"/>
                <a:ea typeface="Calibri" panose="020F0502020204030204" pitchFamily="34" charset="0"/>
                <a:cs typeface="Times New Roman" panose="02020603050405020304" pitchFamily="18" charset="0"/>
              </a:rPr>
              <a:t>[Online] Available from: http://www.theguardian.com/education/2015/jul/21/higher-education-student-debt-teaching-excellence-framework-tef-jo-johnson. [Accessed: 1</a:t>
            </a:r>
            <a:r>
              <a:rPr lang="en-GB" sz="1100" baseline="30000" dirty="0">
                <a:latin typeface="Calibri" panose="020F0502020204030204" pitchFamily="34" charset="0"/>
                <a:ea typeface="Calibri" panose="020F0502020204030204" pitchFamily="34" charset="0"/>
                <a:cs typeface="Times New Roman" panose="02020603050405020304" pitchFamily="18" charset="0"/>
              </a:rPr>
              <a:t>st</a:t>
            </a:r>
            <a:r>
              <a:rPr lang="en-GB" sz="1100" dirty="0">
                <a:latin typeface="Calibri" panose="020F0502020204030204" pitchFamily="34" charset="0"/>
                <a:ea typeface="Calibri" panose="020F0502020204030204" pitchFamily="34" charset="0"/>
                <a:cs typeface="Times New Roman" panose="02020603050405020304" pitchFamily="18" charset="0"/>
              </a:rPr>
              <a:t> June 2016].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43"/>
          <p:cNvSpPr/>
          <p:nvPr/>
        </p:nvSpPr>
        <p:spPr>
          <a:xfrm>
            <a:off x="29112160" y="26161349"/>
            <a:ext cx="13244272" cy="273473"/>
          </a:xfrm>
          <a:prstGeom prst="rect">
            <a:avLst/>
          </a:prstGeom>
        </p:spPr>
        <p:txBody>
          <a:bodyPr wrap="square">
            <a:spAutoFit/>
          </a:bodyPr>
          <a:lstStyle/>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Morgan, J. (2015) </a:t>
            </a:r>
            <a:r>
              <a:rPr lang="en-GB" sz="1100" i="1" dirty="0">
                <a:latin typeface="Calibri" panose="020F0502020204030204" pitchFamily="34" charset="0"/>
                <a:ea typeface="Calibri" panose="020F0502020204030204" pitchFamily="34" charset="0"/>
                <a:cs typeface="Times New Roman" panose="02020603050405020304" pitchFamily="18" charset="0"/>
              </a:rPr>
              <a:t>Budget 2015: Fees can Rise for Universities with ‘High-Quality Teaching’. </a:t>
            </a:r>
            <a:r>
              <a:rPr lang="en-GB" sz="1100" dirty="0">
                <a:latin typeface="Calibri" panose="020F0502020204030204" pitchFamily="34" charset="0"/>
                <a:ea typeface="Calibri" panose="020F0502020204030204" pitchFamily="34" charset="0"/>
                <a:cs typeface="Times New Roman" panose="02020603050405020304" pitchFamily="18" charset="0"/>
              </a:rPr>
              <a:t>[Online] Available from: https://www.timeshighereducation.com/news/osborne-signals-rise-9k-fee-cap-tef. [Accessed: 1</a:t>
            </a:r>
            <a:r>
              <a:rPr lang="en-GB" sz="1100" baseline="30000" dirty="0">
                <a:latin typeface="Calibri" panose="020F0502020204030204" pitchFamily="34" charset="0"/>
                <a:ea typeface="Calibri" panose="020F0502020204030204" pitchFamily="34" charset="0"/>
                <a:cs typeface="Times New Roman" panose="02020603050405020304" pitchFamily="18" charset="0"/>
              </a:rPr>
              <a:t>st</a:t>
            </a:r>
            <a:r>
              <a:rPr lang="en-GB" sz="1100" dirty="0">
                <a:latin typeface="Calibri" panose="020F0502020204030204" pitchFamily="34" charset="0"/>
                <a:ea typeface="Calibri" panose="020F0502020204030204" pitchFamily="34" charset="0"/>
                <a:cs typeface="Times New Roman" panose="02020603050405020304" pitchFamily="18" charset="0"/>
              </a:rPr>
              <a:t> June 2016].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angle 44"/>
          <p:cNvSpPr/>
          <p:nvPr/>
        </p:nvSpPr>
        <p:spPr>
          <a:xfrm>
            <a:off x="29095219" y="27316140"/>
            <a:ext cx="11441675" cy="648868"/>
          </a:xfrm>
          <a:prstGeom prst="rect">
            <a:avLst/>
          </a:prstGeom>
        </p:spPr>
        <p:txBody>
          <a:bodyPr wrap="square">
            <a:spAutoFit/>
          </a:bodyPr>
          <a:lstStyle/>
          <a:p>
            <a:pPr>
              <a:lnSpc>
                <a:spcPct val="107000"/>
              </a:lnSpc>
              <a:spcAft>
                <a:spcPts val="0"/>
              </a:spcAft>
            </a:pPr>
            <a:r>
              <a:rPr lang="en-GB" sz="1100" dirty="0">
                <a:latin typeface="Calibri" panose="020F0502020204030204" pitchFamily="34" charset="0"/>
                <a:ea typeface="Calibri" panose="020F0502020204030204" pitchFamily="34" charset="0"/>
                <a:cs typeface="Times New Roman" panose="02020603050405020304" pitchFamily="18" charset="0"/>
              </a:rPr>
              <a:t>Office for National Statistics. (2016) </a:t>
            </a:r>
            <a:r>
              <a:rPr lang="en-GB" sz="1100" i="1" dirty="0">
                <a:latin typeface="Calibri" panose="020F0502020204030204" pitchFamily="34" charset="0"/>
                <a:ea typeface="Calibri" panose="020F0502020204030204" pitchFamily="34" charset="0"/>
                <a:cs typeface="Times New Roman" panose="02020603050405020304" pitchFamily="18" charset="0"/>
              </a:rPr>
              <a:t>Percentage of graduates working in non-graduate roles in London and the UK: 2011 to 2015. </a:t>
            </a:r>
            <a:r>
              <a:rPr lang="en-GB" sz="1100" dirty="0">
                <a:latin typeface="Calibri" panose="020F0502020204030204" pitchFamily="34" charset="0"/>
                <a:ea typeface="Calibri" panose="020F0502020204030204" pitchFamily="34" charset="0"/>
                <a:cs typeface="Times New Roman" panose="02020603050405020304" pitchFamily="18" charset="0"/>
              </a:rPr>
              <a:t>[Online] Available from: https://www.ons.gov.uk/employmentandlabourmarket/peopleinwork/employmentandemployeetypes/adhocs/005742percentageofgraduatesworkinginnongraduaterolesinlondonandtheuk2011to2015. [Accessed: 8</a:t>
            </a:r>
            <a:r>
              <a:rPr lang="en-GB" sz="1100" baseline="30000" dirty="0">
                <a:latin typeface="Calibri" panose="020F0502020204030204" pitchFamily="34" charset="0"/>
                <a:ea typeface="Calibri" panose="020F0502020204030204" pitchFamily="34" charset="0"/>
                <a:cs typeface="Times New Roman" panose="02020603050405020304" pitchFamily="18" charset="0"/>
              </a:rPr>
              <a:t>th</a:t>
            </a:r>
            <a:r>
              <a:rPr lang="en-GB" sz="1100" dirty="0">
                <a:latin typeface="Calibri" panose="020F0502020204030204" pitchFamily="34" charset="0"/>
                <a:ea typeface="Calibri" panose="020F0502020204030204" pitchFamily="34" charset="0"/>
                <a:cs typeface="Times New Roman" panose="02020603050405020304" pitchFamily="18" charset="0"/>
              </a:rPr>
              <a:t> June 2016]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Rectangle 45"/>
          <p:cNvSpPr/>
          <p:nvPr/>
        </p:nvSpPr>
        <p:spPr>
          <a:xfrm>
            <a:off x="29112160" y="26453703"/>
            <a:ext cx="13706708" cy="454612"/>
          </a:xfrm>
          <a:prstGeom prst="rect">
            <a:avLst/>
          </a:prstGeom>
        </p:spPr>
        <p:txBody>
          <a:bodyPr wrap="square">
            <a:spAutoFit/>
          </a:bodyPr>
          <a:lstStyle/>
          <a:p>
            <a:pPr>
              <a:lnSpc>
                <a:spcPct val="107000"/>
              </a:lnSpc>
              <a:spcAft>
                <a:spcPts val="0"/>
              </a:spcAft>
            </a:pPr>
            <a:r>
              <a:rPr lang="en-GB" sz="1100" dirty="0">
                <a:latin typeface="Calibri" panose="020F0502020204030204" pitchFamily="34" charset="0"/>
                <a:ea typeface="Calibri" panose="020F0502020204030204" pitchFamily="34" charset="0"/>
                <a:cs typeface="Times New Roman" panose="02020603050405020304" pitchFamily="18" charset="0"/>
              </a:rPr>
              <a:t>Office for National Statistics. (2016) </a:t>
            </a:r>
            <a:r>
              <a:rPr lang="en-GB" sz="1100" i="1" dirty="0">
                <a:latin typeface="Calibri" panose="020F0502020204030204" pitchFamily="34" charset="0"/>
                <a:ea typeface="Calibri" panose="020F0502020204030204" pitchFamily="34" charset="0"/>
                <a:cs typeface="Times New Roman" panose="02020603050405020304" pitchFamily="18" charset="0"/>
              </a:rPr>
              <a:t>Graduates in the UK Labour Market. </a:t>
            </a:r>
            <a:r>
              <a:rPr lang="en-GB" sz="1100" dirty="0">
                <a:latin typeface="Calibri" panose="020F0502020204030204" pitchFamily="34" charset="0"/>
                <a:ea typeface="Calibri" panose="020F0502020204030204" pitchFamily="34" charset="0"/>
                <a:cs typeface="Times New Roman" panose="02020603050405020304" pitchFamily="18" charset="0"/>
              </a:rPr>
              <a:t>[Online] Available from: https://www.ons.gov.uk/employmentandlabourmarket/peopleinwork/employmentandemployeetypes/datasets/graduatesintheuklabourmarketreferencetables. [Accessed: 8</a:t>
            </a:r>
            <a:r>
              <a:rPr lang="en-GB" sz="1100" baseline="30000" dirty="0">
                <a:latin typeface="Calibri" panose="020F0502020204030204" pitchFamily="34" charset="0"/>
                <a:ea typeface="Calibri" panose="020F0502020204030204" pitchFamily="34" charset="0"/>
                <a:cs typeface="Times New Roman" panose="02020603050405020304" pitchFamily="18" charset="0"/>
              </a:rPr>
              <a:t>th</a:t>
            </a:r>
            <a:r>
              <a:rPr lang="en-GB" sz="1100" dirty="0">
                <a:latin typeface="Calibri" panose="020F0502020204030204" pitchFamily="34" charset="0"/>
                <a:ea typeface="Calibri" panose="020F0502020204030204" pitchFamily="34" charset="0"/>
                <a:cs typeface="Times New Roman" panose="02020603050405020304" pitchFamily="18" charset="0"/>
              </a:rPr>
              <a:t> June 2016].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Rectangle 46"/>
          <p:cNvSpPr/>
          <p:nvPr/>
        </p:nvSpPr>
        <p:spPr>
          <a:xfrm>
            <a:off x="29095219" y="26896055"/>
            <a:ext cx="12088042" cy="454612"/>
          </a:xfrm>
          <a:prstGeom prst="rect">
            <a:avLst/>
          </a:prstGeom>
        </p:spPr>
        <p:txBody>
          <a:bodyPr wrap="square">
            <a:spAutoFit/>
          </a:bodyPr>
          <a:lstStyle/>
          <a:p>
            <a:pPr>
              <a:lnSpc>
                <a:spcPct val="107000"/>
              </a:lnSpc>
              <a:spcAft>
                <a:spcPts val="0"/>
              </a:spcAft>
            </a:pPr>
            <a:r>
              <a:rPr lang="en-GB" sz="1100" dirty="0">
                <a:latin typeface="Calibri" panose="020F0502020204030204" pitchFamily="34" charset="0"/>
                <a:ea typeface="Calibri" panose="020F0502020204030204" pitchFamily="34" charset="0"/>
                <a:cs typeface="Times New Roman" panose="02020603050405020304" pitchFamily="18" charset="0"/>
              </a:rPr>
              <a:t>Office for National Statistics. (2016) </a:t>
            </a:r>
            <a:r>
              <a:rPr lang="en-GB" sz="1100" i="1" dirty="0">
                <a:latin typeface="Calibri" panose="020F0502020204030204" pitchFamily="34" charset="0"/>
                <a:ea typeface="Calibri" panose="020F0502020204030204" pitchFamily="34" charset="0"/>
                <a:cs typeface="Times New Roman" panose="02020603050405020304" pitchFamily="18" charset="0"/>
              </a:rPr>
              <a:t>Graduates in the UK Labour Market: 2013. </a:t>
            </a:r>
            <a:r>
              <a:rPr lang="en-GB" sz="1100" dirty="0">
                <a:latin typeface="Calibri" panose="020F0502020204030204" pitchFamily="34" charset="0"/>
                <a:ea typeface="Calibri" panose="020F0502020204030204" pitchFamily="34" charset="0"/>
                <a:cs typeface="Times New Roman" panose="02020603050405020304" pitchFamily="18" charset="0"/>
              </a:rPr>
              <a:t>[Online] Available from: https://www.ons.gov.uk/employmentandlabourmarket/peopleinwork/employmentandemployeetypes/datasets/graduatesintheuklabourmarketreferencetables. [Accessed: 8</a:t>
            </a:r>
            <a:r>
              <a:rPr lang="en-GB" sz="1100" baseline="30000" dirty="0">
                <a:latin typeface="Calibri" panose="020F0502020204030204" pitchFamily="34" charset="0"/>
                <a:ea typeface="Calibri" panose="020F0502020204030204" pitchFamily="34" charset="0"/>
                <a:cs typeface="Times New Roman" panose="02020603050405020304" pitchFamily="18" charset="0"/>
              </a:rPr>
              <a:t>th</a:t>
            </a:r>
            <a:r>
              <a:rPr lang="en-GB" sz="1100" dirty="0">
                <a:latin typeface="Calibri" panose="020F0502020204030204" pitchFamily="34" charset="0"/>
                <a:ea typeface="Calibri" panose="020F0502020204030204" pitchFamily="34" charset="0"/>
                <a:cs typeface="Times New Roman" panose="02020603050405020304" pitchFamily="18" charset="0"/>
              </a:rPr>
              <a:t> June 2016].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Rectangle 47"/>
          <p:cNvSpPr/>
          <p:nvPr/>
        </p:nvSpPr>
        <p:spPr>
          <a:xfrm>
            <a:off x="29112160" y="27958880"/>
            <a:ext cx="13350153" cy="454612"/>
          </a:xfrm>
          <a:prstGeom prst="rect">
            <a:avLst/>
          </a:prstGeom>
        </p:spPr>
        <p:txBody>
          <a:bodyPr wrap="square">
            <a:spAutoFit/>
          </a:bodyPr>
          <a:lstStyle/>
          <a:p>
            <a:pPr>
              <a:lnSpc>
                <a:spcPct val="107000"/>
              </a:lnSpc>
              <a:spcAft>
                <a:spcPts val="0"/>
              </a:spcAft>
            </a:pPr>
            <a:r>
              <a:rPr lang="en-GB" sz="1100" dirty="0">
                <a:latin typeface="Calibri" panose="020F0502020204030204" pitchFamily="34" charset="0"/>
                <a:ea typeface="Calibri" panose="020F0502020204030204" pitchFamily="34" charset="0"/>
                <a:cs typeface="Times New Roman" panose="02020603050405020304" pitchFamily="18" charset="0"/>
              </a:rPr>
              <a:t>Rowley, T. (2013) </a:t>
            </a:r>
            <a:r>
              <a:rPr lang="en-GB" sz="1100" i="1" dirty="0">
                <a:latin typeface="Calibri" panose="020F0502020204030204" pitchFamily="34" charset="0"/>
                <a:ea typeface="Calibri" panose="020F0502020204030204" pitchFamily="34" charset="0"/>
                <a:cs typeface="Times New Roman" panose="02020603050405020304" pitchFamily="18" charset="0"/>
              </a:rPr>
              <a:t>Top university, a great degree – but as for a job, dream on. </a:t>
            </a:r>
            <a:r>
              <a:rPr lang="en-GB" sz="1100" dirty="0">
                <a:latin typeface="Calibri" panose="020F0502020204030204" pitchFamily="34" charset="0"/>
                <a:ea typeface="Calibri" panose="020F0502020204030204" pitchFamily="34" charset="0"/>
                <a:cs typeface="Times New Roman" panose="02020603050405020304" pitchFamily="18" charset="0"/>
              </a:rPr>
              <a:t>[Online] Available from:</a:t>
            </a:r>
          </a:p>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http://www.telegraph.co.uk/education/9977803/Top-university-a-great-degree-but-as-for-a-job-dream-on.html. [Accessed: 7</a:t>
            </a:r>
            <a:r>
              <a:rPr lang="en-GB" sz="1100" baseline="30000" dirty="0">
                <a:latin typeface="Calibri" panose="020F0502020204030204" pitchFamily="34" charset="0"/>
                <a:ea typeface="Calibri" panose="020F0502020204030204" pitchFamily="34" charset="0"/>
                <a:cs typeface="Times New Roman" panose="02020603050405020304" pitchFamily="18" charset="0"/>
              </a:rPr>
              <a:t>th</a:t>
            </a:r>
            <a:r>
              <a:rPr lang="en-GB" sz="1100" dirty="0">
                <a:latin typeface="Calibri" panose="020F0502020204030204" pitchFamily="34" charset="0"/>
                <a:ea typeface="Calibri" panose="020F0502020204030204" pitchFamily="34" charset="0"/>
                <a:cs typeface="Times New Roman" panose="02020603050405020304" pitchFamily="18" charset="0"/>
              </a:rPr>
              <a:t> June 2016].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Rectangle 48"/>
          <p:cNvSpPr/>
          <p:nvPr/>
        </p:nvSpPr>
        <p:spPr>
          <a:xfrm>
            <a:off x="29112160" y="28385586"/>
            <a:ext cx="10942419" cy="273473"/>
          </a:xfrm>
          <a:prstGeom prst="rect">
            <a:avLst/>
          </a:prstGeom>
        </p:spPr>
        <p:txBody>
          <a:bodyPr wrap="none">
            <a:spAutoFit/>
          </a:bodyPr>
          <a:lstStyle/>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Staffordshire University Careers Centre. (2011) </a:t>
            </a:r>
            <a:r>
              <a:rPr lang="en-GB" sz="1100" i="1" dirty="0">
                <a:latin typeface="Calibri" panose="020F0502020204030204" pitchFamily="34" charset="0"/>
                <a:ea typeface="Calibri" panose="020F0502020204030204" pitchFamily="34" charset="0"/>
                <a:cs typeface="Times New Roman" panose="02020603050405020304" pitchFamily="18" charset="0"/>
              </a:rPr>
              <a:t>Employability Skills Assessment. </a:t>
            </a:r>
            <a:r>
              <a:rPr lang="en-GB" sz="1100" dirty="0">
                <a:latin typeface="Calibri" panose="020F0502020204030204" pitchFamily="34" charset="0"/>
                <a:ea typeface="Calibri" panose="020F0502020204030204" pitchFamily="34" charset="0"/>
                <a:cs typeface="Times New Roman" panose="02020603050405020304" pitchFamily="18" charset="0"/>
              </a:rPr>
              <a:t>[Online] Available from: http://www.staffs.ac.uk/support_depts/careers/esa.jsp. [Accessed: 12</a:t>
            </a:r>
            <a:r>
              <a:rPr lang="en-GB" sz="1100" baseline="30000" dirty="0">
                <a:latin typeface="Calibri" panose="020F0502020204030204" pitchFamily="34" charset="0"/>
                <a:ea typeface="Calibri" panose="020F0502020204030204" pitchFamily="34" charset="0"/>
                <a:cs typeface="Times New Roman" panose="02020603050405020304" pitchFamily="18" charset="0"/>
              </a:rPr>
              <a:t>th</a:t>
            </a:r>
            <a:r>
              <a:rPr lang="en-GB" sz="1100" dirty="0">
                <a:latin typeface="Calibri" panose="020F0502020204030204" pitchFamily="34" charset="0"/>
                <a:ea typeface="Calibri" panose="020F0502020204030204" pitchFamily="34" charset="0"/>
                <a:cs typeface="Times New Roman" panose="02020603050405020304" pitchFamily="18" charset="0"/>
              </a:rPr>
              <a:t> June 2016]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Rectangle 49"/>
          <p:cNvSpPr/>
          <p:nvPr/>
        </p:nvSpPr>
        <p:spPr>
          <a:xfrm>
            <a:off x="29112160" y="28668237"/>
            <a:ext cx="11735700" cy="454612"/>
          </a:xfrm>
          <a:prstGeom prst="rect">
            <a:avLst/>
          </a:prstGeom>
        </p:spPr>
        <p:txBody>
          <a:bodyPr wrap="square">
            <a:spAutoFit/>
          </a:bodyPr>
          <a:lstStyle/>
          <a:p>
            <a:pPr>
              <a:lnSpc>
                <a:spcPct val="107000"/>
              </a:lnSpc>
              <a:spcAft>
                <a:spcPts val="0"/>
              </a:spcAft>
            </a:pPr>
            <a:r>
              <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Telegraph Staff. (2014) </a:t>
            </a:r>
            <a:r>
              <a:rPr lang="en-GB" sz="1100" i="1" dirty="0">
                <a:latin typeface="Calibri" panose="020F0502020204030204" pitchFamily="34" charset="0"/>
                <a:ea typeface="Calibri" panose="020F0502020204030204" pitchFamily="34" charset="0"/>
                <a:cs typeface="Times New Roman" panose="02020603050405020304" pitchFamily="18" charset="0"/>
              </a:rPr>
              <a:t>Employers Receive 39 Applications for Every Graduate Job. </a:t>
            </a:r>
            <a:r>
              <a:rPr lang="en-GB" sz="1100" dirty="0">
                <a:latin typeface="Calibri" panose="020F0502020204030204" pitchFamily="34" charset="0"/>
                <a:ea typeface="Calibri" panose="020F0502020204030204" pitchFamily="34" charset="0"/>
                <a:cs typeface="Times New Roman" panose="02020603050405020304" pitchFamily="18" charset="0"/>
              </a:rPr>
              <a:t>[Online] Available from: </a:t>
            </a:r>
            <a:r>
              <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http://www.telegraph.co.uk/finance/jobs/10949825/Employers-receive-39-applications-for-every-graduate-job.html.  [Accessed: 9</a:t>
            </a:r>
            <a:r>
              <a:rPr lang="en-GB" sz="11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June 2016].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Rectangle 50"/>
          <p:cNvSpPr/>
          <p:nvPr/>
        </p:nvSpPr>
        <p:spPr>
          <a:xfrm>
            <a:off x="29112160" y="29098330"/>
            <a:ext cx="10245112" cy="273473"/>
          </a:xfrm>
          <a:prstGeom prst="rect">
            <a:avLst/>
          </a:prstGeom>
        </p:spPr>
        <p:txBody>
          <a:bodyPr wrap="none">
            <a:spAutoFit/>
          </a:bodyPr>
          <a:lstStyle/>
          <a:p>
            <a:pPr>
              <a:lnSpc>
                <a:spcPct val="107000"/>
              </a:lnSpc>
              <a:spcAft>
                <a:spcPts val="0"/>
              </a:spcAft>
            </a:pPr>
            <a:r>
              <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University of Kent. (2016) </a:t>
            </a:r>
            <a:r>
              <a:rPr lang="en-GB" sz="11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What are the top 10 Skills Employers Want?</a:t>
            </a:r>
            <a:r>
              <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[Online] Available from: https://www.kent.ac.uk/careers/sk/top-ten-skills.htm. [Accessed: 9</a:t>
            </a:r>
            <a:r>
              <a:rPr lang="en-GB" sz="1100" baseline="30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a:t>
            </a:r>
            <a:r>
              <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June 2016].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51"/>
          <p:cNvSpPr/>
          <p:nvPr/>
        </p:nvSpPr>
        <p:spPr>
          <a:xfrm>
            <a:off x="29095219" y="29377594"/>
            <a:ext cx="13350130" cy="273473"/>
          </a:xfrm>
          <a:prstGeom prst="rect">
            <a:avLst/>
          </a:prstGeom>
        </p:spPr>
        <p:txBody>
          <a:bodyPr wrap="none">
            <a:spAutoFit/>
          </a:bodyPr>
          <a:lstStyle/>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Yorke, M. (1999) The Skills of Graduates: A Small Enterprise Perspective. In D. O’Reilly, L. Cunningham and S. Lester (eds.). </a:t>
            </a:r>
            <a:r>
              <a:rPr lang="en-GB" sz="1100" i="1" dirty="0">
                <a:latin typeface="Calibri" panose="020F0502020204030204" pitchFamily="34" charset="0"/>
                <a:ea typeface="Calibri" panose="020F0502020204030204" pitchFamily="34" charset="0"/>
                <a:cs typeface="Times New Roman" panose="02020603050405020304" pitchFamily="18" charset="0"/>
              </a:rPr>
              <a:t>Developing the Capable Practitioner: Professional Capability through Higher Education</a:t>
            </a:r>
            <a:r>
              <a:rPr lang="en-GB" sz="1100" dirty="0">
                <a:latin typeface="Calibri" panose="020F0502020204030204" pitchFamily="34" charset="0"/>
                <a:ea typeface="Calibri" panose="020F0502020204030204" pitchFamily="34" charset="0"/>
                <a:cs typeface="Times New Roman" panose="02020603050405020304" pitchFamily="18" charset="0"/>
              </a:rPr>
              <a:t>. London: Kogan Page.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Rectangle 52"/>
          <p:cNvSpPr/>
          <p:nvPr/>
        </p:nvSpPr>
        <p:spPr>
          <a:xfrm>
            <a:off x="29088081" y="23154245"/>
            <a:ext cx="2985882" cy="830997"/>
          </a:xfrm>
          <a:prstGeom prst="rect">
            <a:avLst/>
          </a:prstGeom>
        </p:spPr>
        <p:txBody>
          <a:bodyPr wrap="none">
            <a:spAutoFit/>
          </a:bodyPr>
          <a:lstStyle/>
          <a:p>
            <a:r>
              <a:rPr lang="en-GB" sz="4800" b="1" dirty="0">
                <a:ln w="6600">
                  <a:solidFill>
                    <a:schemeClr val="accent2"/>
                  </a:solidFill>
                  <a:prstDash val="solid"/>
                </a:ln>
                <a:solidFill>
                  <a:srgbClr val="FF0000"/>
                </a:solidFill>
                <a:effectLst>
                  <a:outerShdw dist="38100" dir="2700000" algn="tl" rotWithShape="0">
                    <a:schemeClr val="accent2"/>
                  </a:outerShdw>
                </a:effectLst>
              </a:rPr>
              <a:t>References</a:t>
            </a:r>
            <a:endParaRPr lang="en-GB" sz="4800" dirty="0"/>
          </a:p>
        </p:txBody>
      </p:sp>
      <p:sp>
        <p:nvSpPr>
          <p:cNvPr id="54" name="Rectangle 53"/>
          <p:cNvSpPr/>
          <p:nvPr/>
        </p:nvSpPr>
        <p:spPr>
          <a:xfrm>
            <a:off x="29119963" y="24829554"/>
            <a:ext cx="13142461" cy="454612"/>
          </a:xfrm>
          <a:prstGeom prst="rect">
            <a:avLst/>
          </a:prstGeom>
        </p:spPr>
        <p:txBody>
          <a:bodyPr wrap="square">
            <a:spAutoFit/>
          </a:bodyPr>
          <a:lstStyle/>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Higher Education Statistics Agency. (2015) </a:t>
            </a:r>
            <a:r>
              <a:rPr lang="en-GB" sz="1100" i="1" dirty="0">
                <a:latin typeface="Calibri" panose="020F0502020204030204" pitchFamily="34" charset="0"/>
                <a:ea typeface="Calibri" panose="020F0502020204030204" pitchFamily="34" charset="0"/>
                <a:cs typeface="Times New Roman" panose="02020603050405020304" pitchFamily="18" charset="0"/>
              </a:rPr>
              <a:t>Classified First Degree Qualifications by Class. </a:t>
            </a:r>
            <a:r>
              <a:rPr lang="en-GB" sz="1100" dirty="0">
                <a:latin typeface="Calibri" panose="020F0502020204030204" pitchFamily="34" charset="0"/>
                <a:ea typeface="Calibri" panose="020F0502020204030204" pitchFamily="34" charset="0"/>
                <a:cs typeface="Times New Roman" panose="02020603050405020304" pitchFamily="18" charset="0"/>
              </a:rPr>
              <a:t>Higher Education Statistics Agency. [Online Image] Available from: https://www.hesa.ac.uk/index.php?option=com_content&amp;view=article&amp;id=1897&amp;Itemid=239 [Accessed: 2</a:t>
            </a:r>
            <a:r>
              <a:rPr lang="en-GB" sz="1100" baseline="30000" dirty="0">
                <a:latin typeface="Calibri" panose="020F0502020204030204" pitchFamily="34" charset="0"/>
                <a:ea typeface="Calibri" panose="020F0502020204030204" pitchFamily="34" charset="0"/>
                <a:cs typeface="Times New Roman" panose="02020603050405020304" pitchFamily="18" charset="0"/>
              </a:rPr>
              <a:t>nd</a:t>
            </a:r>
            <a:r>
              <a:rPr lang="en-GB" sz="1100" dirty="0">
                <a:latin typeface="Calibri" panose="020F0502020204030204" pitchFamily="34" charset="0"/>
                <a:ea typeface="Calibri" panose="020F0502020204030204" pitchFamily="34" charset="0"/>
                <a:cs typeface="Times New Roman" panose="02020603050405020304" pitchFamily="18" charset="0"/>
              </a:rPr>
              <a:t> June 2016].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Rectangle 54"/>
          <p:cNvSpPr/>
          <p:nvPr/>
        </p:nvSpPr>
        <p:spPr>
          <a:xfrm>
            <a:off x="19478569" y="29160976"/>
            <a:ext cx="1955343" cy="421654"/>
          </a:xfrm>
          <a:prstGeom prst="rect">
            <a:avLst/>
          </a:prstGeom>
        </p:spPr>
        <p:txBody>
          <a:bodyPr wrap="none">
            <a:spAutoFit/>
          </a:bodyPr>
          <a:lstStyle/>
          <a:p>
            <a:pPr>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Word Count: 969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p:cNvSpPr txBox="1"/>
          <p:nvPr/>
        </p:nvSpPr>
        <p:spPr>
          <a:xfrm>
            <a:off x="-3244620" y="2027974"/>
            <a:ext cx="3097212" cy="584775"/>
          </a:xfrm>
          <a:prstGeom prst="rect">
            <a:avLst/>
          </a:prstGeom>
          <a:noFill/>
        </p:spPr>
        <p:txBody>
          <a:bodyPr wrap="square" rtlCol="0">
            <a:spAutoFit/>
          </a:bodyPr>
          <a:lstStyle/>
          <a:p>
            <a:r>
              <a:rPr lang="en-GB" sz="3200" dirty="0"/>
              <a:t>Click For Audio</a:t>
            </a:r>
          </a:p>
        </p:txBody>
      </p:sp>
      <p:pic>
        <p:nvPicPr>
          <p:cNvPr id="22" name="narrationmp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44620" y="2936200"/>
            <a:ext cx="2227319" cy="2227319"/>
          </a:xfrm>
          <a:prstGeom prst="rect">
            <a:avLst/>
          </a:prstGeom>
        </p:spPr>
      </p:pic>
    </p:spTree>
    <p:extLst>
      <p:ext uri="{BB962C8B-B14F-4D97-AF65-F5344CB8AC3E}">
        <p14:creationId xmlns:p14="http://schemas.microsoft.com/office/powerpoint/2010/main" val="7727861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7533" fill="hold"/>
                                        <p:tgtEl>
                                          <p:spTgt spid="22"/>
                                        </p:tgtEl>
                                      </p:cBhvr>
                                    </p:cmd>
                                  </p:childTnLst>
                                </p:cTn>
                              </p:par>
                            </p:childTnLst>
                          </p:cTn>
                        </p:par>
                      </p:childTnLst>
                    </p:cTn>
                  </p:par>
                </p:childTnLst>
              </p:cTn>
              <p:nextCondLst>
                <p:cond evt="onClick" delay="0">
                  <p:tgtEl>
                    <p:spTgt spid="22"/>
                  </p:tgtEl>
                </p:cond>
              </p:nextCondLst>
            </p:seq>
            <p:audio>
              <p:cMediaNode vol="80000">
                <p:cTn id="7" fill="hold" display="0">
                  <p:stCondLst>
                    <p:cond delay="indefinite"/>
                  </p:stCondLst>
                  <p:endCondLst>
                    <p:cond evt="onStopAudio" delay="0">
                      <p:tgtEl>
                        <p:sldTgt/>
                      </p:tgtEl>
                    </p:cond>
                  </p:endCondLst>
                </p:cTn>
                <p:tgtEl>
                  <p:spTgt spid="2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512</TotalTime>
  <Words>1710</Words>
  <Application>Microsoft Office PowerPoint</Application>
  <PresentationFormat>Custom</PresentationFormat>
  <Paragraphs>74</Paragraphs>
  <Slides>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Symbol</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stephenbayles@hotmail.com</dc:creator>
  <cp:lastModifiedBy>BAGSHAW Matthew</cp:lastModifiedBy>
  <cp:revision>49</cp:revision>
  <dcterms:created xsi:type="dcterms:W3CDTF">2016-03-30T09:51:40Z</dcterms:created>
  <dcterms:modified xsi:type="dcterms:W3CDTF">2017-04-25T16:30:44Z</dcterms:modified>
</cp:coreProperties>
</file>