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4"/>
  </p:notesMasterIdLst>
  <p:handoutMasterIdLst>
    <p:handoutMasterId r:id="rId5"/>
  </p:handoutMasterIdLst>
  <p:sldIdLst>
    <p:sldId id="266" r:id="rId3"/>
  </p:sldIdLst>
  <p:sldSz cx="42803763" cy="30275213"/>
  <p:notesSz cx="6858000" cy="9144000"/>
  <p:defaultTextStyle>
    <a:defPPr>
      <a:defRPr lang="en-US"/>
    </a:defPPr>
    <a:lvl1pPr marL="0" algn="l" defTabSz="4677009" rtl="0" eaLnBrk="1" latinLnBrk="0" hangingPunct="1">
      <a:defRPr sz="9208" kern="1200">
        <a:solidFill>
          <a:schemeClr val="tx1"/>
        </a:solidFill>
        <a:latin typeface="+mn-lt"/>
        <a:ea typeface="+mn-ea"/>
        <a:cs typeface="+mn-cs"/>
      </a:defRPr>
    </a:lvl1pPr>
    <a:lvl2pPr marL="2338503" algn="l" defTabSz="4677009" rtl="0" eaLnBrk="1" latinLnBrk="0" hangingPunct="1">
      <a:defRPr sz="9208" kern="1200">
        <a:solidFill>
          <a:schemeClr val="tx1"/>
        </a:solidFill>
        <a:latin typeface="+mn-lt"/>
        <a:ea typeface="+mn-ea"/>
        <a:cs typeface="+mn-cs"/>
      </a:defRPr>
    </a:lvl2pPr>
    <a:lvl3pPr marL="4677009" algn="l" defTabSz="4677009" rtl="0" eaLnBrk="1" latinLnBrk="0" hangingPunct="1">
      <a:defRPr sz="9208" kern="1200">
        <a:solidFill>
          <a:schemeClr val="tx1"/>
        </a:solidFill>
        <a:latin typeface="+mn-lt"/>
        <a:ea typeface="+mn-ea"/>
        <a:cs typeface="+mn-cs"/>
      </a:defRPr>
    </a:lvl3pPr>
    <a:lvl4pPr marL="7015512" algn="l" defTabSz="4677009" rtl="0" eaLnBrk="1" latinLnBrk="0" hangingPunct="1">
      <a:defRPr sz="9208" kern="1200">
        <a:solidFill>
          <a:schemeClr val="tx1"/>
        </a:solidFill>
        <a:latin typeface="+mn-lt"/>
        <a:ea typeface="+mn-ea"/>
        <a:cs typeface="+mn-cs"/>
      </a:defRPr>
    </a:lvl4pPr>
    <a:lvl5pPr marL="9354015" algn="l" defTabSz="4677009" rtl="0" eaLnBrk="1" latinLnBrk="0" hangingPunct="1">
      <a:defRPr sz="9208" kern="1200">
        <a:solidFill>
          <a:schemeClr val="tx1"/>
        </a:solidFill>
        <a:latin typeface="+mn-lt"/>
        <a:ea typeface="+mn-ea"/>
        <a:cs typeface="+mn-cs"/>
      </a:defRPr>
    </a:lvl5pPr>
    <a:lvl6pPr marL="11692521" algn="l" defTabSz="4677009" rtl="0" eaLnBrk="1" latinLnBrk="0" hangingPunct="1">
      <a:defRPr sz="9208" kern="1200">
        <a:solidFill>
          <a:schemeClr val="tx1"/>
        </a:solidFill>
        <a:latin typeface="+mn-lt"/>
        <a:ea typeface="+mn-ea"/>
        <a:cs typeface="+mn-cs"/>
      </a:defRPr>
    </a:lvl6pPr>
    <a:lvl7pPr marL="14031024" algn="l" defTabSz="4677009" rtl="0" eaLnBrk="1" latinLnBrk="0" hangingPunct="1">
      <a:defRPr sz="9208" kern="1200">
        <a:solidFill>
          <a:schemeClr val="tx1"/>
        </a:solidFill>
        <a:latin typeface="+mn-lt"/>
        <a:ea typeface="+mn-ea"/>
        <a:cs typeface="+mn-cs"/>
      </a:defRPr>
    </a:lvl7pPr>
    <a:lvl8pPr marL="16369527" algn="l" defTabSz="4677009" rtl="0" eaLnBrk="1" latinLnBrk="0" hangingPunct="1">
      <a:defRPr sz="9208" kern="1200">
        <a:solidFill>
          <a:schemeClr val="tx1"/>
        </a:solidFill>
        <a:latin typeface="+mn-lt"/>
        <a:ea typeface="+mn-ea"/>
        <a:cs typeface="+mn-cs"/>
      </a:defRPr>
    </a:lvl8pPr>
    <a:lvl9pPr marL="18708033" algn="l" defTabSz="4677009" rtl="0" eaLnBrk="1" latinLnBrk="0" hangingPunct="1">
      <a:defRPr sz="920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13482" userDrawn="1">
          <p15:clr>
            <a:srgbClr val="A4A3A4"/>
          </p15:clr>
        </p15:guide>
        <p15:guide id="10" orient="horz" pos="9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9" autoAdjust="0"/>
    <p:restoredTop sz="91971" autoAdjust="0"/>
  </p:normalViewPr>
  <p:slideViewPr>
    <p:cSldViewPr showGuides="1">
      <p:cViewPr varScale="1">
        <p:scale>
          <a:sx n="23" d="100"/>
          <a:sy n="23" d="100"/>
        </p:scale>
        <p:origin x="1002" y="108"/>
      </p:cViewPr>
      <p:guideLst>
        <p:guide pos="13482"/>
        <p:guide orient="horz" pos="9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4/25/2017</a:t>
            </a:fld>
            <a:endParaRPr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4/25/2017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677009" rtl="0" eaLnBrk="1" latinLnBrk="0" hangingPunct="1">
      <a:defRPr sz="6139" kern="1200">
        <a:solidFill>
          <a:schemeClr val="tx2"/>
        </a:solidFill>
        <a:latin typeface="+mn-lt"/>
        <a:ea typeface="+mn-ea"/>
        <a:cs typeface="+mn-cs"/>
      </a:defRPr>
    </a:lvl1pPr>
    <a:lvl2pPr marL="2338503" algn="l" defTabSz="4677009" rtl="0" eaLnBrk="1" latinLnBrk="0" hangingPunct="1">
      <a:defRPr sz="6139" kern="1200">
        <a:solidFill>
          <a:schemeClr val="tx2"/>
        </a:solidFill>
        <a:latin typeface="+mn-lt"/>
        <a:ea typeface="+mn-ea"/>
        <a:cs typeface="+mn-cs"/>
      </a:defRPr>
    </a:lvl2pPr>
    <a:lvl3pPr marL="4677009" algn="l" defTabSz="4677009" rtl="0" eaLnBrk="1" latinLnBrk="0" hangingPunct="1">
      <a:defRPr sz="6139" kern="1200">
        <a:solidFill>
          <a:schemeClr val="tx2"/>
        </a:solidFill>
        <a:latin typeface="+mn-lt"/>
        <a:ea typeface="+mn-ea"/>
        <a:cs typeface="+mn-cs"/>
      </a:defRPr>
    </a:lvl3pPr>
    <a:lvl4pPr marL="7015512" algn="l" defTabSz="4677009" rtl="0" eaLnBrk="1" latinLnBrk="0" hangingPunct="1">
      <a:defRPr sz="6139" kern="1200">
        <a:solidFill>
          <a:schemeClr val="tx2"/>
        </a:solidFill>
        <a:latin typeface="+mn-lt"/>
        <a:ea typeface="+mn-ea"/>
        <a:cs typeface="+mn-cs"/>
      </a:defRPr>
    </a:lvl4pPr>
    <a:lvl5pPr marL="9354015" algn="l" defTabSz="4677009" rtl="0" eaLnBrk="1" latinLnBrk="0" hangingPunct="1">
      <a:defRPr sz="6139" kern="1200">
        <a:solidFill>
          <a:schemeClr val="tx2"/>
        </a:solidFill>
        <a:latin typeface="+mn-lt"/>
        <a:ea typeface="+mn-ea"/>
        <a:cs typeface="+mn-cs"/>
      </a:defRPr>
    </a:lvl5pPr>
    <a:lvl6pPr marL="11692521" algn="l" defTabSz="4677009" rtl="0" eaLnBrk="1" latinLnBrk="0" hangingPunct="1">
      <a:defRPr sz="6139" kern="1200">
        <a:solidFill>
          <a:schemeClr val="tx1"/>
        </a:solidFill>
        <a:latin typeface="+mn-lt"/>
        <a:ea typeface="+mn-ea"/>
        <a:cs typeface="+mn-cs"/>
      </a:defRPr>
    </a:lvl6pPr>
    <a:lvl7pPr marL="14031024" algn="l" defTabSz="4677009" rtl="0" eaLnBrk="1" latinLnBrk="0" hangingPunct="1">
      <a:defRPr sz="6139" kern="1200">
        <a:solidFill>
          <a:schemeClr val="tx1"/>
        </a:solidFill>
        <a:latin typeface="+mn-lt"/>
        <a:ea typeface="+mn-ea"/>
        <a:cs typeface="+mn-cs"/>
      </a:defRPr>
    </a:lvl7pPr>
    <a:lvl8pPr marL="16369527" algn="l" defTabSz="4677009" rtl="0" eaLnBrk="1" latinLnBrk="0" hangingPunct="1">
      <a:defRPr sz="6139" kern="1200">
        <a:solidFill>
          <a:schemeClr val="tx1"/>
        </a:solidFill>
        <a:latin typeface="+mn-lt"/>
        <a:ea typeface="+mn-ea"/>
        <a:cs typeface="+mn-cs"/>
      </a:defRPr>
    </a:lvl8pPr>
    <a:lvl9pPr marL="18708033" algn="l" defTabSz="4677009" rtl="0" eaLnBrk="1" latinLnBrk="0" hangingPunct="1">
      <a:defRPr sz="613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listen</a:t>
            </a:r>
            <a:r>
              <a:rPr lang="en-GB" baseline="0" dirty="0" smtClean="0"/>
              <a:t> to narration please click on audio symbol in main title bar and to </a:t>
            </a:r>
            <a:r>
              <a:rPr lang="en-GB" dirty="0" smtClean="0"/>
              <a:t>navigate around the poster follow speech bubble</a:t>
            </a:r>
            <a:r>
              <a:rPr lang="en-GB" baseline="0" dirty="0" smtClean="0"/>
              <a:t> yellow arrows.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416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08110" y="6615701"/>
            <a:ext cx="24612162" cy="145629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08110" y="21753301"/>
            <a:ext cx="24612162" cy="549439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4/25/2017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4599706" y="1212415"/>
            <a:ext cx="4993774" cy="26035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23678" y="1212415"/>
            <a:ext cx="29962636" cy="260352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4/25/2017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4/25/2017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3587" y="19622823"/>
            <a:ext cx="24612162" cy="8521912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3587" y="13792044"/>
            <a:ext cx="24612162" cy="572565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3678" y="7512738"/>
            <a:ext cx="17478205" cy="1973495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115275" y="7512738"/>
            <a:ext cx="17478205" cy="1973495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4/25/2017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948" y="7102341"/>
            <a:ext cx="17463937" cy="2260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23678" y="9755347"/>
            <a:ext cx="17478205" cy="1749234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129545" y="7102341"/>
            <a:ext cx="17463937" cy="2260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115275" y="9755347"/>
            <a:ext cx="17478205" cy="1749234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4/25/2017</a:t>
            </a:fld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4/25/2017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4/25/2017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911223" y="0"/>
            <a:ext cx="27822445" cy="3027521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920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097" y="7512738"/>
            <a:ext cx="11771035" cy="12558607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4715" y="2130478"/>
            <a:ext cx="23898767" cy="2601425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097" y="20519867"/>
            <a:ext cx="11771035" cy="7624868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4/25/2017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312311" y="0"/>
            <a:ext cx="28179145" cy="3027521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920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754" y="21192649"/>
            <a:ext cx="25682258" cy="3363913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560754" y="1233441"/>
            <a:ext cx="25682258" cy="1963684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754" y="24556562"/>
            <a:ext cx="25682258" cy="358817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4/25/2017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70095" y="0"/>
            <a:ext cx="40663576" cy="3027521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9208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23678" y="336391"/>
            <a:ext cx="35669802" cy="616717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3678" y="7512738"/>
            <a:ext cx="35669802" cy="1973495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23678" y="28256872"/>
            <a:ext cx="9630848" cy="1415647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/>
              <a:pPr/>
              <a:t>4/25/2017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23256" y="28256872"/>
            <a:ext cx="21829920" cy="1415647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04189" y="28256872"/>
            <a:ext cx="3889295" cy="1415647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536" userDrawn="1">
          <p15:clr>
            <a:srgbClr val="F26B43"/>
          </p15:clr>
        </p15:guide>
        <p15:guide id="2" pos="1348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jpg"/><Relationship Id="rId17" Type="http://schemas.openxmlformats.org/officeDocument/2006/relationships/image" Target="../media/image14.png"/><Relationship Id="rId2" Type="http://schemas.openxmlformats.org/officeDocument/2006/relationships/audio" Target="../media/media1.m4a"/><Relationship Id="rId16" Type="http://schemas.openxmlformats.org/officeDocument/2006/relationships/image" Target="../media/image13.jpg"/><Relationship Id="rId20" Type="http://schemas.openxmlformats.org/officeDocument/2006/relationships/image" Target="../media/image17.jpg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5" Type="http://schemas.openxmlformats.org/officeDocument/2006/relationships/image" Target="../media/image12.jp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jpe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8927" y="1312070"/>
            <a:ext cx="16201800" cy="2771000"/>
          </a:xfr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001">
            <a:schemeClr val="dk2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endParaRPr lang="en-US" sz="9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REBUS – READING LISTS</a:t>
            </a:r>
          </a:p>
          <a:p>
            <a:pPr algn="ctr"/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492751" y="663999"/>
            <a:ext cx="6803673" cy="3419071"/>
          </a:xfrm>
          <a:prstGeom prst="wedgeRoundRectCallout">
            <a:avLst>
              <a:gd name="adj1" fmla="val -20207"/>
              <a:gd name="adj2" fmla="val 80641"/>
              <a:gd name="adj3" fmla="val 166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Introduction…………</a:t>
            </a:r>
          </a:p>
          <a:p>
            <a:pPr algn="just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Hello my name is Susan </a:t>
            </a:r>
          </a:p>
          <a:p>
            <a:pPr algn="just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Chakraverty and I am a </a:t>
            </a:r>
          </a:p>
          <a:p>
            <a:pPr algn="just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paramedic lecturer </a:t>
            </a:r>
          </a:p>
          <a:p>
            <a:pPr algn="just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at Staffordshire 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  <a:p>
            <a:pPr algn="ctr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8551359" y="4459351"/>
            <a:ext cx="7379368" cy="8769821"/>
          </a:xfrm>
          <a:prstGeom prst="wedgeRoundRectCallout">
            <a:avLst>
              <a:gd name="adj1" fmla="val 64953"/>
              <a:gd name="adj2" fmla="val -39388"/>
              <a:gd name="adj3" fmla="val 166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……………</a:t>
            </a:r>
            <a:endParaRPr lang="en-GB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Department of Business,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Innovation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Skill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(2016) state all higher education intuitions should not rest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comfortably </a:t>
            </a:r>
            <a:r>
              <a:rPr lang="en-GB" sz="2800" dirty="0">
                <a:latin typeface="Arial" panose="020B0604020202020204" pitchFamily="34" charset="0"/>
                <a:ea typeface="Calibri" panose="020F0502020204030204" pitchFamily="34" charset="0"/>
              </a:rPr>
              <a:t>but that they should strive to embrace innovation and be open and </a:t>
            </a:r>
            <a:r>
              <a:rPr lang="en-GB" sz="2800" dirty="0" smtClean="0">
                <a:latin typeface="Arial" panose="020B0604020202020204" pitchFamily="34" charset="0"/>
                <a:ea typeface="Calibri" panose="020F0502020204030204" pitchFamily="34" charset="0"/>
              </a:rPr>
              <a:t>diverse, </a:t>
            </a:r>
            <a:r>
              <a:rPr lang="en-GB" sz="2800" dirty="0">
                <a:latin typeface="Arial" panose="020B0604020202020204" pitchFamily="34" charset="0"/>
                <a:ea typeface="Calibri" panose="020F0502020204030204" pitchFamily="34" charset="0"/>
              </a:rPr>
              <a:t>matching excellence in teaching with excellent research and continuously strengthening the capacity for strategic thinking</a:t>
            </a:r>
            <a:r>
              <a:rPr lang="en-GB" sz="2800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algn="just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strategic thinking in mind and continued motivation to provide a good learning environment when I discovered Rebus whilst studying for my PGCHPE I set about introducing this technological tool into my module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7090513" y="663999"/>
            <a:ext cx="7768594" cy="9073007"/>
          </a:xfrm>
          <a:prstGeom prst="wedgeRoundRectCallout">
            <a:avLst>
              <a:gd name="adj1" fmla="val 22070"/>
              <a:gd name="adj2" fmla="val 60446"/>
              <a:gd name="adj3" fmla="val 166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Rebus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provides 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simple and intuitive interface where libraries control of the structure and hierarchy of reading lists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PTSF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2016).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It</a:t>
            </a:r>
            <a:r>
              <a:rPr lang="en-US" sz="2400" dirty="0" smtClean="0">
                <a:solidFill>
                  <a:schemeClr val="bg1"/>
                </a:solidFill>
                <a:latin typeface="Helvetica Neue R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</a:rPr>
              <a:t>directs students with a single search to the reading material they need and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nce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located the material can be re-sorted and filtered to make the information as easy as possible to work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(Johnson, 2016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Hypertext 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</a:rPr>
              <a:t>links, illustrative sites, web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articles and audiovisual material 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</a:rPr>
              <a:t>can all be loaded onto R</a:t>
            </a:r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ebus</a:t>
            </a:r>
          </a:p>
          <a:p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(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</a:rPr>
              <a:t>Stokes and Martin, 2008</a:t>
            </a:r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).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inbuilt report system will allow you to uncover high demand material so the library can supply additional resources to match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that demand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                 (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PTSF, 2016).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1623259" y="21629082"/>
            <a:ext cx="10949433" cy="6515653"/>
          </a:xfrm>
          <a:prstGeom prst="wedgeRoundRectCallout">
            <a:avLst>
              <a:gd name="adj1" fmla="val 81676"/>
              <a:gd name="adj2" fmla="val -1209"/>
              <a:gd name="adj3" fmla="val 166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endParaRPr lang="en-GB" sz="20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Reading lists lose their effectiveness if not kept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up to date – but seminal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works help shape the </a:t>
            </a:r>
            <a:endParaRPr lang="en-GB" sz="20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understanding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of a 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subject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(Brewerton, 2014). </a:t>
            </a:r>
            <a:endParaRPr lang="en-GB" sz="20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Students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find long lists very 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daunting -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Variation </a:t>
            </a:r>
            <a:endParaRPr lang="en-GB" sz="20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between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6 and 1479 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exist (Barnett et al, 2012)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Students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spent fewer than three hours per 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week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reading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 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main recommended material (Sikorski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et 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al,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2002). This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isappointing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behaviour 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is evidenced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weak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 and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simplistic assignment bibliographies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.(Stokes and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Martin, 2008)</a:t>
            </a:r>
            <a:endParaRPr lang="en-GB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endParaRPr lang="en-GB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23019161" y="17544476"/>
            <a:ext cx="6197433" cy="6822063"/>
          </a:xfrm>
          <a:prstGeom prst="wedgeRoundRectCallout">
            <a:avLst>
              <a:gd name="adj1" fmla="val -78556"/>
              <a:gd name="adj2" fmla="val -53361"/>
              <a:gd name="adj3" fmla="val 166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</a:p>
          <a:p>
            <a:pPr algn="ctr"/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students  = focus group</a:t>
            </a:r>
          </a:p>
          <a:p>
            <a:pPr algn="ctr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students </a:t>
            </a:r>
            <a:r>
              <a:rPr lang="en-GB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liked rebus and found </a:t>
            </a:r>
            <a:r>
              <a:rPr lang="en-GB" sz="1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easy to use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‘helped to develop deeper knowledge by direct access to texts’ </a:t>
            </a:r>
            <a:endParaRPr lang="en-GB" sz="1800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helped teach myself things I didn’t understand in lectures</a:t>
            </a:r>
            <a:r>
              <a:rPr lang="en-GB" sz="1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 </a:t>
            </a:r>
            <a:endParaRPr lang="en-GB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helped to direct learning where it needs to go for assessment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</a:p>
          <a:p>
            <a:pPr algn="ctr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other 3 </a:t>
            </a:r>
            <a:r>
              <a:rPr lang="en-GB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hadn’t accessed it at </a:t>
            </a:r>
            <a:r>
              <a:rPr lang="en-GB" sz="1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‘I don’t need to because I am learning from power point lectures and notes</a:t>
            </a:r>
            <a:r>
              <a:rPr lang="en-GB" sz="1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 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Extra black board material is enough to read without looking at texts and reading lists too’</a:t>
            </a:r>
          </a:p>
          <a:p>
            <a:pPr algn="ctr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GB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stated they would </a:t>
            </a:r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it to be used on other </a:t>
            </a:r>
            <a:r>
              <a:rPr lang="en-GB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modules </a:t>
            </a:r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their award.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1666927" y="13345723"/>
            <a:ext cx="9557061" cy="6572713"/>
          </a:xfrm>
          <a:prstGeom prst="wedgeRoundRectCallout">
            <a:avLst>
              <a:gd name="adj1" fmla="val -56794"/>
              <a:gd name="adj2" fmla="val -42059"/>
              <a:gd name="adj3" fmla="val 166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endParaRPr lang="en-GB" sz="1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5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</a:t>
            </a:r>
            <a:r>
              <a:rPr lang="en-GB" sz="1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  <a:p>
            <a:pPr algn="ctr"/>
            <a:endParaRPr lang="en-GB" sz="1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Barnet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 (2012) carried out a survey of 1533 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participants.</a:t>
            </a:r>
          </a:p>
          <a:p>
            <a:pPr algn="r"/>
            <a:endParaRPr lang="en-GB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Franklin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(2012) carried out a smaller scale 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questionnaire</a:t>
            </a:r>
          </a:p>
          <a:p>
            <a:pPr algn="r"/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asking for staff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views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Both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studies were done at 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Loughborough University</a:t>
            </a:r>
          </a:p>
          <a:p>
            <a:pPr algn="ctr"/>
            <a:endParaRPr lang="en-GB" sz="1800" b="1" dirty="0" smtClean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Comments</a:t>
            </a:r>
          </a:p>
          <a:p>
            <a:pPr algn="ctr"/>
            <a:endParaRPr lang="en-GB" sz="1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‘students are too focused on hand-outs and lecture notes”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‘the list itself looks too challenging with no indication </a:t>
            </a:r>
            <a:endParaRPr lang="en-GB" sz="1800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1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</a:t>
            </a: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resource is useful for’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‘reading lists are often out dated and to long’’ 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  <a:tabLst>
                <a:tab pos="5731510" algn="r"/>
              </a:tabLst>
            </a:pP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One member of academic staff added - ‘If assessment questions are within reading material this may motivate further reading’. </a:t>
            </a:r>
          </a:p>
          <a:p>
            <a:pPr algn="ctr"/>
            <a:endParaRPr lang="en-GB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879602" y="28498511"/>
            <a:ext cx="27394980" cy="1504849"/>
          </a:xfrm>
          <a:prstGeom prst="wedgeRoundRectCallout">
            <a:avLst>
              <a:gd name="adj1" fmla="val -21015"/>
              <a:gd name="adj2" fmla="val 44415"/>
              <a:gd name="adj3" fmla="val 166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 -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Technology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inhibit resource discovery and autonomy but it can also direct and enhance the learning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 when blended seamlessly with innovative pedagogy (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Good,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2001)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Rebus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 to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functionality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assists the tutor to be more efficient and creative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it removes any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library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anxiety should it exist.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Although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possibly inhibitory with regards to research it does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 the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inexperienced student direction and provides flexible access to key curriculum material   </a:t>
            </a:r>
            <a:endParaRPr lang="en-GB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163521" y="447973"/>
            <a:ext cx="5616624" cy="29505547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5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</a:t>
            </a:r>
            <a:r>
              <a:rPr lang="en-GB" sz="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</a:p>
          <a:p>
            <a:pPr algn="ctr"/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Barnett, L. et al. (2012) cited in Brewerton (2014)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Academic reading at Loughborough University: exploring decision making, choices and influences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Available [online] http://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www.lboro.ac.uk/media/wwwlboroacuk /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content/library/downloads/ survey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[accessed on 11/06/16]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Benson, P. (2013)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Teaching and Researching: Autonomy in Language Learning 2nd ed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London. Routledge Taylor and Francis Group.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Bevan, N. (2012) Preliminary to reading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, The Times Higher Education Supplement available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[online] https://www.questia. com/magazine/1P3-2638468891/preliminary-to-reading [accessed on 01/06/16]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Brewerton, G. (2014). Implications of student and lecturer qualitative views on reading lists: a case study at Loughborough University, UK.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New Review of Academic Librarianship,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Vol 20 (1), p78 – 90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Caplan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S. (1990) Using focus group methodology for ergonomic design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Ergonomics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Vol 33 (5) p 527-533 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Chelin, J. et al. (2005) Five hundred into 4 won’t go - how to solve the problem of reading list expectations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SCONUL Focus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Vol 36 p49-51.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Department for Business, innovation and skill (2016)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Success as a Knowledge Economy: Teaching Excellence, Social Mobility and Student Choice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available [online]https://www.gov.uk/government/uploads/system/uploads/attachment_data/file/523546/bis-16-265-success-as-a-knowledge-economy-web.pdf [accessed on 04/06/16]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Dreyfus, H. (2004)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A phenomenology of skill acquisition as the basis for a Merleau-Pontian non-representationalist Cognitive science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Available [online]. http://socrates.berkeley.edu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/ ~hdreyfus/pdf/MerleauPontySkillCogSci.pdf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[accessed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on 02/06/16]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Franklin, G. (2012).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Staff survey on academic reading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Available [online] http://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www.lboro.ac.uk/media/www lboroacuk/content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/library/downloads /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projects/Staff ReadingSurvey_Report_March2012.pdf [accessed 31/05/16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Freeman, M. and Parker, L. (2004).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Blended learning: blended resources – A collaborative approach </a:t>
            </a:r>
            <a:r>
              <a:rPr lang="en-GB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to supporting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students.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available [online] http://www.networkedlearningconference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org.uk/past/nlc2004/proceedings/individual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papers/freeman _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parker.htm [accessed 02/06/16]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Good, M. (2001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GB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On the way to online pedagogy. In Teaching and Learning Online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London: Kogan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Hugh, W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2011) Journal list fetishism and the perversion of scholarship: reactivity and the ABS list.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Vol 18 (4) p2213 – 2226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Jiao,Q.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Onwuegbuzie,A. (2003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)  Racial differences in library anxiety among graduate students.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Library Review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Vol 53 p228–35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Johnson, E. (2016)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Academic Skills Know How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available [online]  http://libguides.staffs.ac.uk/readinglists [accessed on 24/05/16]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Mann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C. (2003) Observational research methods. Research design II: cohort, cross sectional, and case-control studies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Emergency Medical Journal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Vol 20 p54–60 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PTFS (2016)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Complete reading list management from PTSF </a:t>
            </a:r>
            <a:r>
              <a:rPr lang="en-GB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Europe.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Available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[online] http://www.rebuslist.com [accessed on 31/05/2015]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Quality Assurance Agency for Higher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 (QAA)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(2016) </a:t>
            </a:r>
            <a:r>
              <a:rPr lang="en-GB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QAA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Good Practice Knowledgebase case </a:t>
            </a:r>
            <a:r>
              <a:rPr lang="en-GB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study.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vailable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[online] http://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www.qaa.ac.uk/en/ResearchAndAnalysis/Documents/Good%20practice%20case%20studies/GPKB-case-study-Lincoln-GP2883-02.pdf [accessed on 31/05/16]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Robinson, N. (1999) The use of Focus Group Methodology – with selected samples of sexual health research.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Journal of Advanced Nursing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Vol 29(4) p 905-913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Sikorski,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J.,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Rich, K., Saville,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B.,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Buskist, W., Drogan, O. and Davis,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(2002) Student use of introductory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texts: Comparative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survey findings from two universities.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Teaching of Psychology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Vol 29: 312–13.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Stokes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P. and Martin, L. (2008). Reading lists: a study of tutor and student perceptions, expectations and realities. Studies in Higher Education, Vol 33(2): 113-125.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Stubley, P.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(2002).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Going beyond resource discovery.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Update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Vol 1, no. 6 p52–4.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Swain, H. (2006). Makeovers for the guides to essential reading.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Times Higher Educational Supplement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,20 January, p18–19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of the West of England (UWE) (2016) </a:t>
            </a:r>
            <a:r>
              <a:rPr lang="en-GB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Guidance on research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ethics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Available [online] http://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www1.uwe.ac. uk/research/researchethics/guidance.aspx [accessed on 16/06/16]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endParaRPr lang="en-GB" sz="16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599681" y="5111904"/>
            <a:ext cx="6696743" cy="4625102"/>
          </a:xfrm>
          <a:prstGeom prst="wedgeRoundRectCallout">
            <a:avLst>
              <a:gd name="adj1" fmla="val 71108"/>
              <a:gd name="adj2" fmla="val -39281"/>
              <a:gd name="adj3" fmla="val 166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9722091" y="4199621"/>
            <a:ext cx="6665512" cy="5857106"/>
          </a:xfrm>
          <a:prstGeom prst="wedgeRoundRectCallout">
            <a:avLst>
              <a:gd name="adj1" fmla="val 84405"/>
              <a:gd name="adj2" fmla="val -37091"/>
              <a:gd name="adj3" fmla="val 166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be able to treat patients effectively paramedics need to have  good underpinning knowledge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 body, understanding how and why things go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wrong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GB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role 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GB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 facilitate this learning</a:t>
            </a:r>
          </a:p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824" y="5645956"/>
            <a:ext cx="5477526" cy="3767549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28976550" y="10722949"/>
            <a:ext cx="6393517" cy="7760994"/>
          </a:xfrm>
          <a:prstGeom prst="wedgeRoundRectCallout">
            <a:avLst>
              <a:gd name="adj1" fmla="val 17843"/>
              <a:gd name="adj2" fmla="val 64550"/>
              <a:gd name="adj3" fmla="val 166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sz="23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en-GB" sz="23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en-GB" sz="23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en-GB" sz="23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en-GB" sz="23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en-GB" sz="23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en-GB" sz="23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en-GB" sz="23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en-GB" sz="23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en-GB" sz="23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en-GB" sz="23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23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Jiao </a:t>
            </a:r>
            <a:r>
              <a:rPr lang="en-GB" sz="23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and Onwuegbuzie (2003) say </a:t>
            </a:r>
            <a:r>
              <a:rPr lang="en-GB" sz="23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3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sometimes seeking information through a library may be a very intimidating experience and they identify a strong correlation between levels of reading ability and the notion of </a:t>
            </a:r>
            <a:r>
              <a:rPr lang="en-GB" sz="23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library anxiety</a:t>
            </a:r>
            <a:r>
              <a:rPr lang="en-GB" sz="23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 </a:t>
            </a:r>
            <a:endParaRPr lang="en-GB" sz="23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en-GB" sz="23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23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Rebus </a:t>
            </a:r>
            <a:r>
              <a:rPr lang="en-GB" sz="23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eliminates this anxiety as no physical library searching is required</a:t>
            </a:r>
            <a:endParaRPr lang="en-GB" sz="23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795" y="11288473"/>
            <a:ext cx="5514021" cy="3517993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29578996" y="19622822"/>
            <a:ext cx="5280111" cy="10380537"/>
          </a:xfrm>
          <a:prstGeom prst="wedgeRoundRectCallout">
            <a:avLst>
              <a:gd name="adj1" fmla="val -75315"/>
              <a:gd name="adj2" fmla="val 15679"/>
              <a:gd name="adj3" fmla="val 166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how do I find out if Rebus is any good? </a:t>
            </a:r>
            <a:r>
              <a:rPr lang="en-GB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- Method</a:t>
            </a:r>
            <a:endParaRPr lang="en-GB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evaluate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‘Rebus’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determine if it was helping to create a positive learning environment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I engaged a small focus group of six students to discuss if they felt 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Rebus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supported their learning needs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algn="just"/>
            <a:endParaRPr lang="en-GB" sz="20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Caplan (1990) states focus groups are often used in market research to define an attitude towards a product or service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algn="just"/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Robinson, (1999) 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states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the social interaction of face to face discussion allows collection of a rich source of information</a:t>
            </a:r>
            <a:endParaRPr lang="en-GB" sz="20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0010050" y="21476168"/>
            <a:ext cx="4469883" cy="2987202"/>
          </a:xfrm>
          <a:prstGeom prst="rect">
            <a:avLst/>
          </a:prstGeom>
        </p:spPr>
      </p:pic>
      <p:sp>
        <p:nvSpPr>
          <p:cNvPr id="31" name="Rounded Rectangular Callout 30"/>
          <p:cNvSpPr/>
          <p:nvPr/>
        </p:nvSpPr>
        <p:spPr>
          <a:xfrm>
            <a:off x="1887713" y="16776263"/>
            <a:ext cx="9384403" cy="4338008"/>
          </a:xfrm>
          <a:prstGeom prst="wedgeRoundRectCallout">
            <a:avLst>
              <a:gd name="adj1" fmla="val 21249"/>
              <a:gd name="adj2" fmla="val 61810"/>
              <a:gd name="adj3" fmla="val 166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 smtClean="0">
              <a:solidFill>
                <a:srgbClr val="292526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400" dirty="0">
              <a:solidFill>
                <a:srgbClr val="292526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400" dirty="0" smtClean="0">
              <a:solidFill>
                <a:srgbClr val="292526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4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4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(‘Novice &lt; Expert Model’ - Dreyfus, 2004)</a:t>
            </a:r>
            <a:endParaRPr lang="en-GB" sz="2400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4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Short course – 32 weeks – don’t  have time to move through these stages which are normally aligned to a three year degree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2" y="7770840"/>
            <a:ext cx="4467602" cy="20644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16" y="1421093"/>
            <a:ext cx="1765475" cy="2353967"/>
          </a:xfrm>
          <a:prstGeom prst="rect">
            <a:avLst/>
          </a:prstGeom>
        </p:spPr>
      </p:pic>
      <p:sp>
        <p:nvSpPr>
          <p:cNvPr id="24" name="AutoShape 2" descr="Image result for strategic thinking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565" y="10429110"/>
            <a:ext cx="4686563" cy="22482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911" y="2482870"/>
            <a:ext cx="1903424" cy="1600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709" y="2500432"/>
            <a:ext cx="1968623" cy="1600200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>
            <a:off x="29871789" y="2701428"/>
            <a:ext cx="1975432" cy="104280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2" name="Rounded Rectangular Callout 31"/>
          <p:cNvSpPr/>
          <p:nvPr/>
        </p:nvSpPr>
        <p:spPr>
          <a:xfrm>
            <a:off x="23493117" y="25023987"/>
            <a:ext cx="4781466" cy="3120748"/>
          </a:xfrm>
          <a:prstGeom prst="wedgeRoundRectCallout">
            <a:avLst>
              <a:gd name="adj1" fmla="val 20488"/>
              <a:gd name="adj2" fmla="val -78202"/>
              <a:gd name="adj3" fmla="val 166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Evaluative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research, designed to aid curriculum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development, containing no personal data does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not require ethics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review (UWE,2016) 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18516" y="25291755"/>
            <a:ext cx="3624421" cy="14438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990" y="13900935"/>
            <a:ext cx="2348384" cy="461943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708" y="13830706"/>
            <a:ext cx="4817851" cy="3221813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879602" y="10271059"/>
            <a:ext cx="10156602" cy="5971150"/>
          </a:xfrm>
          <a:prstGeom prst="wedgeRoundRectCallout">
            <a:avLst>
              <a:gd name="adj1" fmla="val -21905"/>
              <a:gd name="adj2" fmla="val 581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Reading lists are :</a:t>
            </a:r>
          </a:p>
          <a:p>
            <a:endParaRPr lang="en-GB" sz="24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 important channel of communication (Brewerton, 2014)</a:t>
            </a:r>
          </a:p>
          <a:p>
            <a:pPr algn="ctr"/>
            <a:endParaRPr lang="en-GB" sz="1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key requirement of all programmes.(QAA,2016)</a:t>
            </a:r>
          </a:p>
          <a:p>
            <a:pPr algn="ctr"/>
            <a:endParaRPr lang="en-GB" sz="1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</a:t>
            </a: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tifle diversity and constrict scholarly activity (Hugh, 2011)</a:t>
            </a:r>
          </a:p>
          <a:p>
            <a:pPr algn="ctr"/>
            <a:endParaRPr lang="en-GB" sz="1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Obviate the need for research and inhibit ‘resource discovery (Benson, 2013, Dreyfus, 2004)</a:t>
            </a:r>
          </a:p>
          <a:p>
            <a:pPr algn="ctr"/>
            <a:endParaRPr lang="en-GB" sz="1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onstrain the desired transition from novice to autonomous learner (Dreyfus , 2004)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Expectations that students will be ‘self-starters’ may not be reliable</a:t>
            </a: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(Stubley,2002)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Give students direction </a:t>
            </a: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and aid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pastoral </a:t>
            </a: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support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(Stokes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and Martin, 2008</a:t>
            </a: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endParaRPr lang="en-GB" sz="1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GB" sz="2800" dirty="0" smtClean="0">
              <a:solidFill>
                <a:srgbClr val="292526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GB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ular Callout 41"/>
          <p:cNvSpPr/>
          <p:nvPr/>
        </p:nvSpPr>
        <p:spPr>
          <a:xfrm>
            <a:off x="16008939" y="20216689"/>
            <a:ext cx="6605107" cy="7593128"/>
          </a:xfrm>
          <a:prstGeom prst="wedgeRoundRectCallout">
            <a:avLst>
              <a:gd name="adj1" fmla="val -19438"/>
              <a:gd name="adj2" fmla="val 591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Plan</a:t>
            </a:r>
          </a:p>
          <a:p>
            <a:pPr algn="ctr"/>
            <a:endParaRPr lang="en-GB" sz="1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ncourage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independent study stating key information for assessment is to be found within reading list material. </a:t>
            </a:r>
            <a:endParaRPr lang="en-GB" sz="18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K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eep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the list short to 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inspire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more 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engagement.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Put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students at the centre of this 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process.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8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Open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discussion board 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 forum to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highlight reading list issues. </a:t>
            </a:r>
            <a:endParaRPr lang="en-GB" sz="18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Develop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more complex appreciation of content </a:t>
            </a: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to 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create a more attractive resource for </a:t>
            </a: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all.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Peer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scrutiny over list content </a:t>
            </a: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-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inclusion of a student </a:t>
            </a: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representative. </a:t>
            </a:r>
          </a:p>
          <a:p>
            <a:endParaRPr lang="en-GB" sz="1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xpand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on my 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research -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Mann (2003) states analysing larger group data 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helps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to eliminates </a:t>
            </a: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bias.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Revisit reading list length at a later date.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algn="ctr"/>
            <a:endParaRPr lang="en-GB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77" y="17149682"/>
            <a:ext cx="7809804" cy="203899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81" y="21967065"/>
            <a:ext cx="2986039" cy="17598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77" y="23555800"/>
            <a:ext cx="2985268" cy="16629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81" y="25388567"/>
            <a:ext cx="2986039" cy="2134415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12935094" y="20554445"/>
            <a:ext cx="2668730" cy="2174060"/>
          </a:xfrm>
          <a:prstGeom prst="wedgeRoundRectCallout">
            <a:avLst>
              <a:gd name="adj1" fmla="val 63350"/>
              <a:gd name="adj2" fmla="val -104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Rounded Rectangular Callout 50"/>
          <p:cNvSpPr/>
          <p:nvPr/>
        </p:nvSpPr>
        <p:spPr>
          <a:xfrm>
            <a:off x="12838327" y="25002702"/>
            <a:ext cx="2705574" cy="2827501"/>
          </a:xfrm>
          <a:prstGeom prst="wedgeRoundRectCallout">
            <a:avLst>
              <a:gd name="adj1" fmla="val 67691"/>
              <a:gd name="adj2" fmla="val -359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087" y="20868582"/>
            <a:ext cx="2159000" cy="15113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797" y="25388567"/>
            <a:ext cx="2079971" cy="2005821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6200000">
            <a:off x="24301337" y="17532588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ight Arrow 17"/>
          <p:cNvSpPr/>
          <p:nvPr/>
        </p:nvSpPr>
        <p:spPr>
          <a:xfrm rot="10800000">
            <a:off x="20939061" y="15568880"/>
            <a:ext cx="2080102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ight Arrow 28"/>
          <p:cNvSpPr/>
          <p:nvPr/>
        </p:nvSpPr>
        <p:spPr>
          <a:xfrm rot="19171914">
            <a:off x="17441789" y="9924142"/>
            <a:ext cx="1616165" cy="5644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Down Arrow 29"/>
          <p:cNvSpPr/>
          <p:nvPr/>
        </p:nvSpPr>
        <p:spPr>
          <a:xfrm>
            <a:off x="3253002" y="3627350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ight Arrow 32"/>
          <p:cNvSpPr/>
          <p:nvPr/>
        </p:nvSpPr>
        <p:spPr>
          <a:xfrm rot="20217511">
            <a:off x="7864710" y="6091926"/>
            <a:ext cx="1161405" cy="4235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ight Arrow 35"/>
          <p:cNvSpPr/>
          <p:nvPr/>
        </p:nvSpPr>
        <p:spPr>
          <a:xfrm rot="20281657">
            <a:off x="16359989" y="5379398"/>
            <a:ext cx="1384174" cy="5024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ight Arrow 36"/>
          <p:cNvSpPr/>
          <p:nvPr/>
        </p:nvSpPr>
        <p:spPr>
          <a:xfrm rot="18576627">
            <a:off x="25569520" y="6213193"/>
            <a:ext cx="1149978" cy="4753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Down Arrow 37"/>
          <p:cNvSpPr/>
          <p:nvPr/>
        </p:nvSpPr>
        <p:spPr>
          <a:xfrm>
            <a:off x="32424252" y="9642403"/>
            <a:ext cx="487586" cy="71068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Down Arrow 39"/>
          <p:cNvSpPr/>
          <p:nvPr/>
        </p:nvSpPr>
        <p:spPr>
          <a:xfrm>
            <a:off x="33160289" y="18206945"/>
            <a:ext cx="484632" cy="84252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Down Arrow 42"/>
          <p:cNvSpPr/>
          <p:nvPr/>
        </p:nvSpPr>
        <p:spPr>
          <a:xfrm rot="5400000">
            <a:off x="28854151" y="26083451"/>
            <a:ext cx="599005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Right Arrow 43"/>
          <p:cNvSpPr/>
          <p:nvPr/>
        </p:nvSpPr>
        <p:spPr>
          <a:xfrm rot="16200000">
            <a:off x="26554108" y="24539676"/>
            <a:ext cx="627305" cy="4455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Down Arrow 48"/>
          <p:cNvSpPr/>
          <p:nvPr/>
        </p:nvSpPr>
        <p:spPr>
          <a:xfrm rot="8475856">
            <a:off x="22386675" y="18323579"/>
            <a:ext cx="548712" cy="13604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ight Arrow 53"/>
          <p:cNvSpPr/>
          <p:nvPr/>
        </p:nvSpPr>
        <p:spPr>
          <a:xfrm rot="14178563">
            <a:off x="11243812" y="14763786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Down Arrow 54"/>
          <p:cNvSpPr/>
          <p:nvPr/>
        </p:nvSpPr>
        <p:spPr>
          <a:xfrm>
            <a:off x="3495318" y="15588204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Down Arrow 55"/>
          <p:cNvSpPr/>
          <p:nvPr/>
        </p:nvSpPr>
        <p:spPr>
          <a:xfrm>
            <a:off x="8358665" y="20868581"/>
            <a:ext cx="441816" cy="67242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ight Arrow 56"/>
          <p:cNvSpPr/>
          <p:nvPr/>
        </p:nvSpPr>
        <p:spPr>
          <a:xfrm rot="988678">
            <a:off x="12210369" y="23620179"/>
            <a:ext cx="2036847" cy="49084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Right Arrow 57"/>
          <p:cNvSpPr/>
          <p:nvPr/>
        </p:nvSpPr>
        <p:spPr>
          <a:xfrm rot="1778514">
            <a:off x="15360521" y="20967926"/>
            <a:ext cx="355592" cy="4543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Right Arrow 58"/>
          <p:cNvSpPr/>
          <p:nvPr/>
        </p:nvSpPr>
        <p:spPr>
          <a:xfrm rot="18786008">
            <a:off x="15341279" y="25543297"/>
            <a:ext cx="411524" cy="4397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Down Arrow 59"/>
          <p:cNvSpPr/>
          <p:nvPr/>
        </p:nvSpPr>
        <p:spPr>
          <a:xfrm>
            <a:off x="17787892" y="27366203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3859301" y="2187810"/>
            <a:ext cx="1377848" cy="137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02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bookstack presentation (widescreen)</Template>
  <TotalTime>0</TotalTime>
  <Words>1775</Words>
  <Application>Microsoft Office PowerPoint</Application>
  <PresentationFormat>Custom</PresentationFormat>
  <Paragraphs>374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Century Gothic</vt:lpstr>
      <vt:lpstr>Helvetica Neue RL</vt:lpstr>
      <vt:lpstr>Times New Roman</vt:lpstr>
      <vt:lpstr>Books 16x9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2016-06-03T16:07:11Z</dcterms:created>
  <dcterms:modified xsi:type="dcterms:W3CDTF">2017-04-25T16:31:20Z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