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9" r:id="rId2"/>
  </p:sldIdLst>
  <p:sldSz cx="42803763" cy="3027521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36" userDrawn="1">
          <p15:clr>
            <a:srgbClr val="A4A3A4"/>
          </p15:clr>
        </p15:guide>
        <p15:guide id="2" pos="1345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ORMACK Karl" initials="MK" lastIdx="1" clrIdx="0">
    <p:extLst>
      <p:ext uri="{19B8F6BF-5375-455C-9EA6-DF929625EA0E}">
        <p15:presenceInfo xmlns:p15="http://schemas.microsoft.com/office/powerpoint/2012/main" userId="S-1-5-21-385767609-138687771-1545874412-287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94660"/>
  </p:normalViewPr>
  <p:slideViewPr>
    <p:cSldViewPr snapToGrid="0" showGuides="1">
      <p:cViewPr varScale="1">
        <p:scale>
          <a:sx n="25" d="100"/>
          <a:sy n="25" d="100"/>
        </p:scale>
        <p:origin x="852" y="108"/>
      </p:cViewPr>
      <p:guideLst>
        <p:guide orient="horz" pos="9536"/>
        <p:guide pos="1345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8"/>
          <c:dPt>
            <c:idx val="0"/>
            <c:bubble3D val="0"/>
            <c:explosion val="12"/>
            <c:spPr>
              <a:solidFill>
                <a:schemeClr val="accent1"/>
              </a:solidFill>
              <a:ln w="19050">
                <a:solidFill>
                  <a:schemeClr val="lt1"/>
                </a:solidFill>
              </a:ln>
              <a:effectLst/>
            </c:spPr>
            <c:extLst>
              <c:ext xmlns:c16="http://schemas.microsoft.com/office/drawing/2014/chart" uri="{C3380CC4-5D6E-409C-BE32-E72D297353CC}">
                <c16:uniqueId val="{00000001-8DC9-494D-A55C-F0C746F3F0E9}"/>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2-8DC9-494D-A55C-F0C746F3F0E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E042-4EAF-93D2-5501D3492C8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E042-4EAF-93D2-5501D3492C81}"/>
              </c:ext>
            </c:extLst>
          </c:dPt>
          <c:cat>
            <c:strRef>
              <c:f>Sheet1!$A$2:$A$5</c:f>
              <c:strCache>
                <c:ptCount val="2"/>
                <c:pt idx="0">
                  <c:v>1st Qtr</c:v>
                </c:pt>
                <c:pt idx="1">
                  <c:v>2nd Qtr</c:v>
                </c:pt>
              </c:strCache>
            </c:strRef>
          </c:cat>
          <c:val>
            <c:numRef>
              <c:f>Sheet1!$B$2:$B$5</c:f>
              <c:numCache>
                <c:formatCode>General</c:formatCode>
                <c:ptCount val="4"/>
                <c:pt idx="0">
                  <c:v>92</c:v>
                </c:pt>
                <c:pt idx="1">
                  <c:v>8</c:v>
                </c:pt>
              </c:numCache>
            </c:numRef>
          </c:val>
          <c:extLst>
            <c:ext xmlns:c16="http://schemas.microsoft.com/office/drawing/2014/chart" uri="{C3380CC4-5D6E-409C-BE32-E72D297353CC}">
              <c16:uniqueId val="{00000000-8DC9-494D-A55C-F0C746F3F0E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0-AF1D-43BF-8698-BA1224959478}"/>
              </c:ext>
            </c:extLst>
          </c:dPt>
          <c:dPt>
            <c:idx val="1"/>
            <c:bubble3D val="0"/>
            <c:explosion val="11"/>
            <c:spPr>
              <a:solidFill>
                <a:schemeClr val="accent2"/>
              </a:solidFill>
              <a:ln w="19050">
                <a:solidFill>
                  <a:schemeClr val="lt1"/>
                </a:solidFill>
              </a:ln>
              <a:effectLst/>
            </c:spPr>
            <c:extLst>
              <c:ext xmlns:c16="http://schemas.microsoft.com/office/drawing/2014/chart" uri="{C3380CC4-5D6E-409C-BE32-E72D297353CC}">
                <c16:uniqueId val="{00000001-AF1D-43BF-8698-BA122495947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AF1D-43BF-8698-BA122495947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AF1D-43BF-8698-BA1224959478}"/>
              </c:ext>
            </c:extLst>
          </c:dPt>
          <c:cat>
            <c:strRef>
              <c:f>Sheet1!$A$2:$A$5</c:f>
              <c:strCache>
                <c:ptCount val="2"/>
                <c:pt idx="0">
                  <c:v>1st Qtr</c:v>
                </c:pt>
                <c:pt idx="1">
                  <c:v>2nd Qtr</c:v>
                </c:pt>
              </c:strCache>
            </c:strRef>
          </c:cat>
          <c:val>
            <c:numRef>
              <c:f>Sheet1!$B$2:$B$5</c:f>
              <c:numCache>
                <c:formatCode>General</c:formatCode>
                <c:ptCount val="4"/>
                <c:pt idx="0">
                  <c:v>96.8</c:v>
                </c:pt>
                <c:pt idx="1">
                  <c:v>3.2</c:v>
                </c:pt>
              </c:numCache>
            </c:numRef>
          </c:val>
          <c:extLst>
            <c:ext xmlns:c16="http://schemas.microsoft.com/office/drawing/2014/chart" uri="{C3380CC4-5D6E-409C-BE32-E72D297353CC}">
              <c16:uniqueId val="{00000000-3006-437D-AECE-C6218BA8C9F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6-06-24T15:00:48.691" idx="1">
    <p:pos x="10" y="10"/>
    <p:text/>
    <p:extLst>
      <p:ext uri="{C676402C-5697-4E1C-873F-D02D1690AC5C}">
        <p15:threadingInfo xmlns:p15="http://schemas.microsoft.com/office/powerpoint/2012/main" timeZoneBias="-60"/>
      </p:ext>
    </p:extLst>
  </p:cm>
</p:cmLst>
</file>

<file path=ppt/drawings/drawing1.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3" name="TextBox 2"/>
        <cdr:cNvSpPr txBox="1"/>
      </cdr:nvSpPr>
      <cdr:spPr>
        <a:xfrm xmlns:a="http://schemas.openxmlformats.org/drawingml/2006/main">
          <a:off x="-256477" y="-73836"/>
          <a:ext cx="16822868" cy="73244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9ED0F2F7-E305-4722-815B-F8DD8021F8FF}" type="datetimeFigureOut">
              <a:rPr lang="en-GB" smtClean="0"/>
              <a:pPr/>
              <a:t>25/04/2017</a:t>
            </a:fld>
            <a:endParaRPr lang="en-GB"/>
          </a:p>
        </p:txBody>
      </p:sp>
      <p:sp>
        <p:nvSpPr>
          <p:cNvPr id="4" name="Slide Image Placeholder 3"/>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42091F5A-F78D-47A7-B40C-97084A414F69}" type="slidenum">
              <a:rPr lang="en-GB" smtClean="0"/>
              <a:pPr/>
              <a:t>‹#›</a:t>
            </a:fld>
            <a:endParaRPr lang="en-GB"/>
          </a:p>
        </p:txBody>
      </p:sp>
    </p:spTree>
    <p:extLst>
      <p:ext uri="{BB962C8B-B14F-4D97-AF65-F5344CB8AC3E}">
        <p14:creationId xmlns:p14="http://schemas.microsoft.com/office/powerpoint/2010/main" val="1650292283"/>
      </p:ext>
    </p:extLst>
  </p:cSld>
  <p:clrMap bg1="lt1" tx1="dk1" bg2="lt2" tx2="dk2" accent1="accent1" accent2="accent2" accent3="accent3" accent4="accent4" accent5="accent5" accent6="accent6" hlink="hlink" folHlink="folHlink"/>
  <p:notesStyle>
    <a:lvl1pPr marL="0" algn="l" defTabSz="3507730" rtl="0" eaLnBrk="1" latinLnBrk="0" hangingPunct="1">
      <a:defRPr sz="4603" kern="1200">
        <a:solidFill>
          <a:schemeClr val="tx1"/>
        </a:solidFill>
        <a:latin typeface="+mn-lt"/>
        <a:ea typeface="+mn-ea"/>
        <a:cs typeface="+mn-cs"/>
      </a:defRPr>
    </a:lvl1pPr>
    <a:lvl2pPr marL="1753865" algn="l" defTabSz="3507730" rtl="0" eaLnBrk="1" latinLnBrk="0" hangingPunct="1">
      <a:defRPr sz="4603" kern="1200">
        <a:solidFill>
          <a:schemeClr val="tx1"/>
        </a:solidFill>
        <a:latin typeface="+mn-lt"/>
        <a:ea typeface="+mn-ea"/>
        <a:cs typeface="+mn-cs"/>
      </a:defRPr>
    </a:lvl2pPr>
    <a:lvl3pPr marL="3507730" algn="l" defTabSz="3507730" rtl="0" eaLnBrk="1" latinLnBrk="0" hangingPunct="1">
      <a:defRPr sz="4603" kern="1200">
        <a:solidFill>
          <a:schemeClr val="tx1"/>
        </a:solidFill>
        <a:latin typeface="+mn-lt"/>
        <a:ea typeface="+mn-ea"/>
        <a:cs typeface="+mn-cs"/>
      </a:defRPr>
    </a:lvl3pPr>
    <a:lvl4pPr marL="5261595" algn="l" defTabSz="3507730" rtl="0" eaLnBrk="1" latinLnBrk="0" hangingPunct="1">
      <a:defRPr sz="4603" kern="1200">
        <a:solidFill>
          <a:schemeClr val="tx1"/>
        </a:solidFill>
        <a:latin typeface="+mn-lt"/>
        <a:ea typeface="+mn-ea"/>
        <a:cs typeface="+mn-cs"/>
      </a:defRPr>
    </a:lvl4pPr>
    <a:lvl5pPr marL="7015460" algn="l" defTabSz="3507730" rtl="0" eaLnBrk="1" latinLnBrk="0" hangingPunct="1">
      <a:defRPr sz="4603" kern="1200">
        <a:solidFill>
          <a:schemeClr val="tx1"/>
        </a:solidFill>
        <a:latin typeface="+mn-lt"/>
        <a:ea typeface="+mn-ea"/>
        <a:cs typeface="+mn-cs"/>
      </a:defRPr>
    </a:lvl5pPr>
    <a:lvl6pPr marL="8769325" algn="l" defTabSz="3507730" rtl="0" eaLnBrk="1" latinLnBrk="0" hangingPunct="1">
      <a:defRPr sz="4603" kern="1200">
        <a:solidFill>
          <a:schemeClr val="tx1"/>
        </a:solidFill>
        <a:latin typeface="+mn-lt"/>
        <a:ea typeface="+mn-ea"/>
        <a:cs typeface="+mn-cs"/>
      </a:defRPr>
    </a:lvl6pPr>
    <a:lvl7pPr marL="10523190" algn="l" defTabSz="3507730" rtl="0" eaLnBrk="1" latinLnBrk="0" hangingPunct="1">
      <a:defRPr sz="4603" kern="1200">
        <a:solidFill>
          <a:schemeClr val="tx1"/>
        </a:solidFill>
        <a:latin typeface="+mn-lt"/>
        <a:ea typeface="+mn-ea"/>
        <a:cs typeface="+mn-cs"/>
      </a:defRPr>
    </a:lvl7pPr>
    <a:lvl8pPr marL="12277054" algn="l" defTabSz="3507730" rtl="0" eaLnBrk="1" latinLnBrk="0" hangingPunct="1">
      <a:defRPr sz="4603" kern="1200">
        <a:solidFill>
          <a:schemeClr val="tx1"/>
        </a:solidFill>
        <a:latin typeface="+mn-lt"/>
        <a:ea typeface="+mn-ea"/>
        <a:cs typeface="+mn-cs"/>
      </a:defRPr>
    </a:lvl8pPr>
    <a:lvl9pPr marL="14030919" algn="l" defTabSz="3507730" rtl="0" eaLnBrk="1" latinLnBrk="0" hangingPunct="1">
      <a:defRPr sz="4603"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10282" y="4954765"/>
            <a:ext cx="36383199" cy="10540259"/>
          </a:xfrm>
        </p:spPr>
        <p:txBody>
          <a:bodyPr anchor="b"/>
          <a:lstStyle>
            <a:lvl1pPr algn="ctr">
              <a:defRPr sz="26488"/>
            </a:lvl1pPr>
          </a:lstStyle>
          <a:p>
            <a:r>
              <a:rPr lang="en-US" smtClean="0"/>
              <a:t>Click to edit Master title style</a:t>
            </a:r>
            <a:endParaRPr lang="en-US" dirty="0"/>
          </a:p>
        </p:txBody>
      </p:sp>
      <p:sp>
        <p:nvSpPr>
          <p:cNvPr id="3" name="Subtitle 2"/>
          <p:cNvSpPr>
            <a:spLocks noGrp="1"/>
          </p:cNvSpPr>
          <p:nvPr>
            <p:ph type="subTitle" idx="1"/>
          </p:nvPr>
        </p:nvSpPr>
        <p:spPr>
          <a:xfrm>
            <a:off x="5350471" y="15901497"/>
            <a:ext cx="32102822" cy="7309499"/>
          </a:xfrm>
        </p:spPr>
        <p:txBody>
          <a:bodyPr/>
          <a:lstStyle>
            <a:lvl1pPr marL="0" indent="0" algn="ctr">
              <a:buNone/>
              <a:defRPr sz="10595"/>
            </a:lvl1pPr>
            <a:lvl2pPr marL="2018355" indent="0" algn="ctr">
              <a:buNone/>
              <a:defRPr sz="8829"/>
            </a:lvl2pPr>
            <a:lvl3pPr marL="4036710" indent="0" algn="ctr">
              <a:buNone/>
              <a:defRPr sz="7946"/>
            </a:lvl3pPr>
            <a:lvl4pPr marL="6055065" indent="0" algn="ctr">
              <a:buNone/>
              <a:defRPr sz="7063"/>
            </a:lvl4pPr>
            <a:lvl5pPr marL="8073420" indent="0" algn="ctr">
              <a:buNone/>
              <a:defRPr sz="7063"/>
            </a:lvl5pPr>
            <a:lvl6pPr marL="10091776" indent="0" algn="ctr">
              <a:buNone/>
              <a:defRPr sz="7063"/>
            </a:lvl6pPr>
            <a:lvl7pPr marL="12110131" indent="0" algn="ctr">
              <a:buNone/>
              <a:defRPr sz="7063"/>
            </a:lvl7pPr>
            <a:lvl8pPr marL="14128486" indent="0" algn="ctr">
              <a:buNone/>
              <a:defRPr sz="7063"/>
            </a:lvl8pPr>
            <a:lvl9pPr marL="16146841" indent="0" algn="ctr">
              <a:buNone/>
              <a:defRPr sz="706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6A34DC-3C41-4945-957C-4394889B4506}" type="datetime1">
              <a:rPr lang="en-GB" smtClean="0"/>
              <a:pPr/>
              <a:t>25/04/2017</a:t>
            </a:fld>
            <a:endParaRPr lang="en-GB"/>
          </a:p>
        </p:txBody>
      </p:sp>
      <p:sp>
        <p:nvSpPr>
          <p:cNvPr id="5" name="Footer Placeholder 4"/>
          <p:cNvSpPr>
            <a:spLocks noGrp="1"/>
          </p:cNvSpPr>
          <p:nvPr>
            <p:ph type="ftr" sz="quarter" idx="11"/>
          </p:nvPr>
        </p:nvSpPr>
        <p:spPr/>
        <p:txBody>
          <a:bodyPr/>
          <a:lstStyle/>
          <a:p>
            <a:r>
              <a:rPr lang="en-US" smtClean="0"/>
              <a:t>PGCHPE  Innovationa and Contemporary Practice - EDUC70466    Component 2.    Student number 08001025</a:t>
            </a:r>
            <a:endParaRPr lang="en-GB"/>
          </a:p>
        </p:txBody>
      </p:sp>
      <p:sp>
        <p:nvSpPr>
          <p:cNvPr id="6" name="Slide Number Placeholder 5"/>
          <p:cNvSpPr>
            <a:spLocks noGrp="1"/>
          </p:cNvSpPr>
          <p:nvPr>
            <p:ph type="sldNum" sz="quarter" idx="12"/>
          </p:nvPr>
        </p:nvSpPr>
        <p:spPr/>
        <p:txBody>
          <a:bodyPr/>
          <a:lstStyle/>
          <a:p>
            <a:fld id="{CD302EBF-2347-4E3F-845A-B470FB0E4F0A}" type="slidenum">
              <a:rPr lang="en-GB" smtClean="0"/>
              <a:pPr/>
              <a:t>‹#›</a:t>
            </a:fld>
            <a:endParaRPr lang="en-GB"/>
          </a:p>
        </p:txBody>
      </p:sp>
    </p:spTree>
    <p:extLst>
      <p:ext uri="{BB962C8B-B14F-4D97-AF65-F5344CB8AC3E}">
        <p14:creationId xmlns:p14="http://schemas.microsoft.com/office/powerpoint/2010/main" val="1075646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721392-E18A-48FC-A059-DE96AADF236A}" type="datetime1">
              <a:rPr lang="en-GB" smtClean="0"/>
              <a:pPr/>
              <a:t>25/04/2017</a:t>
            </a:fld>
            <a:endParaRPr lang="en-GB"/>
          </a:p>
        </p:txBody>
      </p:sp>
      <p:sp>
        <p:nvSpPr>
          <p:cNvPr id="5" name="Footer Placeholder 4"/>
          <p:cNvSpPr>
            <a:spLocks noGrp="1"/>
          </p:cNvSpPr>
          <p:nvPr>
            <p:ph type="ftr" sz="quarter" idx="11"/>
          </p:nvPr>
        </p:nvSpPr>
        <p:spPr/>
        <p:txBody>
          <a:bodyPr/>
          <a:lstStyle/>
          <a:p>
            <a:r>
              <a:rPr lang="en-US" smtClean="0"/>
              <a:t>PGCHPE  Innovationa and Contemporary Practice - EDUC70466    Component 2.    Student number 08001025</a:t>
            </a:r>
            <a:endParaRPr lang="en-GB"/>
          </a:p>
        </p:txBody>
      </p:sp>
      <p:sp>
        <p:nvSpPr>
          <p:cNvPr id="6" name="Slide Number Placeholder 5"/>
          <p:cNvSpPr>
            <a:spLocks noGrp="1"/>
          </p:cNvSpPr>
          <p:nvPr>
            <p:ph type="sldNum" sz="quarter" idx="12"/>
          </p:nvPr>
        </p:nvSpPr>
        <p:spPr/>
        <p:txBody>
          <a:bodyPr/>
          <a:lstStyle/>
          <a:p>
            <a:fld id="{CD302EBF-2347-4E3F-845A-B470FB0E4F0A}" type="slidenum">
              <a:rPr lang="en-GB" smtClean="0"/>
              <a:pPr/>
              <a:t>‹#›</a:t>
            </a:fld>
            <a:endParaRPr lang="en-GB"/>
          </a:p>
        </p:txBody>
      </p:sp>
    </p:spTree>
    <p:extLst>
      <p:ext uri="{BB962C8B-B14F-4D97-AF65-F5344CB8AC3E}">
        <p14:creationId xmlns:p14="http://schemas.microsoft.com/office/powerpoint/2010/main" val="282227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631445" y="1611875"/>
            <a:ext cx="9229561" cy="256568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42761" y="1611875"/>
            <a:ext cx="27153637" cy="256568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1B2F26-00D8-4CE9-9034-BBF2361A71EF}" type="datetime1">
              <a:rPr lang="en-GB" smtClean="0"/>
              <a:pPr/>
              <a:t>25/04/2017</a:t>
            </a:fld>
            <a:endParaRPr lang="en-GB"/>
          </a:p>
        </p:txBody>
      </p:sp>
      <p:sp>
        <p:nvSpPr>
          <p:cNvPr id="5" name="Footer Placeholder 4"/>
          <p:cNvSpPr>
            <a:spLocks noGrp="1"/>
          </p:cNvSpPr>
          <p:nvPr>
            <p:ph type="ftr" sz="quarter" idx="11"/>
          </p:nvPr>
        </p:nvSpPr>
        <p:spPr/>
        <p:txBody>
          <a:bodyPr/>
          <a:lstStyle/>
          <a:p>
            <a:r>
              <a:rPr lang="en-US" smtClean="0"/>
              <a:t>PGCHPE  Innovationa and Contemporary Practice - EDUC70466    Component 2.    Student number 08001025</a:t>
            </a:r>
            <a:endParaRPr lang="en-GB"/>
          </a:p>
        </p:txBody>
      </p:sp>
      <p:sp>
        <p:nvSpPr>
          <p:cNvPr id="6" name="Slide Number Placeholder 5"/>
          <p:cNvSpPr>
            <a:spLocks noGrp="1"/>
          </p:cNvSpPr>
          <p:nvPr>
            <p:ph type="sldNum" sz="quarter" idx="12"/>
          </p:nvPr>
        </p:nvSpPr>
        <p:spPr/>
        <p:txBody>
          <a:bodyPr/>
          <a:lstStyle/>
          <a:p>
            <a:fld id="{CD302EBF-2347-4E3F-845A-B470FB0E4F0A}" type="slidenum">
              <a:rPr lang="en-GB" smtClean="0"/>
              <a:pPr/>
              <a:t>‹#›</a:t>
            </a:fld>
            <a:endParaRPr lang="en-GB"/>
          </a:p>
        </p:txBody>
      </p:sp>
    </p:spTree>
    <p:extLst>
      <p:ext uri="{BB962C8B-B14F-4D97-AF65-F5344CB8AC3E}">
        <p14:creationId xmlns:p14="http://schemas.microsoft.com/office/powerpoint/2010/main" val="2952161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24E65E-CBBE-431E-9BCE-8731B30CE42B}" type="datetime1">
              <a:rPr lang="en-GB" smtClean="0"/>
              <a:pPr/>
              <a:t>25/04/2017</a:t>
            </a:fld>
            <a:endParaRPr lang="en-GB"/>
          </a:p>
        </p:txBody>
      </p:sp>
      <p:sp>
        <p:nvSpPr>
          <p:cNvPr id="5" name="Footer Placeholder 4"/>
          <p:cNvSpPr>
            <a:spLocks noGrp="1"/>
          </p:cNvSpPr>
          <p:nvPr>
            <p:ph type="ftr" sz="quarter" idx="11"/>
          </p:nvPr>
        </p:nvSpPr>
        <p:spPr/>
        <p:txBody>
          <a:bodyPr/>
          <a:lstStyle/>
          <a:p>
            <a:r>
              <a:rPr lang="en-US" smtClean="0"/>
              <a:t>PGCHPE  Innovationa and Contemporary Practice - EDUC70466    Component 2.    Student number 08001025</a:t>
            </a:r>
            <a:endParaRPr lang="en-GB"/>
          </a:p>
        </p:txBody>
      </p:sp>
      <p:sp>
        <p:nvSpPr>
          <p:cNvPr id="6" name="Slide Number Placeholder 5"/>
          <p:cNvSpPr>
            <a:spLocks noGrp="1"/>
          </p:cNvSpPr>
          <p:nvPr>
            <p:ph type="sldNum" sz="quarter" idx="12"/>
          </p:nvPr>
        </p:nvSpPr>
        <p:spPr/>
        <p:txBody>
          <a:bodyPr/>
          <a:lstStyle/>
          <a:p>
            <a:fld id="{CD302EBF-2347-4E3F-845A-B470FB0E4F0A}" type="slidenum">
              <a:rPr lang="en-GB" smtClean="0"/>
              <a:pPr/>
              <a:t>‹#›</a:t>
            </a:fld>
            <a:endParaRPr lang="en-GB"/>
          </a:p>
        </p:txBody>
      </p:sp>
    </p:spTree>
    <p:extLst>
      <p:ext uri="{BB962C8B-B14F-4D97-AF65-F5344CB8AC3E}">
        <p14:creationId xmlns:p14="http://schemas.microsoft.com/office/powerpoint/2010/main" val="4179313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20467" y="7547788"/>
            <a:ext cx="36918246" cy="12593645"/>
          </a:xfrm>
        </p:spPr>
        <p:txBody>
          <a:bodyPr anchor="b"/>
          <a:lstStyle>
            <a:lvl1pPr>
              <a:defRPr sz="26488"/>
            </a:lvl1pPr>
          </a:lstStyle>
          <a:p>
            <a:r>
              <a:rPr lang="en-US" smtClean="0"/>
              <a:t>Click to edit Master title style</a:t>
            </a:r>
            <a:endParaRPr lang="en-US" dirty="0"/>
          </a:p>
        </p:txBody>
      </p:sp>
      <p:sp>
        <p:nvSpPr>
          <p:cNvPr id="3" name="Text Placeholder 2"/>
          <p:cNvSpPr>
            <a:spLocks noGrp="1"/>
          </p:cNvSpPr>
          <p:nvPr>
            <p:ph type="body" idx="1"/>
          </p:nvPr>
        </p:nvSpPr>
        <p:spPr>
          <a:xfrm>
            <a:off x="2920467" y="20260574"/>
            <a:ext cx="36918246" cy="6622701"/>
          </a:xfrm>
        </p:spPr>
        <p:txBody>
          <a:bodyPr/>
          <a:lstStyle>
            <a:lvl1pPr marL="0" indent="0">
              <a:buNone/>
              <a:defRPr sz="10595">
                <a:solidFill>
                  <a:schemeClr val="tx1"/>
                </a:solidFill>
              </a:defRPr>
            </a:lvl1pPr>
            <a:lvl2pPr marL="2018355" indent="0">
              <a:buNone/>
              <a:defRPr sz="8829">
                <a:solidFill>
                  <a:schemeClr val="tx1">
                    <a:tint val="75000"/>
                  </a:schemeClr>
                </a:solidFill>
              </a:defRPr>
            </a:lvl2pPr>
            <a:lvl3pPr marL="4036710" indent="0">
              <a:buNone/>
              <a:defRPr sz="7946">
                <a:solidFill>
                  <a:schemeClr val="tx1">
                    <a:tint val="75000"/>
                  </a:schemeClr>
                </a:solidFill>
              </a:defRPr>
            </a:lvl3pPr>
            <a:lvl4pPr marL="6055065" indent="0">
              <a:buNone/>
              <a:defRPr sz="7063">
                <a:solidFill>
                  <a:schemeClr val="tx1">
                    <a:tint val="75000"/>
                  </a:schemeClr>
                </a:solidFill>
              </a:defRPr>
            </a:lvl4pPr>
            <a:lvl5pPr marL="8073420" indent="0">
              <a:buNone/>
              <a:defRPr sz="7063">
                <a:solidFill>
                  <a:schemeClr val="tx1">
                    <a:tint val="75000"/>
                  </a:schemeClr>
                </a:solidFill>
              </a:defRPr>
            </a:lvl5pPr>
            <a:lvl6pPr marL="10091776" indent="0">
              <a:buNone/>
              <a:defRPr sz="7063">
                <a:solidFill>
                  <a:schemeClr val="tx1">
                    <a:tint val="75000"/>
                  </a:schemeClr>
                </a:solidFill>
              </a:defRPr>
            </a:lvl6pPr>
            <a:lvl7pPr marL="12110131" indent="0">
              <a:buNone/>
              <a:defRPr sz="7063">
                <a:solidFill>
                  <a:schemeClr val="tx1">
                    <a:tint val="75000"/>
                  </a:schemeClr>
                </a:solidFill>
              </a:defRPr>
            </a:lvl7pPr>
            <a:lvl8pPr marL="14128486" indent="0">
              <a:buNone/>
              <a:defRPr sz="7063">
                <a:solidFill>
                  <a:schemeClr val="tx1">
                    <a:tint val="75000"/>
                  </a:schemeClr>
                </a:solidFill>
              </a:defRPr>
            </a:lvl8pPr>
            <a:lvl9pPr marL="16146841" indent="0">
              <a:buNone/>
              <a:defRPr sz="7063">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51C0598-3B5B-4044-B9BA-065863302DDB}" type="datetime1">
              <a:rPr lang="en-GB" smtClean="0"/>
              <a:pPr/>
              <a:t>25/04/2017</a:t>
            </a:fld>
            <a:endParaRPr lang="en-GB"/>
          </a:p>
        </p:txBody>
      </p:sp>
      <p:sp>
        <p:nvSpPr>
          <p:cNvPr id="5" name="Footer Placeholder 4"/>
          <p:cNvSpPr>
            <a:spLocks noGrp="1"/>
          </p:cNvSpPr>
          <p:nvPr>
            <p:ph type="ftr" sz="quarter" idx="11"/>
          </p:nvPr>
        </p:nvSpPr>
        <p:spPr/>
        <p:txBody>
          <a:bodyPr/>
          <a:lstStyle/>
          <a:p>
            <a:r>
              <a:rPr lang="en-US" smtClean="0"/>
              <a:t>PGCHPE  Innovationa and Contemporary Practice - EDUC70466    Component 2.    Student number 08001025</a:t>
            </a:r>
            <a:endParaRPr lang="en-GB"/>
          </a:p>
        </p:txBody>
      </p:sp>
      <p:sp>
        <p:nvSpPr>
          <p:cNvPr id="6" name="Slide Number Placeholder 5"/>
          <p:cNvSpPr>
            <a:spLocks noGrp="1"/>
          </p:cNvSpPr>
          <p:nvPr>
            <p:ph type="sldNum" sz="quarter" idx="12"/>
          </p:nvPr>
        </p:nvSpPr>
        <p:spPr/>
        <p:txBody>
          <a:bodyPr/>
          <a:lstStyle/>
          <a:p>
            <a:fld id="{CD302EBF-2347-4E3F-845A-B470FB0E4F0A}" type="slidenum">
              <a:rPr lang="en-GB" smtClean="0"/>
              <a:pPr/>
              <a:t>‹#›</a:t>
            </a:fld>
            <a:endParaRPr lang="en-GB"/>
          </a:p>
        </p:txBody>
      </p:sp>
    </p:spTree>
    <p:extLst>
      <p:ext uri="{BB962C8B-B14F-4D97-AF65-F5344CB8AC3E}">
        <p14:creationId xmlns:p14="http://schemas.microsoft.com/office/powerpoint/2010/main" val="3315303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42759" y="8059374"/>
            <a:ext cx="18191599" cy="1920934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1669405" y="8059374"/>
            <a:ext cx="18191599" cy="1920934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2C54B2F-3C49-4C5B-B253-784101C550E5}" type="datetime1">
              <a:rPr lang="en-GB" smtClean="0"/>
              <a:pPr/>
              <a:t>25/04/2017</a:t>
            </a:fld>
            <a:endParaRPr lang="en-GB"/>
          </a:p>
        </p:txBody>
      </p:sp>
      <p:sp>
        <p:nvSpPr>
          <p:cNvPr id="6" name="Footer Placeholder 5"/>
          <p:cNvSpPr>
            <a:spLocks noGrp="1"/>
          </p:cNvSpPr>
          <p:nvPr>
            <p:ph type="ftr" sz="quarter" idx="11"/>
          </p:nvPr>
        </p:nvSpPr>
        <p:spPr/>
        <p:txBody>
          <a:bodyPr/>
          <a:lstStyle/>
          <a:p>
            <a:r>
              <a:rPr lang="en-US" smtClean="0"/>
              <a:t>PGCHPE  Innovationa and Contemporary Practice - EDUC70466    Component 2.    Student number 08001025</a:t>
            </a:r>
            <a:endParaRPr lang="en-GB"/>
          </a:p>
        </p:txBody>
      </p:sp>
      <p:sp>
        <p:nvSpPr>
          <p:cNvPr id="7" name="Slide Number Placeholder 6"/>
          <p:cNvSpPr>
            <a:spLocks noGrp="1"/>
          </p:cNvSpPr>
          <p:nvPr>
            <p:ph type="sldNum" sz="quarter" idx="12"/>
          </p:nvPr>
        </p:nvSpPr>
        <p:spPr/>
        <p:txBody>
          <a:bodyPr/>
          <a:lstStyle/>
          <a:p>
            <a:fld id="{CD302EBF-2347-4E3F-845A-B470FB0E4F0A}" type="slidenum">
              <a:rPr lang="en-GB" smtClean="0"/>
              <a:pPr/>
              <a:t>‹#›</a:t>
            </a:fld>
            <a:endParaRPr lang="en-GB"/>
          </a:p>
        </p:txBody>
      </p:sp>
    </p:spTree>
    <p:extLst>
      <p:ext uri="{BB962C8B-B14F-4D97-AF65-F5344CB8AC3E}">
        <p14:creationId xmlns:p14="http://schemas.microsoft.com/office/powerpoint/2010/main" val="3532181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48334" y="1611882"/>
            <a:ext cx="36918246" cy="585180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48339" y="7421634"/>
            <a:ext cx="18107995" cy="3637228"/>
          </a:xfrm>
        </p:spPr>
        <p:txBody>
          <a:bodyPr anchor="b"/>
          <a:lstStyle>
            <a:lvl1pPr marL="0" indent="0">
              <a:buNone/>
              <a:defRPr sz="10595" b="1"/>
            </a:lvl1pPr>
            <a:lvl2pPr marL="2018355" indent="0">
              <a:buNone/>
              <a:defRPr sz="8829" b="1"/>
            </a:lvl2pPr>
            <a:lvl3pPr marL="4036710" indent="0">
              <a:buNone/>
              <a:defRPr sz="7946" b="1"/>
            </a:lvl3pPr>
            <a:lvl4pPr marL="6055065" indent="0">
              <a:buNone/>
              <a:defRPr sz="7063" b="1"/>
            </a:lvl4pPr>
            <a:lvl5pPr marL="8073420" indent="0">
              <a:buNone/>
              <a:defRPr sz="7063" b="1"/>
            </a:lvl5pPr>
            <a:lvl6pPr marL="10091776" indent="0">
              <a:buNone/>
              <a:defRPr sz="7063" b="1"/>
            </a:lvl6pPr>
            <a:lvl7pPr marL="12110131" indent="0">
              <a:buNone/>
              <a:defRPr sz="7063" b="1"/>
            </a:lvl7pPr>
            <a:lvl8pPr marL="14128486" indent="0">
              <a:buNone/>
              <a:defRPr sz="7063" b="1"/>
            </a:lvl8pPr>
            <a:lvl9pPr marL="16146841" indent="0">
              <a:buNone/>
              <a:defRPr sz="7063" b="1"/>
            </a:lvl9pPr>
          </a:lstStyle>
          <a:p>
            <a:pPr lvl="0"/>
            <a:r>
              <a:rPr lang="en-US" smtClean="0"/>
              <a:t>Edit Master text styles</a:t>
            </a:r>
          </a:p>
        </p:txBody>
      </p:sp>
      <p:sp>
        <p:nvSpPr>
          <p:cNvPr id="4" name="Content Placeholder 3"/>
          <p:cNvSpPr>
            <a:spLocks noGrp="1"/>
          </p:cNvSpPr>
          <p:nvPr>
            <p:ph sz="half" idx="2"/>
          </p:nvPr>
        </p:nvSpPr>
        <p:spPr>
          <a:xfrm>
            <a:off x="2948339" y="11058863"/>
            <a:ext cx="18107995" cy="1626592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1669408" y="7421634"/>
            <a:ext cx="18197174" cy="3637228"/>
          </a:xfrm>
        </p:spPr>
        <p:txBody>
          <a:bodyPr anchor="b"/>
          <a:lstStyle>
            <a:lvl1pPr marL="0" indent="0">
              <a:buNone/>
              <a:defRPr sz="10595" b="1"/>
            </a:lvl1pPr>
            <a:lvl2pPr marL="2018355" indent="0">
              <a:buNone/>
              <a:defRPr sz="8829" b="1"/>
            </a:lvl2pPr>
            <a:lvl3pPr marL="4036710" indent="0">
              <a:buNone/>
              <a:defRPr sz="7946" b="1"/>
            </a:lvl3pPr>
            <a:lvl4pPr marL="6055065" indent="0">
              <a:buNone/>
              <a:defRPr sz="7063" b="1"/>
            </a:lvl4pPr>
            <a:lvl5pPr marL="8073420" indent="0">
              <a:buNone/>
              <a:defRPr sz="7063" b="1"/>
            </a:lvl5pPr>
            <a:lvl6pPr marL="10091776" indent="0">
              <a:buNone/>
              <a:defRPr sz="7063" b="1"/>
            </a:lvl6pPr>
            <a:lvl7pPr marL="12110131" indent="0">
              <a:buNone/>
              <a:defRPr sz="7063" b="1"/>
            </a:lvl7pPr>
            <a:lvl8pPr marL="14128486" indent="0">
              <a:buNone/>
              <a:defRPr sz="7063" b="1"/>
            </a:lvl8pPr>
            <a:lvl9pPr marL="16146841" indent="0">
              <a:buNone/>
              <a:defRPr sz="7063" b="1"/>
            </a:lvl9pPr>
          </a:lstStyle>
          <a:p>
            <a:pPr lvl="0"/>
            <a:r>
              <a:rPr lang="en-US" smtClean="0"/>
              <a:t>Edit Master text styles</a:t>
            </a:r>
          </a:p>
        </p:txBody>
      </p:sp>
      <p:sp>
        <p:nvSpPr>
          <p:cNvPr id="6" name="Content Placeholder 5"/>
          <p:cNvSpPr>
            <a:spLocks noGrp="1"/>
          </p:cNvSpPr>
          <p:nvPr>
            <p:ph sz="quarter" idx="4"/>
          </p:nvPr>
        </p:nvSpPr>
        <p:spPr>
          <a:xfrm>
            <a:off x="21669408" y="11058863"/>
            <a:ext cx="18197174" cy="1626592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9BCD524-955F-4E8A-9220-3A224E336A70}" type="datetime1">
              <a:rPr lang="en-GB" smtClean="0"/>
              <a:pPr/>
              <a:t>25/04/2017</a:t>
            </a:fld>
            <a:endParaRPr lang="en-GB"/>
          </a:p>
        </p:txBody>
      </p:sp>
      <p:sp>
        <p:nvSpPr>
          <p:cNvPr id="8" name="Footer Placeholder 7"/>
          <p:cNvSpPr>
            <a:spLocks noGrp="1"/>
          </p:cNvSpPr>
          <p:nvPr>
            <p:ph type="ftr" sz="quarter" idx="11"/>
          </p:nvPr>
        </p:nvSpPr>
        <p:spPr/>
        <p:txBody>
          <a:bodyPr/>
          <a:lstStyle/>
          <a:p>
            <a:r>
              <a:rPr lang="en-US" smtClean="0"/>
              <a:t>PGCHPE  Innovationa and Contemporary Practice - EDUC70466    Component 2.    Student number 08001025</a:t>
            </a:r>
            <a:endParaRPr lang="en-GB"/>
          </a:p>
        </p:txBody>
      </p:sp>
      <p:sp>
        <p:nvSpPr>
          <p:cNvPr id="9" name="Slide Number Placeholder 8"/>
          <p:cNvSpPr>
            <a:spLocks noGrp="1"/>
          </p:cNvSpPr>
          <p:nvPr>
            <p:ph type="sldNum" sz="quarter" idx="12"/>
          </p:nvPr>
        </p:nvSpPr>
        <p:spPr/>
        <p:txBody>
          <a:bodyPr/>
          <a:lstStyle/>
          <a:p>
            <a:fld id="{CD302EBF-2347-4E3F-845A-B470FB0E4F0A}" type="slidenum">
              <a:rPr lang="en-GB" smtClean="0"/>
              <a:pPr/>
              <a:t>‹#›</a:t>
            </a:fld>
            <a:endParaRPr lang="en-GB"/>
          </a:p>
        </p:txBody>
      </p:sp>
    </p:spTree>
    <p:extLst>
      <p:ext uri="{BB962C8B-B14F-4D97-AF65-F5344CB8AC3E}">
        <p14:creationId xmlns:p14="http://schemas.microsoft.com/office/powerpoint/2010/main" val="4006995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C12953-C66B-4056-A727-A9D5200188FE}" type="datetime1">
              <a:rPr lang="en-GB" smtClean="0"/>
              <a:pPr/>
              <a:t>25/04/2017</a:t>
            </a:fld>
            <a:endParaRPr lang="en-GB"/>
          </a:p>
        </p:txBody>
      </p:sp>
      <p:sp>
        <p:nvSpPr>
          <p:cNvPr id="4" name="Footer Placeholder 3"/>
          <p:cNvSpPr>
            <a:spLocks noGrp="1"/>
          </p:cNvSpPr>
          <p:nvPr>
            <p:ph type="ftr" sz="quarter" idx="11"/>
          </p:nvPr>
        </p:nvSpPr>
        <p:spPr/>
        <p:txBody>
          <a:bodyPr/>
          <a:lstStyle/>
          <a:p>
            <a:r>
              <a:rPr lang="en-US" smtClean="0"/>
              <a:t>PGCHPE  Innovationa and Contemporary Practice - EDUC70466    Component 2.    Student number 08001025</a:t>
            </a:r>
            <a:endParaRPr lang="en-GB"/>
          </a:p>
        </p:txBody>
      </p:sp>
      <p:sp>
        <p:nvSpPr>
          <p:cNvPr id="5" name="Slide Number Placeholder 4"/>
          <p:cNvSpPr>
            <a:spLocks noGrp="1"/>
          </p:cNvSpPr>
          <p:nvPr>
            <p:ph type="sldNum" sz="quarter" idx="12"/>
          </p:nvPr>
        </p:nvSpPr>
        <p:spPr/>
        <p:txBody>
          <a:bodyPr/>
          <a:lstStyle/>
          <a:p>
            <a:fld id="{CD302EBF-2347-4E3F-845A-B470FB0E4F0A}" type="slidenum">
              <a:rPr lang="en-GB" smtClean="0"/>
              <a:pPr/>
              <a:t>‹#›</a:t>
            </a:fld>
            <a:endParaRPr lang="en-GB"/>
          </a:p>
        </p:txBody>
      </p:sp>
    </p:spTree>
    <p:extLst>
      <p:ext uri="{BB962C8B-B14F-4D97-AF65-F5344CB8AC3E}">
        <p14:creationId xmlns:p14="http://schemas.microsoft.com/office/powerpoint/2010/main" val="574999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11CDAA-854B-4A33-BA54-7834627A1270}" type="datetime1">
              <a:rPr lang="en-GB" smtClean="0"/>
              <a:pPr/>
              <a:t>25/04/2017</a:t>
            </a:fld>
            <a:endParaRPr lang="en-GB"/>
          </a:p>
        </p:txBody>
      </p:sp>
      <p:sp>
        <p:nvSpPr>
          <p:cNvPr id="3" name="Footer Placeholder 2"/>
          <p:cNvSpPr>
            <a:spLocks noGrp="1"/>
          </p:cNvSpPr>
          <p:nvPr>
            <p:ph type="ftr" sz="quarter" idx="11"/>
          </p:nvPr>
        </p:nvSpPr>
        <p:spPr/>
        <p:txBody>
          <a:bodyPr/>
          <a:lstStyle/>
          <a:p>
            <a:r>
              <a:rPr lang="en-US" smtClean="0"/>
              <a:t>PGCHPE  Innovationa and Contemporary Practice - EDUC70466    Component 2.    Student number 08001025</a:t>
            </a:r>
            <a:endParaRPr lang="en-GB"/>
          </a:p>
        </p:txBody>
      </p:sp>
      <p:sp>
        <p:nvSpPr>
          <p:cNvPr id="4" name="Slide Number Placeholder 3"/>
          <p:cNvSpPr>
            <a:spLocks noGrp="1"/>
          </p:cNvSpPr>
          <p:nvPr>
            <p:ph type="sldNum" sz="quarter" idx="12"/>
          </p:nvPr>
        </p:nvSpPr>
        <p:spPr/>
        <p:txBody>
          <a:bodyPr/>
          <a:lstStyle/>
          <a:p>
            <a:fld id="{CD302EBF-2347-4E3F-845A-B470FB0E4F0A}" type="slidenum">
              <a:rPr lang="en-GB" smtClean="0"/>
              <a:pPr/>
              <a:t>‹#›</a:t>
            </a:fld>
            <a:endParaRPr lang="en-GB"/>
          </a:p>
        </p:txBody>
      </p:sp>
    </p:spTree>
    <p:extLst>
      <p:ext uri="{BB962C8B-B14F-4D97-AF65-F5344CB8AC3E}">
        <p14:creationId xmlns:p14="http://schemas.microsoft.com/office/powerpoint/2010/main" val="1617545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p:spPr>
        <p:txBody>
          <a:bodyPr anchor="b"/>
          <a:lstStyle>
            <a:lvl1pPr>
              <a:defRPr sz="14127"/>
            </a:lvl1pPr>
          </a:lstStyle>
          <a:p>
            <a:r>
              <a:rPr lang="en-US" smtClean="0"/>
              <a:t>Click to edit Master title style</a:t>
            </a:r>
            <a:endParaRPr lang="en-US" dirty="0"/>
          </a:p>
        </p:txBody>
      </p:sp>
      <p:sp>
        <p:nvSpPr>
          <p:cNvPr id="3" name="Content Placeholder 2"/>
          <p:cNvSpPr>
            <a:spLocks noGrp="1"/>
          </p:cNvSpPr>
          <p:nvPr>
            <p:ph idx="1"/>
          </p:nvPr>
        </p:nvSpPr>
        <p:spPr>
          <a:xfrm>
            <a:off x="18197174" y="4359077"/>
            <a:ext cx="21669405" cy="21515024"/>
          </a:xfrm>
        </p:spPr>
        <p:txBody>
          <a:bodyPr/>
          <a:lstStyle>
            <a:lvl1pPr>
              <a:defRPr sz="14127"/>
            </a:lvl1pPr>
            <a:lvl2pPr>
              <a:defRPr sz="12361"/>
            </a:lvl2pPr>
            <a:lvl3pPr>
              <a:defRPr sz="10595"/>
            </a:lvl3pPr>
            <a:lvl4pPr>
              <a:defRPr sz="8829"/>
            </a:lvl4pPr>
            <a:lvl5pPr>
              <a:defRPr sz="8829"/>
            </a:lvl5pPr>
            <a:lvl6pPr>
              <a:defRPr sz="8829"/>
            </a:lvl6pPr>
            <a:lvl7pPr>
              <a:defRPr sz="8829"/>
            </a:lvl7pPr>
            <a:lvl8pPr>
              <a:defRPr sz="8829"/>
            </a:lvl8pPr>
            <a:lvl9pPr>
              <a:defRPr sz="8829"/>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948334" y="9082564"/>
            <a:ext cx="13805328" cy="16826573"/>
          </a:xfrm>
        </p:spPr>
        <p:txBody>
          <a:bodyPr/>
          <a:lstStyle>
            <a:lvl1pPr marL="0" indent="0">
              <a:buNone/>
              <a:defRPr sz="7063"/>
            </a:lvl1pPr>
            <a:lvl2pPr marL="2018355" indent="0">
              <a:buNone/>
              <a:defRPr sz="6180"/>
            </a:lvl2pPr>
            <a:lvl3pPr marL="4036710" indent="0">
              <a:buNone/>
              <a:defRPr sz="5298"/>
            </a:lvl3pPr>
            <a:lvl4pPr marL="6055065" indent="0">
              <a:buNone/>
              <a:defRPr sz="4415"/>
            </a:lvl4pPr>
            <a:lvl5pPr marL="8073420" indent="0">
              <a:buNone/>
              <a:defRPr sz="4415"/>
            </a:lvl5pPr>
            <a:lvl6pPr marL="10091776" indent="0">
              <a:buNone/>
              <a:defRPr sz="4415"/>
            </a:lvl6pPr>
            <a:lvl7pPr marL="12110131" indent="0">
              <a:buNone/>
              <a:defRPr sz="4415"/>
            </a:lvl7pPr>
            <a:lvl8pPr marL="14128486" indent="0">
              <a:buNone/>
              <a:defRPr sz="4415"/>
            </a:lvl8pPr>
            <a:lvl9pPr marL="16146841" indent="0">
              <a:buNone/>
              <a:defRPr sz="4415"/>
            </a:lvl9pPr>
          </a:lstStyle>
          <a:p>
            <a:pPr lvl="0"/>
            <a:r>
              <a:rPr lang="en-US" smtClean="0"/>
              <a:t>Edit Master text styles</a:t>
            </a:r>
          </a:p>
        </p:txBody>
      </p:sp>
      <p:sp>
        <p:nvSpPr>
          <p:cNvPr id="5" name="Date Placeholder 4"/>
          <p:cNvSpPr>
            <a:spLocks noGrp="1"/>
          </p:cNvSpPr>
          <p:nvPr>
            <p:ph type="dt" sz="half" idx="10"/>
          </p:nvPr>
        </p:nvSpPr>
        <p:spPr/>
        <p:txBody>
          <a:bodyPr/>
          <a:lstStyle/>
          <a:p>
            <a:fld id="{D563195B-0E84-4D43-A561-872C9378D21A}" type="datetime1">
              <a:rPr lang="en-GB" smtClean="0"/>
              <a:pPr/>
              <a:t>25/04/2017</a:t>
            </a:fld>
            <a:endParaRPr lang="en-GB"/>
          </a:p>
        </p:txBody>
      </p:sp>
      <p:sp>
        <p:nvSpPr>
          <p:cNvPr id="6" name="Footer Placeholder 5"/>
          <p:cNvSpPr>
            <a:spLocks noGrp="1"/>
          </p:cNvSpPr>
          <p:nvPr>
            <p:ph type="ftr" sz="quarter" idx="11"/>
          </p:nvPr>
        </p:nvSpPr>
        <p:spPr/>
        <p:txBody>
          <a:bodyPr/>
          <a:lstStyle/>
          <a:p>
            <a:r>
              <a:rPr lang="en-US" smtClean="0"/>
              <a:t>PGCHPE  Innovationa and Contemporary Practice - EDUC70466    Component 2.    Student number 08001025</a:t>
            </a:r>
            <a:endParaRPr lang="en-GB"/>
          </a:p>
        </p:txBody>
      </p:sp>
      <p:sp>
        <p:nvSpPr>
          <p:cNvPr id="7" name="Slide Number Placeholder 6"/>
          <p:cNvSpPr>
            <a:spLocks noGrp="1"/>
          </p:cNvSpPr>
          <p:nvPr>
            <p:ph type="sldNum" sz="quarter" idx="12"/>
          </p:nvPr>
        </p:nvSpPr>
        <p:spPr/>
        <p:txBody>
          <a:bodyPr/>
          <a:lstStyle/>
          <a:p>
            <a:fld id="{CD302EBF-2347-4E3F-845A-B470FB0E4F0A}" type="slidenum">
              <a:rPr lang="en-GB" smtClean="0"/>
              <a:pPr/>
              <a:t>‹#›</a:t>
            </a:fld>
            <a:endParaRPr lang="en-GB"/>
          </a:p>
        </p:txBody>
      </p:sp>
    </p:spTree>
    <p:extLst>
      <p:ext uri="{BB962C8B-B14F-4D97-AF65-F5344CB8AC3E}">
        <p14:creationId xmlns:p14="http://schemas.microsoft.com/office/powerpoint/2010/main" val="3665940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p:spPr>
        <p:txBody>
          <a:bodyPr anchor="b"/>
          <a:lstStyle>
            <a:lvl1pPr>
              <a:defRPr sz="1412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8197174" y="4359077"/>
            <a:ext cx="21669405" cy="21515024"/>
          </a:xfrm>
        </p:spPr>
        <p:txBody>
          <a:bodyPr anchor="t"/>
          <a:lstStyle>
            <a:lvl1pPr marL="0" indent="0">
              <a:buNone/>
              <a:defRPr sz="14127"/>
            </a:lvl1pPr>
            <a:lvl2pPr marL="2018355" indent="0">
              <a:buNone/>
              <a:defRPr sz="12361"/>
            </a:lvl2pPr>
            <a:lvl3pPr marL="4036710" indent="0">
              <a:buNone/>
              <a:defRPr sz="10595"/>
            </a:lvl3pPr>
            <a:lvl4pPr marL="6055065" indent="0">
              <a:buNone/>
              <a:defRPr sz="8829"/>
            </a:lvl4pPr>
            <a:lvl5pPr marL="8073420" indent="0">
              <a:buNone/>
              <a:defRPr sz="8829"/>
            </a:lvl5pPr>
            <a:lvl6pPr marL="10091776" indent="0">
              <a:buNone/>
              <a:defRPr sz="8829"/>
            </a:lvl6pPr>
            <a:lvl7pPr marL="12110131" indent="0">
              <a:buNone/>
              <a:defRPr sz="8829"/>
            </a:lvl7pPr>
            <a:lvl8pPr marL="14128486" indent="0">
              <a:buNone/>
              <a:defRPr sz="8829"/>
            </a:lvl8pPr>
            <a:lvl9pPr marL="16146841" indent="0">
              <a:buNone/>
              <a:defRPr sz="8829"/>
            </a:lvl9pPr>
          </a:lstStyle>
          <a:p>
            <a:r>
              <a:rPr lang="en-US" smtClean="0"/>
              <a:t>Click icon to add picture</a:t>
            </a:r>
            <a:endParaRPr lang="en-US" dirty="0"/>
          </a:p>
        </p:txBody>
      </p:sp>
      <p:sp>
        <p:nvSpPr>
          <p:cNvPr id="4" name="Text Placeholder 3"/>
          <p:cNvSpPr>
            <a:spLocks noGrp="1"/>
          </p:cNvSpPr>
          <p:nvPr>
            <p:ph type="body" sz="half" idx="2"/>
          </p:nvPr>
        </p:nvSpPr>
        <p:spPr>
          <a:xfrm>
            <a:off x="2948334" y="9082564"/>
            <a:ext cx="13805328" cy="16826573"/>
          </a:xfrm>
        </p:spPr>
        <p:txBody>
          <a:bodyPr/>
          <a:lstStyle>
            <a:lvl1pPr marL="0" indent="0">
              <a:buNone/>
              <a:defRPr sz="7063"/>
            </a:lvl1pPr>
            <a:lvl2pPr marL="2018355" indent="0">
              <a:buNone/>
              <a:defRPr sz="6180"/>
            </a:lvl2pPr>
            <a:lvl3pPr marL="4036710" indent="0">
              <a:buNone/>
              <a:defRPr sz="5298"/>
            </a:lvl3pPr>
            <a:lvl4pPr marL="6055065" indent="0">
              <a:buNone/>
              <a:defRPr sz="4415"/>
            </a:lvl4pPr>
            <a:lvl5pPr marL="8073420" indent="0">
              <a:buNone/>
              <a:defRPr sz="4415"/>
            </a:lvl5pPr>
            <a:lvl6pPr marL="10091776" indent="0">
              <a:buNone/>
              <a:defRPr sz="4415"/>
            </a:lvl6pPr>
            <a:lvl7pPr marL="12110131" indent="0">
              <a:buNone/>
              <a:defRPr sz="4415"/>
            </a:lvl7pPr>
            <a:lvl8pPr marL="14128486" indent="0">
              <a:buNone/>
              <a:defRPr sz="4415"/>
            </a:lvl8pPr>
            <a:lvl9pPr marL="16146841" indent="0">
              <a:buNone/>
              <a:defRPr sz="4415"/>
            </a:lvl9pPr>
          </a:lstStyle>
          <a:p>
            <a:pPr lvl="0"/>
            <a:r>
              <a:rPr lang="en-US" smtClean="0"/>
              <a:t>Edit Master text styles</a:t>
            </a:r>
          </a:p>
        </p:txBody>
      </p:sp>
      <p:sp>
        <p:nvSpPr>
          <p:cNvPr id="5" name="Date Placeholder 4"/>
          <p:cNvSpPr>
            <a:spLocks noGrp="1"/>
          </p:cNvSpPr>
          <p:nvPr>
            <p:ph type="dt" sz="half" idx="10"/>
          </p:nvPr>
        </p:nvSpPr>
        <p:spPr/>
        <p:txBody>
          <a:bodyPr/>
          <a:lstStyle/>
          <a:p>
            <a:fld id="{90058708-370C-4F35-A3D0-715C28F3B029}" type="datetime1">
              <a:rPr lang="en-GB" smtClean="0"/>
              <a:pPr/>
              <a:t>25/04/2017</a:t>
            </a:fld>
            <a:endParaRPr lang="en-GB"/>
          </a:p>
        </p:txBody>
      </p:sp>
      <p:sp>
        <p:nvSpPr>
          <p:cNvPr id="6" name="Footer Placeholder 5"/>
          <p:cNvSpPr>
            <a:spLocks noGrp="1"/>
          </p:cNvSpPr>
          <p:nvPr>
            <p:ph type="ftr" sz="quarter" idx="11"/>
          </p:nvPr>
        </p:nvSpPr>
        <p:spPr/>
        <p:txBody>
          <a:bodyPr/>
          <a:lstStyle/>
          <a:p>
            <a:r>
              <a:rPr lang="en-US" smtClean="0"/>
              <a:t>PGCHPE  Innovationa and Contemporary Practice - EDUC70466    Component 2.    Student number 08001025</a:t>
            </a:r>
            <a:endParaRPr lang="en-GB"/>
          </a:p>
        </p:txBody>
      </p:sp>
      <p:sp>
        <p:nvSpPr>
          <p:cNvPr id="7" name="Slide Number Placeholder 6"/>
          <p:cNvSpPr>
            <a:spLocks noGrp="1"/>
          </p:cNvSpPr>
          <p:nvPr>
            <p:ph type="sldNum" sz="quarter" idx="12"/>
          </p:nvPr>
        </p:nvSpPr>
        <p:spPr/>
        <p:txBody>
          <a:bodyPr/>
          <a:lstStyle/>
          <a:p>
            <a:fld id="{CD302EBF-2347-4E3F-845A-B470FB0E4F0A}" type="slidenum">
              <a:rPr lang="en-GB" smtClean="0"/>
              <a:pPr/>
              <a:t>‹#›</a:t>
            </a:fld>
            <a:endParaRPr lang="en-GB"/>
          </a:p>
        </p:txBody>
      </p:sp>
    </p:spTree>
    <p:extLst>
      <p:ext uri="{BB962C8B-B14F-4D97-AF65-F5344CB8AC3E}">
        <p14:creationId xmlns:p14="http://schemas.microsoft.com/office/powerpoint/2010/main" val="1905643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42759" y="1611882"/>
            <a:ext cx="36918246" cy="585180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42759" y="8059374"/>
            <a:ext cx="36918246" cy="1920934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42759" y="28060644"/>
            <a:ext cx="9630847" cy="1611875"/>
          </a:xfrm>
          <a:prstGeom prst="rect">
            <a:avLst/>
          </a:prstGeom>
        </p:spPr>
        <p:txBody>
          <a:bodyPr vert="horz" lIns="91440" tIns="45720" rIns="91440" bIns="45720" rtlCol="0" anchor="ctr"/>
          <a:lstStyle>
            <a:lvl1pPr algn="l">
              <a:defRPr sz="5298">
                <a:solidFill>
                  <a:schemeClr val="tx1">
                    <a:tint val="75000"/>
                  </a:schemeClr>
                </a:solidFill>
              </a:defRPr>
            </a:lvl1pPr>
          </a:lstStyle>
          <a:p>
            <a:fld id="{D6AB413B-250A-4788-9534-AB1A146AEDF6}" type="datetime1">
              <a:rPr lang="en-GB" smtClean="0"/>
              <a:pPr/>
              <a:t>25/04/2017</a:t>
            </a:fld>
            <a:endParaRPr lang="en-GB"/>
          </a:p>
        </p:txBody>
      </p:sp>
      <p:sp>
        <p:nvSpPr>
          <p:cNvPr id="5" name="Footer Placeholder 4"/>
          <p:cNvSpPr>
            <a:spLocks noGrp="1"/>
          </p:cNvSpPr>
          <p:nvPr>
            <p:ph type="ftr" sz="quarter" idx="3"/>
          </p:nvPr>
        </p:nvSpPr>
        <p:spPr>
          <a:xfrm>
            <a:off x="14178747" y="28060644"/>
            <a:ext cx="14446270" cy="1611875"/>
          </a:xfrm>
          <a:prstGeom prst="rect">
            <a:avLst/>
          </a:prstGeom>
        </p:spPr>
        <p:txBody>
          <a:bodyPr vert="horz" lIns="91440" tIns="45720" rIns="91440" bIns="45720" rtlCol="0" anchor="ctr"/>
          <a:lstStyle>
            <a:lvl1pPr algn="ctr">
              <a:defRPr sz="5298">
                <a:solidFill>
                  <a:schemeClr val="tx1">
                    <a:tint val="75000"/>
                  </a:schemeClr>
                </a:solidFill>
              </a:defRPr>
            </a:lvl1pPr>
          </a:lstStyle>
          <a:p>
            <a:r>
              <a:rPr lang="en-US" smtClean="0"/>
              <a:t>PGCHPE  Innovationa and Contemporary Practice - EDUC70466    Component 2.    Student number 08001025</a:t>
            </a:r>
            <a:endParaRPr lang="en-GB"/>
          </a:p>
        </p:txBody>
      </p:sp>
      <p:sp>
        <p:nvSpPr>
          <p:cNvPr id="6" name="Slide Number Placeholder 5"/>
          <p:cNvSpPr>
            <a:spLocks noGrp="1"/>
          </p:cNvSpPr>
          <p:nvPr>
            <p:ph type="sldNum" sz="quarter" idx="4"/>
          </p:nvPr>
        </p:nvSpPr>
        <p:spPr>
          <a:xfrm>
            <a:off x="30230157" y="28060644"/>
            <a:ext cx="9630847" cy="1611875"/>
          </a:xfrm>
          <a:prstGeom prst="rect">
            <a:avLst/>
          </a:prstGeom>
        </p:spPr>
        <p:txBody>
          <a:bodyPr vert="horz" lIns="91440" tIns="45720" rIns="91440" bIns="45720" rtlCol="0" anchor="ctr"/>
          <a:lstStyle>
            <a:lvl1pPr algn="r">
              <a:defRPr sz="5298">
                <a:solidFill>
                  <a:schemeClr val="tx1">
                    <a:tint val="75000"/>
                  </a:schemeClr>
                </a:solidFill>
              </a:defRPr>
            </a:lvl1pPr>
          </a:lstStyle>
          <a:p>
            <a:fld id="{CD302EBF-2347-4E3F-845A-B470FB0E4F0A}" type="slidenum">
              <a:rPr lang="en-GB" smtClean="0"/>
              <a:pPr/>
              <a:t>‹#›</a:t>
            </a:fld>
            <a:endParaRPr lang="en-GB"/>
          </a:p>
        </p:txBody>
      </p:sp>
    </p:spTree>
    <p:extLst>
      <p:ext uri="{BB962C8B-B14F-4D97-AF65-F5344CB8AC3E}">
        <p14:creationId xmlns:p14="http://schemas.microsoft.com/office/powerpoint/2010/main" val="691984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p:titleStyle>
    <p:bodyStyle>
      <a:lvl1pPr marL="1009178" indent="-1009178" algn="l" defTabSz="4036710" rtl="0" eaLnBrk="1" latinLnBrk="0" hangingPunct="1">
        <a:lnSpc>
          <a:spcPct val="90000"/>
        </a:lnSpc>
        <a:spcBef>
          <a:spcPts val="4415"/>
        </a:spcBef>
        <a:buFont typeface="Arial" panose="020B0604020202020204" pitchFamily="34" charset="0"/>
        <a:buChar char="•"/>
        <a:defRPr sz="12361" kern="1200">
          <a:solidFill>
            <a:schemeClr val="tx1"/>
          </a:solidFill>
          <a:latin typeface="+mn-lt"/>
          <a:ea typeface="+mn-ea"/>
          <a:cs typeface="+mn-cs"/>
        </a:defRPr>
      </a:lvl1pPr>
      <a:lvl2pPr marL="3027533" indent="-1009178" algn="l" defTabSz="4036710" rtl="0" eaLnBrk="1" latinLnBrk="0" hangingPunct="1">
        <a:lnSpc>
          <a:spcPct val="90000"/>
        </a:lnSpc>
        <a:spcBef>
          <a:spcPts val="2207"/>
        </a:spcBef>
        <a:buFont typeface="Arial" panose="020B0604020202020204" pitchFamily="34" charset="0"/>
        <a:buChar char="•"/>
        <a:defRPr sz="10595" kern="1200">
          <a:solidFill>
            <a:schemeClr val="tx1"/>
          </a:solidFill>
          <a:latin typeface="+mn-lt"/>
          <a:ea typeface="+mn-ea"/>
          <a:cs typeface="+mn-cs"/>
        </a:defRPr>
      </a:lvl2pPr>
      <a:lvl3pPr marL="5045888" indent="-1009178" algn="l" defTabSz="4036710" rtl="0" eaLnBrk="1" latinLnBrk="0" hangingPunct="1">
        <a:lnSpc>
          <a:spcPct val="90000"/>
        </a:lnSpc>
        <a:spcBef>
          <a:spcPts val="2207"/>
        </a:spcBef>
        <a:buFont typeface="Arial" panose="020B0604020202020204" pitchFamily="34" charset="0"/>
        <a:buChar char="•"/>
        <a:defRPr sz="8829" kern="1200">
          <a:solidFill>
            <a:schemeClr val="tx1"/>
          </a:solidFill>
          <a:latin typeface="+mn-lt"/>
          <a:ea typeface="+mn-ea"/>
          <a:cs typeface="+mn-cs"/>
        </a:defRPr>
      </a:lvl3pPr>
      <a:lvl4pPr marL="706424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4pPr>
      <a:lvl5pPr marL="9082598"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5pPr>
      <a:lvl6pPr marL="1110095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6pPr>
      <a:lvl7pPr marL="13119308"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7pPr>
      <a:lvl8pPr marL="1513766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8pPr>
      <a:lvl9pPr marL="17156019"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9pPr>
    </p:bodyStyle>
    <p:otherStyle>
      <a:defPPr>
        <a:defRPr lang="en-US"/>
      </a:defPPr>
      <a:lvl1pPr marL="0" algn="l" defTabSz="4036710" rtl="0" eaLnBrk="1" latinLnBrk="0" hangingPunct="1">
        <a:defRPr sz="7946" kern="1200">
          <a:solidFill>
            <a:schemeClr val="tx1"/>
          </a:solidFill>
          <a:latin typeface="+mn-lt"/>
          <a:ea typeface="+mn-ea"/>
          <a:cs typeface="+mn-cs"/>
        </a:defRPr>
      </a:lvl1pPr>
      <a:lvl2pPr marL="2018355" algn="l" defTabSz="4036710" rtl="0" eaLnBrk="1" latinLnBrk="0" hangingPunct="1">
        <a:defRPr sz="7946" kern="1200">
          <a:solidFill>
            <a:schemeClr val="tx1"/>
          </a:solidFill>
          <a:latin typeface="+mn-lt"/>
          <a:ea typeface="+mn-ea"/>
          <a:cs typeface="+mn-cs"/>
        </a:defRPr>
      </a:lvl2pPr>
      <a:lvl3pPr marL="4036710" algn="l" defTabSz="4036710" rtl="0" eaLnBrk="1" latinLnBrk="0" hangingPunct="1">
        <a:defRPr sz="7946" kern="1200">
          <a:solidFill>
            <a:schemeClr val="tx1"/>
          </a:solidFill>
          <a:latin typeface="+mn-lt"/>
          <a:ea typeface="+mn-ea"/>
          <a:cs typeface="+mn-cs"/>
        </a:defRPr>
      </a:lvl3pPr>
      <a:lvl4pPr marL="6055065" algn="l" defTabSz="4036710" rtl="0" eaLnBrk="1" latinLnBrk="0" hangingPunct="1">
        <a:defRPr sz="7946" kern="1200">
          <a:solidFill>
            <a:schemeClr val="tx1"/>
          </a:solidFill>
          <a:latin typeface="+mn-lt"/>
          <a:ea typeface="+mn-ea"/>
          <a:cs typeface="+mn-cs"/>
        </a:defRPr>
      </a:lvl4pPr>
      <a:lvl5pPr marL="8073420" algn="l" defTabSz="4036710" rtl="0" eaLnBrk="1" latinLnBrk="0" hangingPunct="1">
        <a:defRPr sz="7946" kern="1200">
          <a:solidFill>
            <a:schemeClr val="tx1"/>
          </a:solidFill>
          <a:latin typeface="+mn-lt"/>
          <a:ea typeface="+mn-ea"/>
          <a:cs typeface="+mn-cs"/>
        </a:defRPr>
      </a:lvl5pPr>
      <a:lvl6pPr marL="10091776" algn="l" defTabSz="4036710" rtl="0" eaLnBrk="1" latinLnBrk="0" hangingPunct="1">
        <a:defRPr sz="7946" kern="1200">
          <a:solidFill>
            <a:schemeClr val="tx1"/>
          </a:solidFill>
          <a:latin typeface="+mn-lt"/>
          <a:ea typeface="+mn-ea"/>
          <a:cs typeface="+mn-cs"/>
        </a:defRPr>
      </a:lvl6pPr>
      <a:lvl7pPr marL="12110131" algn="l" defTabSz="4036710" rtl="0" eaLnBrk="1" latinLnBrk="0" hangingPunct="1">
        <a:defRPr sz="7946" kern="1200">
          <a:solidFill>
            <a:schemeClr val="tx1"/>
          </a:solidFill>
          <a:latin typeface="+mn-lt"/>
          <a:ea typeface="+mn-ea"/>
          <a:cs typeface="+mn-cs"/>
        </a:defRPr>
      </a:lvl7pPr>
      <a:lvl8pPr marL="14128486" algn="l" defTabSz="4036710" rtl="0" eaLnBrk="1" latinLnBrk="0" hangingPunct="1">
        <a:defRPr sz="7946" kern="1200">
          <a:solidFill>
            <a:schemeClr val="tx1"/>
          </a:solidFill>
          <a:latin typeface="+mn-lt"/>
          <a:ea typeface="+mn-ea"/>
          <a:cs typeface="+mn-cs"/>
        </a:defRPr>
      </a:lvl8pPr>
      <a:lvl9pPr marL="16146841" algn="l" defTabSz="4036710" rtl="0" eaLnBrk="1" latinLnBrk="0" hangingPunct="1">
        <a:defRPr sz="79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hear.ac.uk/" TargetMode="External"/><Relationship Id="rId13" Type="http://schemas.openxmlformats.org/officeDocument/2006/relationships/chart" Target="../charts/chart1.xml"/><Relationship Id="rId1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www.heacademy.ac.uk/sites/default/files/downloads/higher_education_academy_-_employability_framework_-_210416.pdf" TargetMode="External"/><Relationship Id="rId12" Type="http://schemas.openxmlformats.org/officeDocument/2006/relationships/hyperlink" Target="http://www.ukces.org.uk/publications/employability-skills-research-and-policy-briefing" TargetMode="External"/><Relationship Id="rId17" Type="http://schemas.openxmlformats.org/officeDocument/2006/relationships/image" Target="../media/image4.png"/><Relationship Id="rId2" Type="http://schemas.openxmlformats.org/officeDocument/2006/relationships/audio" Target="../media/media1.m4a"/><Relationship Id="rId16" Type="http://schemas.openxmlformats.org/officeDocument/2006/relationships/image" Target="../media/image3.emf"/><Relationship Id="rId20" Type="http://schemas.openxmlformats.org/officeDocument/2006/relationships/comments" Target="../comments/comment1.xml"/><Relationship Id="rId1" Type="http://schemas.microsoft.com/office/2007/relationships/media" Target="../media/media1.m4a"/><Relationship Id="rId6" Type="http://schemas.openxmlformats.org/officeDocument/2006/relationships/hyperlink" Target="http://targetjobs.co.uk/careers-advice/applications-and-cvs/314285-a-graduate-jobhunter-s-guide-to-the-hear" TargetMode="External"/><Relationship Id="rId11" Type="http://schemas.openxmlformats.org/officeDocument/2006/relationships/hyperlink" Target="http://www.niesr.ac.uk/pubs/dps/dp280.pdf" TargetMode="External"/><Relationship Id="rId5" Type="http://schemas.openxmlformats.org/officeDocument/2006/relationships/hyperlink" Target="http://www.brunel.ac.uk/__data/assets/image/0007/284740/business-life.jpg" TargetMode="External"/><Relationship Id="rId15" Type="http://schemas.openxmlformats.org/officeDocument/2006/relationships/image" Target="../media/image2.png"/><Relationship Id="rId10" Type="http://schemas.openxmlformats.org/officeDocument/2006/relationships/hyperlink" Target="https://media.licdn.com/mpr/mpr/p/5/005/097/27b/180cbae.jpg" TargetMode="External"/><Relationship Id="rId19" Type="http://schemas.openxmlformats.org/officeDocument/2006/relationships/image" Target="../media/image6.jpeg"/><Relationship Id="rId4" Type="http://schemas.openxmlformats.org/officeDocument/2006/relationships/image" Target="../media/image1.png"/><Relationship Id="rId9" Type="http://schemas.openxmlformats.org/officeDocument/2006/relationships/hyperlink" Target="https://www.heacademy.ac.uk/sites/default/files/pedagogy_for_employability_update_2012.pdf" TargetMode="External"/><Relationship Id="rId1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3722" y="1114309"/>
            <a:ext cx="41359015" cy="4227712"/>
          </a:xfrm>
          <a:solidFill>
            <a:srgbClr val="C00000"/>
          </a:solidFill>
        </p:spPr>
        <p:txBody>
          <a:bodyPr>
            <a:normAutofit/>
          </a:bodyPr>
          <a:lstStyle/>
          <a:p>
            <a:pPr algn="ctr">
              <a:lnSpc>
                <a:spcPct val="150000"/>
              </a:lnSpc>
            </a:pPr>
            <a:r>
              <a:rPr lang="en-GB" sz="6600" b="1" dirty="0" smtClean="0">
                <a:solidFill>
                  <a:schemeClr val="bg1"/>
                </a:solidFill>
              </a:rPr>
              <a:t>Improving employability in Higher Education: </a:t>
            </a:r>
            <a:br>
              <a:rPr lang="en-GB" sz="6600" b="1" dirty="0" smtClean="0">
                <a:solidFill>
                  <a:schemeClr val="bg1"/>
                </a:solidFill>
              </a:rPr>
            </a:br>
            <a:r>
              <a:rPr lang="en-GB" sz="6600" b="1" dirty="0" smtClean="0">
                <a:solidFill>
                  <a:schemeClr val="bg1"/>
                </a:solidFill>
              </a:rPr>
              <a:t>Delivering and embedding employability modules within undergraduate courses.</a:t>
            </a:r>
            <a:r>
              <a:rPr lang="en-GB" sz="3600" b="1" dirty="0"/>
              <a:t/>
            </a:r>
            <a:br>
              <a:rPr lang="en-GB" sz="3600" b="1" dirty="0"/>
            </a:br>
            <a:endParaRPr lang="en-GB" sz="2400" dirty="0"/>
          </a:p>
        </p:txBody>
      </p:sp>
      <p:graphicFrame>
        <p:nvGraphicFramePr>
          <p:cNvPr id="27" name="Content Placeholder 26"/>
          <p:cNvGraphicFramePr>
            <a:graphicFrameLocks noGrp="1"/>
          </p:cNvGraphicFramePr>
          <p:nvPr>
            <p:ph idx="1"/>
            <p:extLst>
              <p:ext uri="{D42A27DB-BD31-4B8C-83A1-F6EECF244321}">
                <p14:modId xmlns:p14="http://schemas.microsoft.com/office/powerpoint/2010/main" val="1969431033"/>
              </p:ext>
            </p:extLst>
          </p:nvPr>
        </p:nvGraphicFramePr>
        <p:xfrm>
          <a:off x="13051841" y="14340414"/>
          <a:ext cx="16842962" cy="3926717"/>
        </p:xfrm>
        <a:graphic>
          <a:graphicData uri="http://schemas.openxmlformats.org/drawingml/2006/table">
            <a:tbl>
              <a:tblPr firstRow="1" bandRow="1">
                <a:tableStyleId>{0660B408-B3CF-4A94-85FC-2B1E0A45F4A2}</a:tableStyleId>
              </a:tblPr>
              <a:tblGrid>
                <a:gridCol w="8421481">
                  <a:extLst>
                    <a:ext uri="{9D8B030D-6E8A-4147-A177-3AD203B41FA5}">
                      <a16:colId xmlns:a16="http://schemas.microsoft.com/office/drawing/2014/main" val="513425646"/>
                    </a:ext>
                  </a:extLst>
                </a:gridCol>
                <a:gridCol w="8421481">
                  <a:extLst>
                    <a:ext uri="{9D8B030D-6E8A-4147-A177-3AD203B41FA5}">
                      <a16:colId xmlns:a16="http://schemas.microsoft.com/office/drawing/2014/main" val="4285924738"/>
                    </a:ext>
                  </a:extLst>
                </a:gridCol>
              </a:tblGrid>
              <a:tr h="315581">
                <a:tc>
                  <a:txBody>
                    <a:bodyPr/>
                    <a:lstStyle/>
                    <a:p>
                      <a:pPr marL="0" marR="0">
                        <a:lnSpc>
                          <a:spcPct val="107000"/>
                        </a:lnSpc>
                        <a:spcBef>
                          <a:spcPts val="0"/>
                        </a:spcBef>
                        <a:spcAft>
                          <a:spcPts val="0"/>
                        </a:spcAft>
                      </a:pPr>
                      <a:r>
                        <a:rPr lang="en-GB" sz="2800" dirty="0">
                          <a:effectLst/>
                        </a:rPr>
                        <a:t>Group or ‘Company’</a:t>
                      </a:r>
                      <a:endParaRPr lang="en-GB"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3" marR="27303" marT="0" marB="0">
                    <a:solidFill>
                      <a:srgbClr val="FFC000"/>
                    </a:solidFill>
                  </a:tcPr>
                </a:tc>
                <a:tc>
                  <a:txBody>
                    <a:bodyPr/>
                    <a:lstStyle/>
                    <a:p>
                      <a:pPr marL="0" marR="0">
                        <a:lnSpc>
                          <a:spcPct val="107000"/>
                        </a:lnSpc>
                        <a:spcBef>
                          <a:spcPts val="0"/>
                        </a:spcBef>
                        <a:spcAft>
                          <a:spcPts val="0"/>
                        </a:spcAft>
                      </a:pPr>
                      <a:r>
                        <a:rPr lang="en-GB" sz="2800" dirty="0">
                          <a:effectLst/>
                        </a:rPr>
                        <a:t>Individual</a:t>
                      </a:r>
                      <a:endParaRPr lang="en-GB"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3" marR="27303" marT="0" marB="0">
                    <a:solidFill>
                      <a:srgbClr val="FFC000"/>
                    </a:solidFill>
                  </a:tcPr>
                </a:tc>
                <a:extLst>
                  <a:ext uri="{0D108BD9-81ED-4DB2-BD59-A6C34878D82A}">
                    <a16:rowId xmlns:a16="http://schemas.microsoft.com/office/drawing/2014/main" val="3576818572"/>
                  </a:ext>
                </a:extLst>
              </a:tr>
              <a:tr h="832042">
                <a:tc>
                  <a:txBody>
                    <a:bodyPr/>
                    <a:lstStyle/>
                    <a:p>
                      <a:pPr marL="0" marR="0">
                        <a:lnSpc>
                          <a:spcPct val="107000"/>
                        </a:lnSpc>
                        <a:spcBef>
                          <a:spcPts val="0"/>
                        </a:spcBef>
                        <a:spcAft>
                          <a:spcPts val="0"/>
                        </a:spcAft>
                      </a:pPr>
                      <a:r>
                        <a:rPr lang="en-GB" sz="2800" dirty="0">
                          <a:effectLst/>
                        </a:rPr>
                        <a:t>Create a job advert and a person specification</a:t>
                      </a:r>
                      <a:endParaRPr lang="en-GB"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3" marR="27303" marT="0" marB="0"/>
                </a:tc>
                <a:tc>
                  <a:txBody>
                    <a:bodyPr/>
                    <a:lstStyle/>
                    <a:p>
                      <a:pPr marL="0" marR="0">
                        <a:lnSpc>
                          <a:spcPct val="107000"/>
                        </a:lnSpc>
                        <a:spcBef>
                          <a:spcPts val="0"/>
                        </a:spcBef>
                        <a:spcAft>
                          <a:spcPts val="0"/>
                        </a:spcAft>
                      </a:pPr>
                      <a:r>
                        <a:rPr lang="en-GB" sz="2800">
                          <a:effectLst/>
                        </a:rPr>
                        <a:t>Produce 2 CV’s and covering letters </a:t>
                      </a:r>
                      <a:endParaRPr lang="en-GB" sz="2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3" marR="27303" marT="0" marB="0"/>
                </a:tc>
                <a:extLst>
                  <a:ext uri="{0D108BD9-81ED-4DB2-BD59-A6C34878D82A}">
                    <a16:rowId xmlns:a16="http://schemas.microsoft.com/office/drawing/2014/main" val="2909623366"/>
                  </a:ext>
                </a:extLst>
              </a:tr>
              <a:tr h="315581">
                <a:tc>
                  <a:txBody>
                    <a:bodyPr/>
                    <a:lstStyle/>
                    <a:p>
                      <a:pPr marL="0" marR="0">
                        <a:lnSpc>
                          <a:spcPct val="107000"/>
                        </a:lnSpc>
                        <a:spcBef>
                          <a:spcPts val="0"/>
                        </a:spcBef>
                        <a:spcAft>
                          <a:spcPts val="0"/>
                        </a:spcAft>
                      </a:pPr>
                      <a:r>
                        <a:rPr lang="en-GB" sz="2800">
                          <a:effectLst/>
                        </a:rPr>
                        <a:t>Justify selection decisions</a:t>
                      </a:r>
                      <a:endParaRPr lang="en-GB" sz="2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3" marR="27303" marT="0" marB="0"/>
                </a:tc>
                <a:tc>
                  <a:txBody>
                    <a:bodyPr/>
                    <a:lstStyle/>
                    <a:p>
                      <a:pPr marL="0" marR="0">
                        <a:lnSpc>
                          <a:spcPct val="107000"/>
                        </a:lnSpc>
                        <a:spcBef>
                          <a:spcPts val="0"/>
                        </a:spcBef>
                        <a:spcAft>
                          <a:spcPts val="0"/>
                        </a:spcAft>
                      </a:pPr>
                      <a:r>
                        <a:rPr lang="en-GB" sz="2800">
                          <a:effectLst/>
                        </a:rPr>
                        <a:t> </a:t>
                      </a:r>
                      <a:endParaRPr lang="en-GB" sz="2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3" marR="27303" marT="0" marB="0"/>
                </a:tc>
                <a:extLst>
                  <a:ext uri="{0D108BD9-81ED-4DB2-BD59-A6C34878D82A}">
                    <a16:rowId xmlns:a16="http://schemas.microsoft.com/office/drawing/2014/main" val="2249494349"/>
                  </a:ext>
                </a:extLst>
              </a:tr>
              <a:tr h="645822">
                <a:tc>
                  <a:txBody>
                    <a:bodyPr/>
                    <a:lstStyle/>
                    <a:p>
                      <a:pPr marL="0" marR="0">
                        <a:lnSpc>
                          <a:spcPct val="107000"/>
                        </a:lnSpc>
                        <a:spcBef>
                          <a:spcPts val="0"/>
                        </a:spcBef>
                        <a:spcAft>
                          <a:spcPts val="0"/>
                        </a:spcAft>
                      </a:pPr>
                      <a:r>
                        <a:rPr lang="en-GB" sz="2800" dirty="0">
                          <a:effectLst/>
                        </a:rPr>
                        <a:t>Produce 5 Interview questions,  and scoring criteria and conduct interviews</a:t>
                      </a:r>
                      <a:endParaRPr lang="en-GB"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3" marR="27303" marT="0" marB="0"/>
                </a:tc>
                <a:tc>
                  <a:txBody>
                    <a:bodyPr/>
                    <a:lstStyle/>
                    <a:p>
                      <a:pPr marL="0" marR="0">
                        <a:lnSpc>
                          <a:spcPct val="107000"/>
                        </a:lnSpc>
                        <a:spcBef>
                          <a:spcPts val="0"/>
                        </a:spcBef>
                        <a:spcAft>
                          <a:spcPts val="0"/>
                        </a:spcAft>
                      </a:pPr>
                      <a:r>
                        <a:rPr lang="en-GB" sz="2800" dirty="0">
                          <a:effectLst/>
                        </a:rPr>
                        <a:t>Complete interview</a:t>
                      </a:r>
                      <a:endParaRPr lang="en-GB"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3" marR="27303" marT="0" marB="0"/>
                </a:tc>
                <a:extLst>
                  <a:ext uri="{0D108BD9-81ED-4DB2-BD59-A6C34878D82A}">
                    <a16:rowId xmlns:a16="http://schemas.microsoft.com/office/drawing/2014/main" val="1544466899"/>
                  </a:ext>
                </a:extLst>
              </a:tr>
              <a:tr h="315581">
                <a:tc>
                  <a:txBody>
                    <a:bodyPr/>
                    <a:lstStyle/>
                    <a:p>
                      <a:endParaRPr lang="en-GB" sz="2800" b="1">
                        <a:solidFill>
                          <a:schemeClr val="tx1"/>
                        </a:solidFill>
                        <a:effectLst/>
                        <a:latin typeface="Calibri" panose="020F0502020204030204" pitchFamily="34" charset="0"/>
                      </a:endParaRPr>
                    </a:p>
                  </a:txBody>
                  <a:tcPr marL="27303" marR="27303" marT="0" marB="0"/>
                </a:tc>
                <a:tc>
                  <a:txBody>
                    <a:bodyPr/>
                    <a:lstStyle/>
                    <a:p>
                      <a:pPr marL="0" marR="0">
                        <a:lnSpc>
                          <a:spcPct val="107000"/>
                        </a:lnSpc>
                        <a:spcBef>
                          <a:spcPts val="0"/>
                        </a:spcBef>
                        <a:spcAft>
                          <a:spcPts val="0"/>
                        </a:spcAft>
                      </a:pPr>
                      <a:r>
                        <a:rPr lang="en-GB" sz="2800">
                          <a:effectLst/>
                        </a:rPr>
                        <a:t>Registration for placements</a:t>
                      </a:r>
                      <a:endParaRPr lang="en-GB" sz="2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3" marR="27303" marT="0" marB="0"/>
                </a:tc>
                <a:extLst>
                  <a:ext uri="{0D108BD9-81ED-4DB2-BD59-A6C34878D82A}">
                    <a16:rowId xmlns:a16="http://schemas.microsoft.com/office/drawing/2014/main" val="2957924722"/>
                  </a:ext>
                </a:extLst>
              </a:tr>
              <a:tr h="315581">
                <a:tc>
                  <a:txBody>
                    <a:bodyPr/>
                    <a:lstStyle/>
                    <a:p>
                      <a:pPr marL="0" marR="0">
                        <a:lnSpc>
                          <a:spcPct val="107000"/>
                        </a:lnSpc>
                        <a:spcBef>
                          <a:spcPts val="0"/>
                        </a:spcBef>
                        <a:spcAft>
                          <a:spcPts val="0"/>
                        </a:spcAft>
                      </a:pPr>
                      <a:r>
                        <a:rPr lang="en-GB" sz="2800">
                          <a:effectLst/>
                        </a:rPr>
                        <a:t>Reflection on the implications of the process for your employability</a:t>
                      </a:r>
                      <a:endParaRPr lang="en-GB" sz="2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3" marR="27303" marT="0" marB="0"/>
                </a:tc>
                <a:tc>
                  <a:txBody>
                    <a:bodyPr/>
                    <a:lstStyle/>
                    <a:p>
                      <a:pPr marL="0" marR="0">
                        <a:lnSpc>
                          <a:spcPct val="107000"/>
                        </a:lnSpc>
                        <a:spcBef>
                          <a:spcPts val="0"/>
                        </a:spcBef>
                        <a:spcAft>
                          <a:spcPts val="0"/>
                        </a:spcAft>
                      </a:pPr>
                      <a:r>
                        <a:rPr lang="en-GB" sz="2800" dirty="0">
                          <a:effectLst/>
                        </a:rPr>
                        <a:t>Reflection on the implications of the process for your employability</a:t>
                      </a:r>
                      <a:endParaRPr lang="en-GB"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3" marR="27303" marT="0" marB="0"/>
                </a:tc>
                <a:extLst>
                  <a:ext uri="{0D108BD9-81ED-4DB2-BD59-A6C34878D82A}">
                    <a16:rowId xmlns:a16="http://schemas.microsoft.com/office/drawing/2014/main" val="3761839107"/>
                  </a:ext>
                </a:extLst>
              </a:tr>
            </a:tbl>
          </a:graphicData>
        </a:graphic>
      </p:graphicFrame>
      <p:sp>
        <p:nvSpPr>
          <p:cNvPr id="4" name="Footer Placeholder 3"/>
          <p:cNvSpPr>
            <a:spLocks noGrp="1"/>
          </p:cNvSpPr>
          <p:nvPr>
            <p:ph type="ftr" sz="quarter" idx="11"/>
          </p:nvPr>
        </p:nvSpPr>
        <p:spPr>
          <a:xfrm>
            <a:off x="14339931" y="29863494"/>
            <a:ext cx="14446270" cy="411719"/>
          </a:xfrm>
        </p:spPr>
        <p:txBody>
          <a:bodyPr/>
          <a:lstStyle/>
          <a:p>
            <a:r>
              <a:rPr lang="en-US" sz="2000" dirty="0" smtClean="0">
                <a:solidFill>
                  <a:schemeClr val="tx1"/>
                </a:solidFill>
              </a:rPr>
              <a:t>PGCHPE  Innovation and Contemporary Practice - EDUC70466    Component 2.    Student number 08001025</a:t>
            </a:r>
            <a:endParaRPr lang="en-GB" sz="2000" dirty="0">
              <a:solidFill>
                <a:schemeClr val="tx1"/>
              </a:solidFill>
            </a:endParaRPr>
          </a:p>
        </p:txBody>
      </p:sp>
      <p:sp>
        <p:nvSpPr>
          <p:cNvPr id="5" name="TextBox 4"/>
          <p:cNvSpPr txBox="1"/>
          <p:nvPr/>
        </p:nvSpPr>
        <p:spPr>
          <a:xfrm>
            <a:off x="37442273" y="3772361"/>
            <a:ext cx="4690463" cy="1569660"/>
          </a:xfrm>
          <a:prstGeom prst="rect">
            <a:avLst/>
          </a:prstGeom>
          <a:noFill/>
        </p:spPr>
        <p:txBody>
          <a:bodyPr wrap="square" rtlCol="0">
            <a:spAutoFit/>
          </a:bodyPr>
          <a:lstStyle/>
          <a:p>
            <a:r>
              <a:rPr lang="en-GB" sz="3200" dirty="0" smtClean="0">
                <a:solidFill>
                  <a:schemeClr val="bg1"/>
                </a:solidFill>
              </a:rPr>
              <a:t>Karl McCormack</a:t>
            </a:r>
          </a:p>
          <a:p>
            <a:r>
              <a:rPr lang="en-GB" sz="3200" dirty="0" smtClean="0">
                <a:solidFill>
                  <a:schemeClr val="bg1"/>
                </a:solidFill>
              </a:rPr>
              <a:t>k.mccormack@staffs.ac.uk</a:t>
            </a:r>
          </a:p>
          <a:p>
            <a:r>
              <a:rPr lang="en-GB" sz="3200" dirty="0" smtClean="0">
                <a:solidFill>
                  <a:schemeClr val="bg1"/>
                </a:solidFill>
              </a:rPr>
              <a:t>01782295980</a:t>
            </a:r>
            <a:endParaRPr lang="en-GB" sz="3200"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1" y="1185849"/>
            <a:ext cx="3959360" cy="4163576"/>
          </a:xfrm>
          <a:prstGeom prst="rect">
            <a:avLst/>
          </a:prstGeom>
        </p:spPr>
      </p:pic>
      <p:sp>
        <p:nvSpPr>
          <p:cNvPr id="8" name="TextBox 7"/>
          <p:cNvSpPr txBox="1"/>
          <p:nvPr/>
        </p:nvSpPr>
        <p:spPr>
          <a:xfrm>
            <a:off x="773721" y="5727032"/>
            <a:ext cx="41359015" cy="830997"/>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GB" sz="4800" b="1" dirty="0" smtClean="0"/>
              <a:t>Key findings</a:t>
            </a:r>
            <a:endParaRPr lang="en-GB" sz="4800" b="1" dirty="0"/>
          </a:p>
        </p:txBody>
      </p:sp>
      <p:sp>
        <p:nvSpPr>
          <p:cNvPr id="10" name="TextBox 9"/>
          <p:cNvSpPr txBox="1"/>
          <p:nvPr/>
        </p:nvSpPr>
        <p:spPr>
          <a:xfrm>
            <a:off x="781396" y="8328903"/>
            <a:ext cx="11931626" cy="5262979"/>
          </a:xfrm>
          <a:prstGeom prst="rect">
            <a:avLst/>
          </a:prstGeom>
          <a:noFill/>
          <a:ln>
            <a:solidFill>
              <a:schemeClr val="tx1"/>
            </a:solidFill>
          </a:ln>
        </p:spPr>
        <p:txBody>
          <a:bodyPr wrap="square" rtlCol="0">
            <a:spAutoFit/>
          </a:bodyPr>
          <a:lstStyle/>
          <a:p>
            <a:r>
              <a:rPr lang="en-US" sz="2400" dirty="0"/>
              <a:t>Employability is receiving increased attention from higher education providers, parents, government and statistical bodies, as well as staff and students (Graves &amp; Maher, 2014; HEA, 2015) but this focus is nothing new, it can be traced back to the Robbins Report (1963) and the Dearing Report (1997). </a:t>
            </a:r>
            <a:endParaRPr lang="en-US" sz="2400" dirty="0" smtClean="0"/>
          </a:p>
          <a:p>
            <a:endParaRPr lang="en-GB" sz="2400" dirty="0" smtClean="0"/>
          </a:p>
          <a:p>
            <a:r>
              <a:rPr lang="en-GB" sz="2400" dirty="0" smtClean="0"/>
              <a:t>The </a:t>
            </a:r>
            <a:r>
              <a:rPr lang="en-GB" sz="2400" dirty="0"/>
              <a:t>Higher Education Academy (HEA) (2015) stated that employability was an institutional wide responsibility and even developed an employability framework for embedding employability</a:t>
            </a:r>
            <a:r>
              <a:rPr lang="en-GB" sz="2400" dirty="0" smtClean="0"/>
              <a:t>.</a:t>
            </a:r>
          </a:p>
          <a:p>
            <a:endParaRPr lang="en-GB" sz="2400" dirty="0" smtClean="0"/>
          </a:p>
          <a:p>
            <a:r>
              <a:rPr lang="en-GB" sz="2400" dirty="0"/>
              <a:t>QAA subject benchmark statements make reference to the expectation that graduates will develop employability skills through their programme of study (HEA, 2012</a:t>
            </a:r>
            <a:r>
              <a:rPr lang="en-GB" sz="2400" dirty="0" smtClean="0"/>
              <a:t>).</a:t>
            </a:r>
          </a:p>
          <a:p>
            <a:endParaRPr lang="en-GB" sz="2400" dirty="0"/>
          </a:p>
          <a:p>
            <a:r>
              <a:rPr lang="en-GB" sz="2400" dirty="0"/>
              <a:t>This short evaluative project will reflect on my experiences of embedding employability into the curriculum focusing on a module called Professional Development. </a:t>
            </a:r>
          </a:p>
        </p:txBody>
      </p:sp>
      <p:sp>
        <p:nvSpPr>
          <p:cNvPr id="11" name="TextBox 10"/>
          <p:cNvSpPr txBox="1"/>
          <p:nvPr/>
        </p:nvSpPr>
        <p:spPr>
          <a:xfrm>
            <a:off x="30201110" y="7728739"/>
            <a:ext cx="11931626" cy="7218948"/>
          </a:xfrm>
          <a:prstGeom prst="rect">
            <a:avLst/>
          </a:prstGeom>
          <a:noFill/>
        </p:spPr>
        <p:txBody>
          <a:bodyPr wrap="square" rtlCol="0">
            <a:spAutoFit/>
          </a:bodyPr>
          <a:lstStyle/>
          <a:p>
            <a:endParaRPr lang="en-GB" dirty="0"/>
          </a:p>
        </p:txBody>
      </p:sp>
      <p:sp>
        <p:nvSpPr>
          <p:cNvPr id="12" name="TextBox 11"/>
          <p:cNvSpPr txBox="1"/>
          <p:nvPr/>
        </p:nvSpPr>
        <p:spPr>
          <a:xfrm>
            <a:off x="777782" y="7497906"/>
            <a:ext cx="11931626" cy="830997"/>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GB" sz="4800" b="1" dirty="0" smtClean="0"/>
              <a:t>1. Introduction and Context</a:t>
            </a:r>
            <a:endParaRPr lang="en-GB" sz="4800" b="1" dirty="0"/>
          </a:p>
        </p:txBody>
      </p:sp>
      <p:sp>
        <p:nvSpPr>
          <p:cNvPr id="13" name="TextBox 12"/>
          <p:cNvSpPr txBox="1"/>
          <p:nvPr/>
        </p:nvSpPr>
        <p:spPr>
          <a:xfrm>
            <a:off x="790316" y="28273159"/>
            <a:ext cx="11931626" cy="1938992"/>
          </a:xfrm>
          <a:prstGeom prst="rect">
            <a:avLst/>
          </a:prstGeom>
          <a:noFill/>
          <a:ln>
            <a:solidFill>
              <a:schemeClr val="tx1"/>
            </a:solidFill>
          </a:ln>
        </p:spPr>
        <p:txBody>
          <a:bodyPr wrap="square" rtlCol="0">
            <a:spAutoFit/>
          </a:bodyPr>
          <a:lstStyle/>
          <a:p>
            <a:r>
              <a:rPr lang="en-GB" sz="2400" dirty="0"/>
              <a:t>The purpose of this research has been to examine how employability is embedded into the professional development module.  Free form feedback from the existing module evaluation form has been analysed along with the students own reflective accounts they produce within the module. Documentary analysis was implemented prior to writing up my work as can be seen in the literature review. </a:t>
            </a:r>
          </a:p>
        </p:txBody>
      </p:sp>
      <p:sp>
        <p:nvSpPr>
          <p:cNvPr id="14" name="TextBox 13"/>
          <p:cNvSpPr txBox="1"/>
          <p:nvPr/>
        </p:nvSpPr>
        <p:spPr>
          <a:xfrm>
            <a:off x="30201110" y="8275806"/>
            <a:ext cx="11931626" cy="6740307"/>
          </a:xfrm>
          <a:prstGeom prst="rect">
            <a:avLst/>
          </a:prstGeom>
          <a:noFill/>
          <a:ln>
            <a:solidFill>
              <a:schemeClr val="tx1"/>
            </a:solidFill>
          </a:ln>
        </p:spPr>
        <p:txBody>
          <a:bodyPr wrap="square" rtlCol="0">
            <a:spAutoFit/>
          </a:bodyPr>
          <a:lstStyle/>
          <a:p>
            <a:r>
              <a:rPr lang="en-GB" sz="2400" dirty="0"/>
              <a:t>Students started to have an appreciation for how employers see job applications and why they ask specific question. It also provided students with an insight into</a:t>
            </a:r>
          </a:p>
          <a:p>
            <a:pPr marL="457200" lvl="0" indent="-457200">
              <a:buFont typeface="Arial" panose="020B0604020202020204" pitchFamily="34" charset="0"/>
              <a:buChar char="•"/>
            </a:pPr>
            <a:r>
              <a:rPr lang="en-US" sz="2400" dirty="0"/>
              <a:t>how easy applications are to sift through</a:t>
            </a:r>
            <a:endParaRPr lang="en-GB" sz="2400" dirty="0"/>
          </a:p>
          <a:p>
            <a:pPr marL="457200" lvl="0" indent="-457200">
              <a:buFont typeface="Arial" panose="020B0604020202020204" pitchFamily="34" charset="0"/>
              <a:buChar char="•"/>
            </a:pPr>
            <a:r>
              <a:rPr lang="en-US" sz="2400" dirty="0"/>
              <a:t>they saw examples of poor and good applications</a:t>
            </a:r>
            <a:endParaRPr lang="en-GB" sz="2400" dirty="0"/>
          </a:p>
          <a:p>
            <a:pPr marL="457200" lvl="0" indent="-457200">
              <a:buFont typeface="Arial" panose="020B0604020202020204" pitchFamily="34" charset="0"/>
              <a:buChar char="•"/>
            </a:pPr>
            <a:r>
              <a:rPr lang="en-US" sz="2400" dirty="0"/>
              <a:t>the likely questions to be asked at interview</a:t>
            </a:r>
            <a:endParaRPr lang="en-GB" sz="2400" dirty="0"/>
          </a:p>
          <a:p>
            <a:pPr marL="457200" lvl="0" indent="-457200">
              <a:buFont typeface="Arial" panose="020B0604020202020204" pitchFamily="34" charset="0"/>
              <a:buChar char="•"/>
            </a:pPr>
            <a:r>
              <a:rPr lang="en-US" sz="2400" dirty="0"/>
              <a:t>they saw answers that were good and bad</a:t>
            </a:r>
            <a:endParaRPr lang="en-GB" sz="2400" dirty="0"/>
          </a:p>
          <a:p>
            <a:pPr marL="457200" lvl="0" indent="-457200">
              <a:buFont typeface="Arial" panose="020B0604020202020204" pitchFamily="34" charset="0"/>
              <a:buChar char="•"/>
            </a:pPr>
            <a:r>
              <a:rPr lang="en-US" sz="2400" dirty="0"/>
              <a:t>they saw interview techniques (body language and communication skills)</a:t>
            </a:r>
            <a:endParaRPr lang="en-GB" sz="2400" dirty="0"/>
          </a:p>
          <a:p>
            <a:r>
              <a:rPr lang="en-US" sz="2400" dirty="0"/>
              <a:t> </a:t>
            </a:r>
            <a:endParaRPr lang="en-GB" sz="2400" dirty="0"/>
          </a:p>
          <a:p>
            <a:r>
              <a:rPr lang="en-GB" sz="2400" dirty="0"/>
              <a:t>Furthermore, as an individual they:</a:t>
            </a:r>
          </a:p>
          <a:p>
            <a:pPr marL="457200" lvl="0" indent="-457200">
              <a:buFont typeface="Arial" panose="020B0604020202020204" pitchFamily="34" charset="0"/>
              <a:buChar char="•"/>
            </a:pPr>
            <a:r>
              <a:rPr lang="en-US" sz="2400" dirty="0"/>
              <a:t>they produced two CVs and Cover letters and received feedback on them</a:t>
            </a:r>
            <a:endParaRPr lang="en-GB" sz="2400" dirty="0"/>
          </a:p>
          <a:p>
            <a:pPr marL="457200" lvl="0" indent="-457200">
              <a:buFont typeface="Arial" panose="020B0604020202020204" pitchFamily="34" charset="0"/>
              <a:buChar char="•"/>
            </a:pPr>
            <a:r>
              <a:rPr lang="en-US" sz="2400" dirty="0"/>
              <a:t>signed up for placement news</a:t>
            </a:r>
            <a:endParaRPr lang="en-GB" sz="2400" dirty="0"/>
          </a:p>
          <a:p>
            <a:pPr marL="457200" lvl="0" indent="-457200">
              <a:buFont typeface="Arial" panose="020B0604020202020204" pitchFamily="34" charset="0"/>
              <a:buChar char="•"/>
            </a:pPr>
            <a:r>
              <a:rPr lang="en-US" sz="2400" dirty="0"/>
              <a:t>were interviewed and understood the preparation required</a:t>
            </a:r>
            <a:endParaRPr lang="en-GB" sz="2400" dirty="0"/>
          </a:p>
          <a:p>
            <a:pPr marL="457200" lvl="0" indent="-457200">
              <a:buFont typeface="Arial" panose="020B0604020202020204" pitchFamily="34" charset="0"/>
              <a:buChar char="•"/>
            </a:pPr>
            <a:r>
              <a:rPr lang="en-US" sz="2400" dirty="0"/>
              <a:t>received personal feedback on their interview</a:t>
            </a:r>
            <a:endParaRPr lang="en-GB" sz="2400" dirty="0"/>
          </a:p>
          <a:p>
            <a:pPr marL="457200" lvl="0" indent="-457200">
              <a:buFont typeface="Arial" panose="020B0604020202020204" pitchFamily="34" charset="0"/>
              <a:buChar char="•"/>
            </a:pPr>
            <a:r>
              <a:rPr lang="en-US" sz="2400" dirty="0"/>
              <a:t>had an insight into the whole recruitment process. </a:t>
            </a:r>
            <a:endParaRPr lang="en-GB" sz="2400" dirty="0"/>
          </a:p>
          <a:p>
            <a:r>
              <a:rPr lang="en-US" sz="2400" dirty="0"/>
              <a:t> </a:t>
            </a:r>
            <a:endParaRPr lang="en-GB" sz="2400" dirty="0"/>
          </a:p>
          <a:p>
            <a:r>
              <a:rPr lang="en-GB" sz="2400" dirty="0"/>
              <a:t>The module supports development of talents, knowledge and personal qualities necessary to gain employment. Their capacity to be effective in the workplace and successful in their chosen career is enhanced. </a:t>
            </a:r>
          </a:p>
        </p:txBody>
      </p:sp>
      <p:sp>
        <p:nvSpPr>
          <p:cNvPr id="15" name="TextBox 14"/>
          <p:cNvSpPr txBox="1"/>
          <p:nvPr/>
        </p:nvSpPr>
        <p:spPr>
          <a:xfrm>
            <a:off x="13055455" y="8332119"/>
            <a:ext cx="16842962" cy="6001643"/>
          </a:xfrm>
          <a:prstGeom prst="rect">
            <a:avLst/>
          </a:prstGeom>
          <a:noFill/>
          <a:ln>
            <a:solidFill>
              <a:schemeClr val="tx1"/>
            </a:solidFill>
          </a:ln>
        </p:spPr>
        <p:txBody>
          <a:bodyPr wrap="square" rtlCol="0">
            <a:spAutoFit/>
          </a:bodyPr>
          <a:lstStyle/>
          <a:p>
            <a:r>
              <a:rPr lang="en-GB" sz="2400" dirty="0" smtClean="0"/>
              <a:t>The Professional Development module is taught in the first semester at level 5 to 70 undergraduate students studying a 3 year accounting degree. </a:t>
            </a:r>
          </a:p>
          <a:p>
            <a:pPr marL="457200" lvl="0" indent="-457200">
              <a:buFont typeface="Arial" panose="020B0604020202020204" pitchFamily="34" charset="0"/>
              <a:buChar char="•"/>
            </a:pPr>
            <a:r>
              <a:rPr lang="en-US" sz="2400" dirty="0" smtClean="0"/>
              <a:t>cohort is split into 3 tutorial groups of 20, </a:t>
            </a:r>
            <a:endParaRPr lang="en-GB" sz="2400" dirty="0" smtClean="0"/>
          </a:p>
          <a:p>
            <a:pPr marL="457200" lvl="0" indent="-457200">
              <a:buFont typeface="Arial" panose="020B0604020202020204" pitchFamily="34" charset="0"/>
              <a:buChar char="•"/>
            </a:pPr>
            <a:r>
              <a:rPr lang="en-US" sz="2400" dirty="0" smtClean="0"/>
              <a:t>groups split into allocated groups of 5 </a:t>
            </a:r>
            <a:endParaRPr lang="en-GB" sz="2400" dirty="0" smtClean="0"/>
          </a:p>
          <a:p>
            <a:pPr marL="457200" lvl="0" indent="-457200">
              <a:buFont typeface="Arial" panose="020B0604020202020204" pitchFamily="34" charset="0"/>
              <a:buChar char="•"/>
            </a:pPr>
            <a:r>
              <a:rPr lang="en-US" sz="2400" dirty="0" smtClean="0"/>
              <a:t>these groups form a pretend company.</a:t>
            </a:r>
            <a:endParaRPr lang="en-GB" sz="2400" dirty="0" smtClean="0"/>
          </a:p>
          <a:p>
            <a:r>
              <a:rPr lang="en-US" sz="2400" dirty="0" smtClean="0"/>
              <a:t> </a:t>
            </a:r>
            <a:endParaRPr lang="en-GB" sz="2400" dirty="0" smtClean="0"/>
          </a:p>
          <a:p>
            <a:r>
              <a:rPr lang="en-GB" sz="2400" dirty="0" smtClean="0"/>
              <a:t>Students complete individual and team tasks with various assessment points. Reflection is included in the assessments to ensure the students focus and appreciate what they have learnt..</a:t>
            </a:r>
          </a:p>
          <a:p>
            <a:r>
              <a:rPr lang="en-GB" sz="2400" dirty="0" smtClean="0"/>
              <a:t>  </a:t>
            </a:r>
          </a:p>
          <a:p>
            <a:r>
              <a:rPr lang="en-GB" sz="2400" dirty="0" smtClean="0"/>
              <a:t>Students see the process through the eyes of the employer, the selection process and importantly the ease of rejection. Students are exposed to interview situations again seeing both sides. The module also promotes placements, contact with the careers network as well as giving students an up to date CV, an appreciation of standard interview questions and answers</a:t>
            </a:r>
            <a:r>
              <a:rPr lang="en-GB" sz="2400" strike="sngStrike" dirty="0" smtClean="0"/>
              <a:t>. </a:t>
            </a:r>
            <a:endParaRPr lang="en-GB" sz="2400" dirty="0" smtClean="0"/>
          </a:p>
          <a:p>
            <a:r>
              <a:rPr lang="en-GB" sz="2400" dirty="0" smtClean="0"/>
              <a:t> </a:t>
            </a:r>
          </a:p>
          <a:p>
            <a:r>
              <a:rPr lang="en-GB" sz="2400" dirty="0" smtClean="0"/>
              <a:t>Alongside the application and interview focus, students are exposed to other areas such as ethical dimensions, codes of conduct and compliance. Other important skills such as career planning, networking and improving personal creativity are taught in problem based learning scenarios</a:t>
            </a:r>
            <a:endParaRPr lang="en-GB" sz="2400" dirty="0"/>
          </a:p>
        </p:txBody>
      </p:sp>
      <p:sp>
        <p:nvSpPr>
          <p:cNvPr id="16" name="TextBox 15"/>
          <p:cNvSpPr txBox="1"/>
          <p:nvPr/>
        </p:nvSpPr>
        <p:spPr>
          <a:xfrm>
            <a:off x="30197947" y="23036436"/>
            <a:ext cx="11931626" cy="6986528"/>
          </a:xfrm>
          <a:prstGeom prst="rect">
            <a:avLst/>
          </a:prstGeom>
          <a:noFill/>
          <a:ln>
            <a:solidFill>
              <a:schemeClr val="tx1"/>
            </a:solidFill>
          </a:ln>
        </p:spPr>
        <p:txBody>
          <a:bodyPr wrap="square" rtlCol="0">
            <a:spAutoFit/>
          </a:bodyPr>
          <a:lstStyle/>
          <a:p>
            <a:r>
              <a:rPr lang="en-GB" sz="1600" dirty="0"/>
              <a:t>Andrews, J. &amp; Higson, H. (2010). Graduate Employability, ‘Soft Skills’ Versus ‘Hard Business Knowledge: A European Study</a:t>
            </a:r>
            <a:r>
              <a:rPr lang="en-GB" sz="1600" i="1" dirty="0"/>
              <a:t>.  Higher Education In Europe. </a:t>
            </a:r>
            <a:r>
              <a:rPr lang="en-GB" sz="1600" dirty="0"/>
              <a:t>33 (4) p.411-422</a:t>
            </a:r>
            <a:r>
              <a:rPr lang="en-GB" sz="1600" i="1" dirty="0"/>
              <a:t>.</a:t>
            </a:r>
            <a:endParaRPr lang="en-GB" sz="1600" dirty="0"/>
          </a:p>
          <a:p>
            <a:r>
              <a:rPr lang="en-GB" sz="1600" dirty="0"/>
              <a:t>Brunel.ac.uk (</a:t>
            </a:r>
            <a:r>
              <a:rPr lang="en-GB" sz="1600" dirty="0" err="1"/>
              <a:t>n.d.</a:t>
            </a:r>
            <a:r>
              <a:rPr lang="en-GB" sz="1600" dirty="0"/>
              <a:t>) Business-life picture. [Online]. Available from: </a:t>
            </a:r>
            <a:r>
              <a:rPr lang="en-GB" sz="1600" u="sng" dirty="0">
                <a:hlinkClick r:id="rId5"/>
              </a:rPr>
              <a:t>http://www.brunel.ac.uk/__data/assets/image/0007/284740/business-life.jpg</a:t>
            </a:r>
            <a:r>
              <a:rPr lang="en-GB" sz="1600" dirty="0"/>
              <a:t>. [Accessed: 24/05/2016].</a:t>
            </a:r>
          </a:p>
          <a:p>
            <a:r>
              <a:rPr lang="en-GB" sz="1600" dirty="0"/>
              <a:t>Dearing, R. (1997). </a:t>
            </a:r>
            <a:r>
              <a:rPr lang="en-GB" sz="1600" i="1" dirty="0"/>
              <a:t>The Dearing Report – National Committee of Inquiry into Higher Education</a:t>
            </a:r>
            <a:r>
              <a:rPr lang="en-GB" sz="1600" dirty="0"/>
              <a:t>, </a:t>
            </a:r>
            <a:r>
              <a:rPr lang="en-GB" sz="1600" i="1" dirty="0"/>
              <a:t>National Report – Future demands for higher education</a:t>
            </a:r>
            <a:r>
              <a:rPr lang="en-GB" sz="1600" dirty="0"/>
              <a:t>. London: HMSO.</a:t>
            </a:r>
          </a:p>
          <a:p>
            <a:r>
              <a:rPr lang="en-GB" sz="1600" dirty="0" smtClean="0"/>
              <a:t>GTI </a:t>
            </a:r>
            <a:r>
              <a:rPr lang="en-GB" sz="1600" dirty="0"/>
              <a:t>Media. (2014). </a:t>
            </a:r>
            <a:r>
              <a:rPr lang="en-GB" sz="1600" i="1" dirty="0"/>
              <a:t>A graduate job hunter’s guide to the HEAR</a:t>
            </a:r>
            <a:r>
              <a:rPr lang="en-GB" sz="1600" dirty="0"/>
              <a:t>. [Online]. Available from: </a:t>
            </a:r>
            <a:r>
              <a:rPr lang="en-GB" sz="1600" u="sng" dirty="0">
                <a:hlinkClick r:id="rId6"/>
              </a:rPr>
              <a:t>http://targetjobs.co.uk/careers-advice/applications-and-cvs/314285-a-graduate-jobhunter-s-guide-to-the-hear</a:t>
            </a:r>
            <a:r>
              <a:rPr lang="en-GB" sz="1600" dirty="0"/>
              <a:t>.  [Accessed 10/04/2016].</a:t>
            </a:r>
          </a:p>
          <a:p>
            <a:r>
              <a:rPr lang="en-GB" sz="1600" dirty="0"/>
              <a:t>HEA (Higher Education Academy). (2015). Frameworks: 02. Embedding employability in higher education. [Online]. Available from: </a:t>
            </a:r>
            <a:r>
              <a:rPr lang="en-GB" sz="1600" u="sng" dirty="0">
                <a:hlinkClick r:id="rId7"/>
              </a:rPr>
              <a:t>https://www.heacademy.ac.uk/sites/default/files/downloads/higher_education_academy_-_employability_framework_-_210416.pdf</a:t>
            </a:r>
            <a:r>
              <a:rPr lang="en-GB" sz="1600" dirty="0"/>
              <a:t>. [Accessed: 12/05/2016].</a:t>
            </a:r>
          </a:p>
          <a:p>
            <a:r>
              <a:rPr lang="en-GB" sz="1600" dirty="0"/>
              <a:t>HEA (Higher Education Academy). (2014). </a:t>
            </a:r>
            <a:r>
              <a:rPr lang="en-GB" sz="1600" i="1" dirty="0"/>
              <a:t>About HEAR.</a:t>
            </a:r>
            <a:r>
              <a:rPr lang="en-GB" sz="1600" dirty="0"/>
              <a:t> [Online]. Available from: </a:t>
            </a:r>
            <a:r>
              <a:rPr lang="en-GB" sz="1600" u="sng" dirty="0">
                <a:hlinkClick r:id="rId8"/>
              </a:rPr>
              <a:t>http://www.hear.ac.uk/</a:t>
            </a:r>
            <a:r>
              <a:rPr lang="en-GB" sz="1600" dirty="0"/>
              <a:t>.  [Accessed: 14/05/2016]. </a:t>
            </a:r>
          </a:p>
          <a:p>
            <a:r>
              <a:rPr lang="en-GB" sz="1600" dirty="0"/>
              <a:t>HEA (Higher Education Academy). (2012). Pedagogy For Employability. [Online]. Available from: </a:t>
            </a:r>
            <a:r>
              <a:rPr lang="en-GB" sz="1600" u="sng" dirty="0">
                <a:hlinkClick r:id="rId9"/>
              </a:rPr>
              <a:t>https://www.heacademy.ac.uk/sites/default/files/pedagogy_for_employability_update_2012.pdf</a:t>
            </a:r>
            <a:r>
              <a:rPr lang="en-GB" sz="1600" dirty="0"/>
              <a:t>. [Accessed: 24/04/2016].</a:t>
            </a:r>
          </a:p>
          <a:p>
            <a:r>
              <a:rPr lang="en-GB" sz="1600" dirty="0"/>
              <a:t>Knight, P. &amp; </a:t>
            </a:r>
            <a:r>
              <a:rPr lang="en-GB" sz="1600" dirty="0" err="1"/>
              <a:t>Yorke</a:t>
            </a:r>
            <a:r>
              <a:rPr lang="en-GB" sz="1600" dirty="0"/>
              <a:t>, M. (2003). </a:t>
            </a:r>
            <a:r>
              <a:rPr lang="en-GB" sz="1600" i="1" dirty="0"/>
              <a:t>Assessment, Learning and Employability</a:t>
            </a:r>
            <a:r>
              <a:rPr lang="en-GB" sz="1600" dirty="0"/>
              <a:t>. London: Society for Research into Higher Education and Open University Press.</a:t>
            </a:r>
          </a:p>
          <a:p>
            <a:r>
              <a:rPr lang="en-GB" sz="1600" dirty="0"/>
              <a:t>LICDN.com. (</a:t>
            </a:r>
            <a:r>
              <a:rPr lang="en-GB" sz="1600" dirty="0" err="1"/>
              <a:t>n.d.</a:t>
            </a:r>
            <a:r>
              <a:rPr lang="en-GB" sz="1600" dirty="0"/>
              <a:t>). Picture: Student Employability is Key to Student Recruitment. [Online]. Available from:  </a:t>
            </a:r>
            <a:r>
              <a:rPr lang="en-GB" sz="1600" u="sng" dirty="0">
                <a:hlinkClick r:id="rId10"/>
              </a:rPr>
              <a:t>https://media.licdn.com/mpr/mpr/p/5/005/097/27b/180cbae.jpg</a:t>
            </a:r>
            <a:r>
              <a:rPr lang="en-GB" sz="1600" dirty="0"/>
              <a:t>. [Accessed: 24/05/2016].</a:t>
            </a:r>
          </a:p>
          <a:p>
            <a:r>
              <a:rPr lang="en-GB" sz="1600" dirty="0"/>
              <a:t>Mason, G., Williams, G. &amp; Cranmer, S. (2006). </a:t>
            </a:r>
            <a:r>
              <a:rPr lang="en-GB" sz="1600" i="1" dirty="0"/>
              <a:t>Employability Skills Initiatives in Higher Education: What Effects Do They Have on Graduate Labour Market Outcomes?</a:t>
            </a:r>
            <a:r>
              <a:rPr lang="en-GB" sz="1600" dirty="0"/>
              <a:t> [Online]. Available from: </a:t>
            </a:r>
            <a:r>
              <a:rPr lang="en-GB" sz="1600" u="sng" dirty="0">
                <a:hlinkClick r:id="rId11"/>
              </a:rPr>
              <a:t>http://www.niesr.ac.uk/pubs/dps/dp280.pdf</a:t>
            </a:r>
            <a:r>
              <a:rPr lang="en-GB" sz="1600" dirty="0"/>
              <a:t>.  [Accessed: 13/04/2016]. </a:t>
            </a:r>
          </a:p>
          <a:p>
            <a:r>
              <a:rPr lang="en-GB" sz="1600" dirty="0" err="1"/>
              <a:t>Raybould</a:t>
            </a:r>
            <a:r>
              <a:rPr lang="en-GB" sz="1600" dirty="0"/>
              <a:t>, J. &amp; </a:t>
            </a:r>
            <a:r>
              <a:rPr lang="en-GB" sz="1600" dirty="0" err="1"/>
              <a:t>Sheard</a:t>
            </a:r>
            <a:r>
              <a:rPr lang="en-GB" sz="1600" dirty="0"/>
              <a:t>, V. (2005). Are Graduates Equipped With The Right Skills In The Employability Stakes? </a:t>
            </a:r>
            <a:r>
              <a:rPr lang="en-GB" sz="1600" i="1" dirty="0"/>
              <a:t>Industrial and Commercial Training. </a:t>
            </a:r>
            <a:r>
              <a:rPr lang="en-GB" sz="1600" dirty="0"/>
              <a:t>5 (1). p.259-263.</a:t>
            </a:r>
          </a:p>
          <a:p>
            <a:r>
              <a:rPr lang="en-GB" sz="1600" dirty="0"/>
              <a:t>Robbins, L. (1963). </a:t>
            </a:r>
            <a:r>
              <a:rPr lang="en-GB" sz="1600" i="1" dirty="0"/>
              <a:t>Higher education. Report to the Committee appointed by the Prime Minister under the chairmanship of Lord Robbins. 1961-63</a:t>
            </a:r>
            <a:r>
              <a:rPr lang="en-GB" sz="1600" dirty="0"/>
              <a:t>. London: HMSO.</a:t>
            </a:r>
          </a:p>
          <a:p>
            <a:r>
              <a:rPr lang="en-GB" sz="1600" dirty="0"/>
              <a:t>UKCES. (2010). </a:t>
            </a:r>
            <a:r>
              <a:rPr lang="en-GB" sz="1600" i="1" dirty="0"/>
              <a:t>Employability Skills: A Research and Policy Briefing</a:t>
            </a:r>
            <a:r>
              <a:rPr lang="en-GB" sz="1600" dirty="0"/>
              <a:t>. [Online]. Available from: </a:t>
            </a:r>
            <a:r>
              <a:rPr lang="en-GB" sz="1600" u="sng" dirty="0">
                <a:hlinkClick r:id="rId12"/>
              </a:rPr>
              <a:t>http://www.ukces.org.uk/publications/employability-skills-research-and-policy-briefing</a:t>
            </a:r>
            <a:r>
              <a:rPr lang="en-GB" sz="1600" dirty="0"/>
              <a:t>. [Accessed: 13/04/2016].</a:t>
            </a:r>
          </a:p>
          <a:p>
            <a:r>
              <a:rPr lang="en-GB" sz="1600" dirty="0" err="1"/>
              <a:t>Yorke</a:t>
            </a:r>
            <a:r>
              <a:rPr lang="en-GB" sz="1600" dirty="0"/>
              <a:t>, M. &amp; Knight, P. (2007). Evidence-informed pedagogy and the enhancement of student Employability. </a:t>
            </a:r>
            <a:r>
              <a:rPr lang="en-GB" sz="1600" i="1" dirty="0"/>
              <a:t>Teaching in Higher Education.</a:t>
            </a:r>
            <a:r>
              <a:rPr lang="en-GB" sz="1600" dirty="0"/>
              <a:t> </a:t>
            </a:r>
            <a:r>
              <a:rPr lang="en-GB" sz="1600" i="1" dirty="0"/>
              <a:t>12</a:t>
            </a:r>
            <a:r>
              <a:rPr lang="en-GB" sz="1600" dirty="0"/>
              <a:t> (1). p.157-170.</a:t>
            </a:r>
          </a:p>
        </p:txBody>
      </p:sp>
      <p:sp>
        <p:nvSpPr>
          <p:cNvPr id="17" name="TextBox 16"/>
          <p:cNvSpPr txBox="1"/>
          <p:nvPr/>
        </p:nvSpPr>
        <p:spPr>
          <a:xfrm>
            <a:off x="30183011" y="15844334"/>
            <a:ext cx="11931626" cy="6370975"/>
          </a:xfrm>
          <a:prstGeom prst="rect">
            <a:avLst/>
          </a:prstGeom>
          <a:noFill/>
          <a:ln>
            <a:solidFill>
              <a:schemeClr val="tx1"/>
            </a:solidFill>
          </a:ln>
        </p:spPr>
        <p:txBody>
          <a:bodyPr wrap="square" rtlCol="0">
            <a:spAutoFit/>
          </a:bodyPr>
          <a:lstStyle/>
          <a:p>
            <a:r>
              <a:rPr lang="en-GB" sz="2400" dirty="0"/>
              <a:t>W</a:t>
            </a:r>
            <a:r>
              <a:rPr lang="en-GB" sz="2400" dirty="0" smtClean="0"/>
              <a:t>ithout </a:t>
            </a:r>
            <a:r>
              <a:rPr lang="en-GB" sz="2400" dirty="0"/>
              <a:t>exposure and dedicated training on how to get an interview it is all for nothing. Students must be able to attract the attention of an employer and then effectively communicate and demonstrate the skills to get the job</a:t>
            </a:r>
            <a:r>
              <a:rPr lang="en-GB" sz="2400" dirty="0" smtClean="0"/>
              <a:t>.</a:t>
            </a:r>
          </a:p>
          <a:p>
            <a:endParaRPr lang="en-GB" sz="2400" dirty="0"/>
          </a:p>
          <a:p>
            <a:r>
              <a:rPr lang="en-GB" sz="2400" dirty="0"/>
              <a:t>I will expanding my range of delivery and assessment methods for further engagement</a:t>
            </a:r>
            <a:r>
              <a:rPr lang="en-GB" sz="2400" dirty="0" smtClean="0"/>
              <a:t>.</a:t>
            </a:r>
          </a:p>
          <a:p>
            <a:endParaRPr lang="en-GB" sz="2400" dirty="0"/>
          </a:p>
          <a:p>
            <a:r>
              <a:rPr lang="en-GB" sz="2400" dirty="0"/>
              <a:t>The PGCHPE has made me think about embedding employability throughout the course curriculum and involving the careers network and external employers more in the assessment and feedback process. I would also want to incorporate networking and assessment centre experience as well. </a:t>
            </a:r>
            <a:endParaRPr lang="en-GB" sz="2400" dirty="0" smtClean="0"/>
          </a:p>
          <a:p>
            <a:endParaRPr lang="en-GB" sz="2400" dirty="0"/>
          </a:p>
          <a:p>
            <a:r>
              <a:rPr lang="en-GB" sz="2400" dirty="0" smtClean="0"/>
              <a:t>The Higher </a:t>
            </a:r>
            <a:r>
              <a:rPr lang="en-GB" sz="2400" dirty="0"/>
              <a:t>Education Academic Record (HEAR) </a:t>
            </a:r>
            <a:r>
              <a:rPr lang="en-GB" sz="2400" dirty="0" smtClean="0"/>
              <a:t>(</a:t>
            </a:r>
            <a:r>
              <a:rPr lang="en-GB" sz="2400" dirty="0"/>
              <a:t>GTI Media, 2014; HEA, 2014) needs to brought in at level 4 and continued in level 5 through this module</a:t>
            </a:r>
            <a:r>
              <a:rPr lang="en-GB" sz="2400" dirty="0" smtClean="0"/>
              <a:t>.</a:t>
            </a:r>
          </a:p>
          <a:p>
            <a:endParaRPr lang="en-GB" sz="2400" dirty="0"/>
          </a:p>
          <a:p>
            <a:r>
              <a:rPr lang="en-GB" sz="2400" dirty="0" smtClean="0"/>
              <a:t>Further </a:t>
            </a:r>
            <a:r>
              <a:rPr lang="en-GB" sz="2400" dirty="0"/>
              <a:t>research </a:t>
            </a:r>
            <a:r>
              <a:rPr lang="en-GB" sz="2400" dirty="0" smtClean="0"/>
              <a:t>into </a:t>
            </a:r>
            <a:r>
              <a:rPr lang="en-GB" sz="2400" dirty="0"/>
              <a:t>how to integrate the careers department into course design and </a:t>
            </a:r>
            <a:r>
              <a:rPr lang="en-GB" sz="2400" dirty="0" smtClean="0"/>
              <a:t>delivery as well as incorporate </a:t>
            </a:r>
            <a:r>
              <a:rPr lang="en-GB" sz="2400" dirty="0"/>
              <a:t>professional accreditation </a:t>
            </a:r>
            <a:r>
              <a:rPr lang="en-GB" sz="2400" dirty="0" smtClean="0"/>
              <a:t>meet university </a:t>
            </a:r>
            <a:r>
              <a:rPr lang="en-GB" sz="2400" dirty="0"/>
              <a:t>and external regulatory requirements – all within a crowded curriculum</a:t>
            </a:r>
            <a:r>
              <a:rPr lang="en-GB" sz="2400" dirty="0" smtClean="0"/>
              <a:t>!</a:t>
            </a:r>
            <a:endParaRPr lang="en-GB" sz="2800" dirty="0"/>
          </a:p>
        </p:txBody>
      </p:sp>
      <p:sp>
        <p:nvSpPr>
          <p:cNvPr id="18" name="TextBox 17"/>
          <p:cNvSpPr txBox="1"/>
          <p:nvPr/>
        </p:nvSpPr>
        <p:spPr>
          <a:xfrm>
            <a:off x="781396" y="14430207"/>
            <a:ext cx="11931626" cy="13018949"/>
          </a:xfrm>
          <a:prstGeom prst="rect">
            <a:avLst/>
          </a:prstGeom>
          <a:noFill/>
          <a:ln>
            <a:solidFill>
              <a:schemeClr val="tx1"/>
            </a:solidFill>
          </a:ln>
        </p:spPr>
        <p:txBody>
          <a:bodyPr wrap="square" rtlCol="0">
            <a:spAutoFit/>
          </a:bodyPr>
          <a:lstStyle/>
          <a:p>
            <a:r>
              <a:rPr lang="en-GB" sz="2400" dirty="0" err="1"/>
              <a:t>Yorke</a:t>
            </a:r>
            <a:r>
              <a:rPr lang="en-GB" sz="2400" dirty="0"/>
              <a:t> &amp; Knight (2007) define employability as being the qualities and capacities associated with securing and enhancing employment opportunities. </a:t>
            </a:r>
          </a:p>
          <a:p>
            <a:r>
              <a:rPr lang="en-GB" sz="2400" dirty="0"/>
              <a:t> </a:t>
            </a:r>
          </a:p>
          <a:p>
            <a:r>
              <a:rPr lang="en-GB" sz="2400" dirty="0"/>
              <a:t>The Business School at Staffordshire University has a vision statement of being committed to academic excellence, one of its objectives is:</a:t>
            </a:r>
          </a:p>
          <a:p>
            <a:pPr lvl="0"/>
            <a:r>
              <a:rPr lang="en-US" sz="2400" dirty="0"/>
              <a:t>Producing graduates with not only subject specific knowledge, but also the skills of employability, enterprise and entrepreneurship (these are set out in the Staffordshire Graduate Attributes)</a:t>
            </a:r>
            <a:endParaRPr lang="en-GB" sz="2400" dirty="0"/>
          </a:p>
          <a:p>
            <a:pPr lvl="0"/>
            <a:r>
              <a:rPr lang="en-US" sz="2400" dirty="0"/>
              <a:t> </a:t>
            </a:r>
            <a:endParaRPr lang="en-GB" sz="2400" dirty="0"/>
          </a:p>
          <a:p>
            <a:r>
              <a:rPr lang="en-GB" sz="2400" dirty="0"/>
              <a:t>Debessay (2004, p.3) stated “What is needed in educating accounting professionals is to help them acquire the skills that will enable them to learn quickly, effectively and independently when they need it.” this further supports the need for soft </a:t>
            </a:r>
            <a:r>
              <a:rPr lang="en-GB" sz="2400" dirty="0" smtClean="0"/>
              <a:t>skills.</a:t>
            </a:r>
          </a:p>
          <a:p>
            <a:endParaRPr lang="en-GB" sz="2400" dirty="0" smtClean="0"/>
          </a:p>
          <a:p>
            <a:endParaRPr lang="en-GB" sz="2400" dirty="0" smtClean="0"/>
          </a:p>
          <a:p>
            <a:endParaRPr lang="en-GB" sz="2400" dirty="0" smtClean="0"/>
          </a:p>
          <a:p>
            <a:endParaRPr lang="en-GB" sz="2400" dirty="0" smtClean="0"/>
          </a:p>
          <a:p>
            <a:endParaRPr lang="en-GB" sz="2400" dirty="0" smtClean="0"/>
          </a:p>
          <a:p>
            <a:endParaRPr lang="en-GB" sz="2400" dirty="0" smtClean="0"/>
          </a:p>
          <a:p>
            <a:endParaRPr lang="en-GB" sz="2400" dirty="0" smtClean="0"/>
          </a:p>
          <a:p>
            <a:r>
              <a:rPr lang="en-GB" sz="2400" dirty="0" smtClean="0"/>
              <a:t>(Picture source: Brunel.ac.uk, </a:t>
            </a:r>
            <a:r>
              <a:rPr lang="en-GB" sz="2400" dirty="0" err="1" smtClean="0"/>
              <a:t>n.d</a:t>
            </a:r>
            <a:r>
              <a:rPr lang="en-GB" sz="2400" dirty="0" smtClean="0"/>
              <a:t>.)</a:t>
            </a:r>
          </a:p>
          <a:p>
            <a:r>
              <a:rPr lang="en-GB" sz="2400" dirty="0" smtClean="0"/>
              <a:t>HEA’s </a:t>
            </a:r>
            <a:r>
              <a:rPr lang="en-GB" sz="2400" dirty="0"/>
              <a:t>pedagogy for employability report (2012) defines employability as “A set of achievements – skills, understandings and personal attributes – that makes graduates more likely to gain employment and be successful in their chosen occupations”. Knight &amp; Yorke (2003) suggests students are often not prepared to translate their experience of ‘doing a degree’ into the language of achievements valued by employers. </a:t>
            </a:r>
            <a:endParaRPr lang="en-GB" sz="2400" dirty="0" smtClean="0"/>
          </a:p>
          <a:p>
            <a:endParaRPr lang="en-GB" sz="2400" dirty="0"/>
          </a:p>
          <a:p>
            <a:r>
              <a:rPr lang="en-GB" sz="2400" dirty="0"/>
              <a:t>Literature suggests experiential action learning pedagogic strategies alongside the traditional instructive approach are best for develop employability skills but these can be strengthened by reflection and evaluation from the students (Debessay, 2004; HEA, 2012; Mason, Williams &amp; Cranmer, 2006; UKCES 2010). This has influenced the design of the module and assessment process. </a:t>
            </a:r>
            <a:endParaRPr lang="en-GB" sz="2400" dirty="0" smtClean="0"/>
          </a:p>
          <a:p>
            <a:endParaRPr lang="en-GB" sz="2400" dirty="0"/>
          </a:p>
          <a:p>
            <a:r>
              <a:rPr lang="en-GB" sz="2400" dirty="0"/>
              <a:t>The professional development module is designed to impart the soft skills and attributes but also to expose the students to the skills of getting the job from application to testing through to interview and reflect on the importance of these skills.</a:t>
            </a:r>
          </a:p>
        </p:txBody>
      </p:sp>
      <p:sp>
        <p:nvSpPr>
          <p:cNvPr id="19" name="TextBox 18"/>
          <p:cNvSpPr txBox="1"/>
          <p:nvPr/>
        </p:nvSpPr>
        <p:spPr>
          <a:xfrm>
            <a:off x="790316" y="13595891"/>
            <a:ext cx="11931626" cy="830997"/>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GB" sz="4800" b="1" dirty="0" smtClean="0"/>
              <a:t>2. Background to project &amp; Literature review</a:t>
            </a:r>
            <a:endParaRPr lang="en-GB" sz="4800" b="1" dirty="0"/>
          </a:p>
        </p:txBody>
      </p:sp>
      <p:sp>
        <p:nvSpPr>
          <p:cNvPr id="20" name="TextBox 19"/>
          <p:cNvSpPr txBox="1"/>
          <p:nvPr/>
        </p:nvSpPr>
        <p:spPr>
          <a:xfrm>
            <a:off x="13051841" y="7495066"/>
            <a:ext cx="16842962" cy="830997"/>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GB" sz="4800" b="1" dirty="0" smtClean="0"/>
              <a:t>4. Explanation of Module and Students</a:t>
            </a:r>
            <a:endParaRPr lang="en-GB" sz="4800" b="1" dirty="0"/>
          </a:p>
        </p:txBody>
      </p:sp>
      <p:sp>
        <p:nvSpPr>
          <p:cNvPr id="21" name="TextBox 20"/>
          <p:cNvSpPr txBox="1"/>
          <p:nvPr/>
        </p:nvSpPr>
        <p:spPr>
          <a:xfrm>
            <a:off x="38079291" y="1381085"/>
            <a:ext cx="1821127" cy="461665"/>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GB" sz="2400" b="1" dirty="0" smtClean="0"/>
              <a:t>Narration</a:t>
            </a:r>
            <a:endParaRPr lang="en-GB" sz="2400" b="1" dirty="0"/>
          </a:p>
        </p:txBody>
      </p:sp>
      <p:sp>
        <p:nvSpPr>
          <p:cNvPr id="22" name="TextBox 21"/>
          <p:cNvSpPr txBox="1"/>
          <p:nvPr/>
        </p:nvSpPr>
        <p:spPr>
          <a:xfrm>
            <a:off x="30197947" y="22217483"/>
            <a:ext cx="11931626" cy="830997"/>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GB" sz="4800" b="1" dirty="0" smtClean="0"/>
              <a:t>8. References</a:t>
            </a:r>
            <a:endParaRPr lang="en-GB" sz="4800" b="1" dirty="0"/>
          </a:p>
        </p:txBody>
      </p:sp>
      <p:sp>
        <p:nvSpPr>
          <p:cNvPr id="24" name="TextBox 23"/>
          <p:cNvSpPr txBox="1"/>
          <p:nvPr/>
        </p:nvSpPr>
        <p:spPr>
          <a:xfrm>
            <a:off x="790315" y="27466781"/>
            <a:ext cx="11931626" cy="830997"/>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GB" sz="4800" b="1" dirty="0" smtClean="0"/>
              <a:t>3. Methodology</a:t>
            </a:r>
            <a:endParaRPr lang="en-GB" sz="4800" b="1" dirty="0"/>
          </a:p>
        </p:txBody>
      </p:sp>
      <p:sp>
        <p:nvSpPr>
          <p:cNvPr id="25" name="TextBox 24"/>
          <p:cNvSpPr txBox="1"/>
          <p:nvPr/>
        </p:nvSpPr>
        <p:spPr>
          <a:xfrm>
            <a:off x="30201110" y="7488793"/>
            <a:ext cx="11931626" cy="830997"/>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GB" sz="4800" b="1" dirty="0" smtClean="0"/>
              <a:t>6. Discussion of findings</a:t>
            </a:r>
            <a:endParaRPr lang="en-GB" sz="4800" b="1" dirty="0"/>
          </a:p>
        </p:txBody>
      </p:sp>
      <p:sp>
        <p:nvSpPr>
          <p:cNvPr id="26" name="TextBox 25"/>
          <p:cNvSpPr txBox="1"/>
          <p:nvPr/>
        </p:nvSpPr>
        <p:spPr>
          <a:xfrm>
            <a:off x="30175201" y="15009447"/>
            <a:ext cx="11939436" cy="830997"/>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GB" sz="4800" b="1" dirty="0" smtClean="0"/>
              <a:t>7. Conclusion and recommendations</a:t>
            </a:r>
            <a:endParaRPr lang="en-GB" sz="4800" b="1" dirty="0"/>
          </a:p>
        </p:txBody>
      </p:sp>
      <p:sp>
        <p:nvSpPr>
          <p:cNvPr id="31" name="TextBox 30"/>
          <p:cNvSpPr txBox="1"/>
          <p:nvPr/>
        </p:nvSpPr>
        <p:spPr>
          <a:xfrm>
            <a:off x="13020310" y="18302822"/>
            <a:ext cx="16842962" cy="830997"/>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GB" sz="4800" b="1" dirty="0" smtClean="0"/>
              <a:t>5. Findings</a:t>
            </a:r>
            <a:endParaRPr lang="en-GB" sz="4800" b="1" dirty="0"/>
          </a:p>
        </p:txBody>
      </p:sp>
      <p:sp>
        <p:nvSpPr>
          <p:cNvPr id="32" name="TextBox 31"/>
          <p:cNvSpPr txBox="1"/>
          <p:nvPr/>
        </p:nvSpPr>
        <p:spPr>
          <a:xfrm>
            <a:off x="13114903" y="21643209"/>
            <a:ext cx="5066673" cy="830997"/>
          </a:xfrm>
          <a:prstGeom prst="rect">
            <a:avLst/>
          </a:prstGeom>
          <a:noFill/>
          <a:ln>
            <a:solidFill>
              <a:schemeClr val="tx1"/>
            </a:solidFill>
          </a:ln>
        </p:spPr>
        <p:txBody>
          <a:bodyPr wrap="square" rtlCol="0">
            <a:spAutoFit/>
          </a:bodyPr>
          <a:lstStyle/>
          <a:p>
            <a:pPr algn="ctr"/>
            <a:r>
              <a:rPr lang="en-GB" sz="2400" dirty="0" smtClean="0"/>
              <a:t>92% mentioned an improvement in their employability skills</a:t>
            </a:r>
            <a:endParaRPr lang="en-GB" sz="2400" dirty="0"/>
          </a:p>
        </p:txBody>
      </p:sp>
      <p:graphicFrame>
        <p:nvGraphicFramePr>
          <p:cNvPr id="35" name="Chart 34"/>
          <p:cNvGraphicFramePr/>
          <p:nvPr>
            <p:extLst>
              <p:ext uri="{D42A27DB-BD31-4B8C-83A1-F6EECF244321}">
                <p14:modId xmlns:p14="http://schemas.microsoft.com/office/powerpoint/2010/main" val="3080027505"/>
              </p:ext>
            </p:extLst>
          </p:nvPr>
        </p:nvGraphicFramePr>
        <p:xfrm>
          <a:off x="13884442" y="19144974"/>
          <a:ext cx="2770047" cy="26339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39" name="Chart 38"/>
          <p:cNvGraphicFramePr/>
          <p:nvPr>
            <p:extLst>
              <p:ext uri="{D42A27DB-BD31-4B8C-83A1-F6EECF244321}">
                <p14:modId xmlns:p14="http://schemas.microsoft.com/office/powerpoint/2010/main" val="2159092454"/>
              </p:ext>
            </p:extLst>
          </p:nvPr>
        </p:nvGraphicFramePr>
        <p:xfrm>
          <a:off x="26139227" y="19397223"/>
          <a:ext cx="3313547" cy="2485316"/>
        </p:xfrm>
        <a:graphic>
          <a:graphicData uri="http://schemas.openxmlformats.org/drawingml/2006/chart">
            <c:chart xmlns:c="http://schemas.openxmlformats.org/drawingml/2006/chart" xmlns:r="http://schemas.openxmlformats.org/officeDocument/2006/relationships" r:id="rId14"/>
          </a:graphicData>
        </a:graphic>
      </p:graphicFrame>
      <p:sp>
        <p:nvSpPr>
          <p:cNvPr id="40" name="TextBox 39"/>
          <p:cNvSpPr txBox="1"/>
          <p:nvPr/>
        </p:nvSpPr>
        <p:spPr>
          <a:xfrm>
            <a:off x="26126360" y="21715892"/>
            <a:ext cx="3749331" cy="830997"/>
          </a:xfrm>
          <a:prstGeom prst="rect">
            <a:avLst/>
          </a:prstGeom>
          <a:noFill/>
          <a:ln>
            <a:solidFill>
              <a:schemeClr val="tx1"/>
            </a:solidFill>
          </a:ln>
        </p:spPr>
        <p:txBody>
          <a:bodyPr wrap="square" rtlCol="0">
            <a:spAutoFit/>
          </a:bodyPr>
          <a:lstStyle/>
          <a:p>
            <a:pPr algn="ctr"/>
            <a:r>
              <a:rPr lang="en-GB" sz="2400" dirty="0" smtClean="0"/>
              <a:t>96.8% are satisfied with the module</a:t>
            </a:r>
            <a:endParaRPr lang="en-GB" sz="2400" dirty="0"/>
          </a:p>
        </p:txBody>
      </p:sp>
      <p:sp>
        <p:nvSpPr>
          <p:cNvPr id="42" name="TextBox 41"/>
          <p:cNvSpPr txBox="1"/>
          <p:nvPr/>
        </p:nvSpPr>
        <p:spPr>
          <a:xfrm>
            <a:off x="16782324" y="19143141"/>
            <a:ext cx="9247732" cy="738664"/>
          </a:xfrm>
          <a:prstGeom prst="rect">
            <a:avLst/>
          </a:prstGeom>
          <a:noFill/>
        </p:spPr>
        <p:txBody>
          <a:bodyPr wrap="square" rtlCol="0">
            <a:spAutoFit/>
          </a:bodyPr>
          <a:lstStyle/>
          <a:p>
            <a:pPr algn="ctr"/>
            <a:r>
              <a:rPr lang="en-GB" sz="1400" dirty="0" smtClean="0"/>
              <a:t>Using the </a:t>
            </a:r>
            <a:r>
              <a:rPr lang="en-GB" sz="1400" dirty="0"/>
              <a:t>EVASYS module evaluation form</a:t>
            </a:r>
          </a:p>
          <a:p>
            <a:pPr algn="ctr"/>
            <a:endParaRPr lang="en-GB" sz="2800" dirty="0"/>
          </a:p>
        </p:txBody>
      </p:sp>
      <p:sp>
        <p:nvSpPr>
          <p:cNvPr id="43" name="TextBox 42"/>
          <p:cNvSpPr txBox="1"/>
          <p:nvPr/>
        </p:nvSpPr>
        <p:spPr>
          <a:xfrm>
            <a:off x="13083372" y="22584853"/>
            <a:ext cx="8263494" cy="6740307"/>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t>Before undertaking this module, I didn’t understand how important the wording on a job application is</a:t>
            </a:r>
            <a:endParaRPr lang="en-GB" sz="2400" dirty="0"/>
          </a:p>
          <a:p>
            <a:endParaRPr lang="en-GB" sz="2400" dirty="0"/>
          </a:p>
          <a:p>
            <a:pPr marL="285750" lvl="0" indent="-285750">
              <a:buFont typeface="Arial" panose="020B0604020202020204" pitchFamily="34" charset="0"/>
              <a:buChar char="•"/>
            </a:pPr>
            <a:r>
              <a:rPr lang="en-US" sz="2400" dirty="0"/>
              <a:t>Once we received the candidate’s CV’s it was very easy to see the good from the bad.</a:t>
            </a:r>
            <a:endParaRPr lang="en-GB" sz="2400" dirty="0"/>
          </a:p>
          <a:p>
            <a:pPr marL="285750" indent="-285750">
              <a:buFont typeface="Arial" panose="020B0604020202020204" pitchFamily="34" charset="0"/>
              <a:buChar char="•"/>
            </a:pPr>
            <a:endParaRPr lang="en-GB" sz="2400" dirty="0"/>
          </a:p>
          <a:p>
            <a:pPr marL="285750" lvl="0" indent="-285750">
              <a:buFont typeface="Arial" panose="020B0604020202020204" pitchFamily="34" charset="0"/>
              <a:buChar char="•"/>
            </a:pPr>
            <a:r>
              <a:rPr lang="en-US" sz="2400" dirty="0"/>
              <a:t>During the process of creating my CV and covering letter I visited the careers </a:t>
            </a:r>
            <a:r>
              <a:rPr lang="en-US" sz="2400" dirty="0" err="1"/>
              <a:t>centre</a:t>
            </a:r>
            <a:r>
              <a:rPr lang="en-US" sz="2400" dirty="0"/>
              <a:t> on numerous occasions to ensure it was the best it possibly could be</a:t>
            </a:r>
            <a:endParaRPr lang="en-GB" sz="2400" dirty="0"/>
          </a:p>
          <a:p>
            <a:pPr marL="285750" indent="-285750">
              <a:buFont typeface="Arial" panose="020B0604020202020204" pitchFamily="34" charset="0"/>
              <a:buChar char="•"/>
            </a:pPr>
            <a:endParaRPr lang="en-GB" sz="2400" dirty="0"/>
          </a:p>
          <a:p>
            <a:pPr marL="285750" lvl="0" indent="-285750">
              <a:buFont typeface="Arial" panose="020B0604020202020204" pitchFamily="34" charset="0"/>
              <a:buChar char="•"/>
            </a:pPr>
            <a:r>
              <a:rPr lang="en-US" sz="2400" dirty="0"/>
              <a:t>I received feedback from the group interviewing me and I found out that I spoke about my experience well but I could have gone into more detail about skills I have acquired, this will be my focus going forward.</a:t>
            </a:r>
            <a:endParaRPr lang="en-GB" sz="2400" dirty="0"/>
          </a:p>
          <a:p>
            <a:pPr marL="285750" indent="-285750">
              <a:buFont typeface="Arial" panose="020B0604020202020204" pitchFamily="34" charset="0"/>
              <a:buChar char="•"/>
            </a:pPr>
            <a:endParaRPr lang="en-GB" sz="2400" dirty="0"/>
          </a:p>
          <a:p>
            <a:pPr marL="285750" lvl="0" indent="-285750">
              <a:buFont typeface="Arial" panose="020B0604020202020204" pitchFamily="34" charset="0"/>
              <a:buChar char="•"/>
            </a:pPr>
            <a:r>
              <a:rPr lang="en-US" sz="2400" dirty="0"/>
              <a:t>From this experience has taught me the types of questions a company will ask and as such has prepared me to answer them to the best of my ability</a:t>
            </a:r>
            <a:r>
              <a:rPr lang="en-US" sz="2400" dirty="0" smtClean="0"/>
              <a:t>.</a:t>
            </a:r>
            <a:endParaRPr lang="en-GB" sz="2400" dirty="0"/>
          </a:p>
        </p:txBody>
      </p:sp>
      <p:sp>
        <p:nvSpPr>
          <p:cNvPr id="44" name="TextBox 43"/>
          <p:cNvSpPr txBox="1"/>
          <p:nvPr/>
        </p:nvSpPr>
        <p:spPr>
          <a:xfrm>
            <a:off x="781396" y="6593515"/>
            <a:ext cx="41359015" cy="769441"/>
          </a:xfrm>
          <a:prstGeom prst="rect">
            <a:avLst/>
          </a:prstGeom>
          <a:noFill/>
        </p:spPr>
        <p:txBody>
          <a:bodyPr wrap="square" rtlCol="0">
            <a:spAutoFit/>
          </a:bodyPr>
          <a:lstStyle/>
          <a:p>
            <a:pPr algn="ctr"/>
            <a:r>
              <a:rPr lang="en-GB" sz="4400" dirty="0"/>
              <a:t>Students appreciate seeing the process from the employers’ point of view </a:t>
            </a:r>
            <a:r>
              <a:rPr lang="en-GB" sz="4400" dirty="0" smtClean="0"/>
              <a:t>and they </a:t>
            </a:r>
            <a:r>
              <a:rPr lang="en-GB" sz="4400" dirty="0"/>
              <a:t>now understand the importance of preparing for interviews</a:t>
            </a:r>
          </a:p>
        </p:txBody>
      </p:sp>
      <p:pic>
        <p:nvPicPr>
          <p:cNvPr id="46" name="Picture 45"/>
          <p:cNvPicPr>
            <a:picLocks noChangeAspect="1"/>
          </p:cNvPicPr>
          <p:nvPr/>
        </p:nvPicPr>
        <p:blipFill>
          <a:blip r:embed="rId15" cstate="print"/>
          <a:stretch>
            <a:fillRect/>
          </a:stretch>
        </p:blipFill>
        <p:spPr>
          <a:xfrm>
            <a:off x="18691192" y="19544188"/>
            <a:ext cx="6385726" cy="896719"/>
          </a:xfrm>
          <a:prstGeom prst="rect">
            <a:avLst/>
          </a:prstGeom>
        </p:spPr>
      </p:pic>
      <p:pic>
        <p:nvPicPr>
          <p:cNvPr id="47" name="Picture 46"/>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754254" y="21311755"/>
            <a:ext cx="6383169" cy="1257884"/>
          </a:xfrm>
          <a:prstGeom prst="rect">
            <a:avLst/>
          </a:prstGeom>
          <a:noFill/>
          <a:ln>
            <a:noFill/>
          </a:ln>
        </p:spPr>
      </p:pic>
      <p:pic>
        <p:nvPicPr>
          <p:cNvPr id="48" name="Picture 47"/>
          <p:cNvPicPr>
            <a:picLocks noChangeAspect="1"/>
          </p:cNvPicPr>
          <p:nvPr/>
        </p:nvPicPr>
        <p:blipFill>
          <a:blip r:embed="rId17" cstate="print"/>
          <a:stretch>
            <a:fillRect/>
          </a:stretch>
        </p:blipFill>
        <p:spPr>
          <a:xfrm>
            <a:off x="18785786" y="20651227"/>
            <a:ext cx="6383169" cy="502504"/>
          </a:xfrm>
          <a:prstGeom prst="rect">
            <a:avLst/>
          </a:prstGeom>
        </p:spPr>
      </p:pic>
      <p:sp>
        <p:nvSpPr>
          <p:cNvPr id="49" name="TextBox 48"/>
          <p:cNvSpPr txBox="1"/>
          <p:nvPr/>
        </p:nvSpPr>
        <p:spPr>
          <a:xfrm>
            <a:off x="21648957" y="22679446"/>
            <a:ext cx="8263494" cy="6740307"/>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t>H</a:t>
            </a:r>
            <a:r>
              <a:rPr lang="en-US" sz="2400" dirty="0" smtClean="0"/>
              <a:t>elped </a:t>
            </a:r>
            <a:r>
              <a:rPr lang="en-US" sz="2400" dirty="0"/>
              <a:t>me turn it from a basic CV that I already had to a professional </a:t>
            </a:r>
            <a:r>
              <a:rPr lang="en-US" sz="2400" dirty="0" smtClean="0"/>
              <a:t>one</a:t>
            </a:r>
            <a:endParaRPr lang="en-GB" sz="2400" dirty="0"/>
          </a:p>
          <a:p>
            <a:pPr marL="285750" indent="-285750">
              <a:buFont typeface="Arial" panose="020B0604020202020204" pitchFamily="34" charset="0"/>
              <a:buChar char="•"/>
            </a:pPr>
            <a:endParaRPr lang="en-GB" sz="2400" dirty="0"/>
          </a:p>
          <a:p>
            <a:pPr marL="285750" lvl="0" indent="-285750">
              <a:buFont typeface="Arial" panose="020B0604020202020204" pitchFamily="34" charset="0"/>
              <a:buChar char="•"/>
            </a:pPr>
            <a:r>
              <a:rPr lang="en-US" sz="2400" dirty="0"/>
              <a:t>I was successful in getting a job, and I feel that without doing this module, I wouldn’t have had the necessary skills that employers are looking for.</a:t>
            </a:r>
            <a:endParaRPr lang="en-GB" sz="2400" dirty="0"/>
          </a:p>
          <a:p>
            <a:pPr marL="285750" indent="-285750">
              <a:buFont typeface="Arial" panose="020B0604020202020204" pitchFamily="34" charset="0"/>
              <a:buChar char="•"/>
            </a:pPr>
            <a:endParaRPr lang="en-GB" sz="2400" dirty="0"/>
          </a:p>
          <a:p>
            <a:pPr marL="285750" lvl="0" indent="-285750">
              <a:buFont typeface="Arial" panose="020B0604020202020204" pitchFamily="34" charset="0"/>
              <a:buChar char="•"/>
            </a:pPr>
            <a:r>
              <a:rPr lang="en-US" sz="2400" dirty="0"/>
              <a:t>I have to admit that this module was my least </a:t>
            </a:r>
            <a:r>
              <a:rPr lang="en-US" sz="2400" dirty="0" err="1"/>
              <a:t>favourite</a:t>
            </a:r>
            <a:r>
              <a:rPr lang="en-US" sz="2400" dirty="0"/>
              <a:t> with me having very low expectations of gaining anything from it. How wrong can anybody be? I found that even though considering future employment is not at the forefront of my thinking the whole job advertising and application process was a fantastic way of considering the process of applying for employment</a:t>
            </a:r>
            <a:r>
              <a:rPr lang="en-US" sz="2400" dirty="0" smtClean="0"/>
              <a:t>.</a:t>
            </a:r>
            <a:endParaRPr lang="en-GB" sz="2400" dirty="0"/>
          </a:p>
          <a:p>
            <a:pPr marL="285750" indent="-285750">
              <a:buFont typeface="Arial" panose="020B0604020202020204" pitchFamily="34" charset="0"/>
              <a:buChar char="•"/>
            </a:pPr>
            <a:endParaRPr lang="en-GB" sz="2400" dirty="0"/>
          </a:p>
          <a:p>
            <a:pPr marL="285750" lvl="0" indent="-285750">
              <a:buFont typeface="Arial" panose="020B0604020202020204" pitchFamily="34" charset="0"/>
              <a:buChar char="•"/>
            </a:pPr>
            <a:r>
              <a:rPr lang="en-US" sz="2400" dirty="0"/>
              <a:t>I have found great respect for what this module offers and understand the importance of why it forms an integral part of student life</a:t>
            </a:r>
            <a:r>
              <a:rPr lang="en-US" sz="2400" dirty="0" smtClean="0"/>
              <a:t>.</a:t>
            </a:r>
            <a:endParaRPr lang="en-GB" sz="2400" dirty="0"/>
          </a:p>
        </p:txBody>
      </p:sp>
      <p:pic>
        <p:nvPicPr>
          <p:cNvPr id="50" name="done increased volu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tretch>
            <a:fillRect/>
          </a:stretch>
        </p:blipFill>
        <p:spPr>
          <a:xfrm>
            <a:off x="38506622" y="2208066"/>
            <a:ext cx="1255222" cy="1255222"/>
          </a:xfrm>
          <a:prstGeom prst="rect">
            <a:avLst/>
          </a:prstGeom>
        </p:spPr>
      </p:pic>
      <p:pic>
        <p:nvPicPr>
          <p:cNvPr id="38" name="Picture 37" descr="http://www.brunel.ac.uk/__data/assets/image/0007/284740/business-life.jpg"/>
          <p:cNvPicPr/>
          <p:nvPr/>
        </p:nvPicPr>
        <p:blipFill rotWithShape="1">
          <a:blip r:embed="rId19" cstate="print">
            <a:extLst>
              <a:ext uri="{28A0092B-C50C-407E-A947-70E740481C1C}">
                <a14:useLocalDpi xmlns:a14="http://schemas.microsoft.com/office/drawing/2010/main" val="0"/>
              </a:ext>
            </a:extLst>
          </a:blip>
          <a:srcRect l="29001" r="4599"/>
          <a:stretch/>
        </p:blipFill>
        <p:spPr bwMode="auto">
          <a:xfrm>
            <a:off x="2238703" y="19139338"/>
            <a:ext cx="8828690" cy="23017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6088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261" fill="hold"/>
                                        <p:tgtEl>
                                          <p:spTgt spid="50"/>
                                        </p:tgtEl>
                                      </p:cBhvr>
                                    </p:cmd>
                                  </p:childTnLst>
                                </p:cTn>
                              </p:par>
                            </p:childTnLst>
                          </p:cTn>
                        </p:par>
                      </p:childTnLst>
                    </p:cTn>
                  </p:par>
                </p:childTnLst>
              </p:cTn>
              <p:nextCondLst>
                <p:cond evt="onClick" delay="0">
                  <p:tgtEl>
                    <p:spTgt spid="50"/>
                  </p:tgtEl>
                </p:cond>
              </p:nextCondLst>
            </p:seq>
            <p:audio>
              <p:cMediaNode vol="80000">
                <p:cTn id="7" fill="hold" display="0">
                  <p:stCondLst>
                    <p:cond delay="indefinite"/>
                  </p:stCondLst>
                  <p:endCondLst>
                    <p:cond evt="onStopAudio" delay="0">
                      <p:tgtEl>
                        <p:sldTgt/>
                      </p:tgtEl>
                    </p:cond>
                  </p:endCondLst>
                </p:cTn>
                <p:tgtEl>
                  <p:spTgt spid="50"/>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3191</TotalTime>
  <Words>1427</Words>
  <Application>Microsoft Office PowerPoint</Application>
  <PresentationFormat>Custom</PresentationFormat>
  <Paragraphs>121</Paragraphs>
  <Slides>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Improving employability in Higher Education:  Delivering and embedding employability modules within undergraduate courses. </vt:lpstr>
    </vt:vector>
  </TitlesOfParts>
  <Company>Staffordshire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(36)  Subtitles and annotations (24)</dc:title>
  <dc:creator>MCCORMACK Karl</dc:creator>
  <cp:lastModifiedBy>BAGSHAW Matthew</cp:lastModifiedBy>
  <cp:revision>15</cp:revision>
  <dcterms:created xsi:type="dcterms:W3CDTF">2016-06-03T13:45:40Z</dcterms:created>
  <dcterms:modified xsi:type="dcterms:W3CDTF">2017-04-25T16:32:29Z</dcterms:modified>
</cp:coreProperties>
</file>