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9" r:id="rId2"/>
  </p:sldIdLst>
  <p:sldSz cx="42803763" cy="30275213"/>
  <p:notesSz cx="10233025" cy="14630400"/>
  <p:custShowLst>
    <p:custShow name="Custom Show 1" id="0">
      <p:sldLst/>
    </p:custShow>
  </p:custShowLst>
  <p:defaultTextStyle>
    <a:defPPr>
      <a:defRPr lang="en-US"/>
    </a:defPPr>
    <a:lvl1pPr marL="0" algn="l" defTabSz="2155851" rtl="0" eaLnBrk="1" latinLnBrk="0" hangingPunct="1">
      <a:defRPr sz="4244" kern="1200">
        <a:solidFill>
          <a:schemeClr val="tx1"/>
        </a:solidFill>
        <a:latin typeface="+mn-lt"/>
        <a:ea typeface="+mn-ea"/>
        <a:cs typeface="+mn-cs"/>
      </a:defRPr>
    </a:lvl1pPr>
    <a:lvl2pPr marL="1077925" algn="l" defTabSz="2155851" rtl="0" eaLnBrk="1" latinLnBrk="0" hangingPunct="1">
      <a:defRPr sz="4244" kern="1200">
        <a:solidFill>
          <a:schemeClr val="tx1"/>
        </a:solidFill>
        <a:latin typeface="+mn-lt"/>
        <a:ea typeface="+mn-ea"/>
        <a:cs typeface="+mn-cs"/>
      </a:defRPr>
    </a:lvl2pPr>
    <a:lvl3pPr marL="2155851" algn="l" defTabSz="2155851" rtl="0" eaLnBrk="1" latinLnBrk="0" hangingPunct="1">
      <a:defRPr sz="4244" kern="1200">
        <a:solidFill>
          <a:schemeClr val="tx1"/>
        </a:solidFill>
        <a:latin typeface="+mn-lt"/>
        <a:ea typeface="+mn-ea"/>
        <a:cs typeface="+mn-cs"/>
      </a:defRPr>
    </a:lvl3pPr>
    <a:lvl4pPr marL="3233776" algn="l" defTabSz="2155851" rtl="0" eaLnBrk="1" latinLnBrk="0" hangingPunct="1">
      <a:defRPr sz="4244" kern="1200">
        <a:solidFill>
          <a:schemeClr val="tx1"/>
        </a:solidFill>
        <a:latin typeface="+mn-lt"/>
        <a:ea typeface="+mn-ea"/>
        <a:cs typeface="+mn-cs"/>
      </a:defRPr>
    </a:lvl4pPr>
    <a:lvl5pPr marL="4311702" algn="l" defTabSz="2155851" rtl="0" eaLnBrk="1" latinLnBrk="0" hangingPunct="1">
      <a:defRPr sz="4244" kern="1200">
        <a:solidFill>
          <a:schemeClr val="tx1"/>
        </a:solidFill>
        <a:latin typeface="+mn-lt"/>
        <a:ea typeface="+mn-ea"/>
        <a:cs typeface="+mn-cs"/>
      </a:defRPr>
    </a:lvl5pPr>
    <a:lvl6pPr marL="5389627" algn="l" defTabSz="2155851" rtl="0" eaLnBrk="1" latinLnBrk="0" hangingPunct="1">
      <a:defRPr sz="4244" kern="1200">
        <a:solidFill>
          <a:schemeClr val="tx1"/>
        </a:solidFill>
        <a:latin typeface="+mn-lt"/>
        <a:ea typeface="+mn-ea"/>
        <a:cs typeface="+mn-cs"/>
      </a:defRPr>
    </a:lvl6pPr>
    <a:lvl7pPr marL="6467553" algn="l" defTabSz="2155851" rtl="0" eaLnBrk="1" latinLnBrk="0" hangingPunct="1">
      <a:defRPr sz="4244" kern="1200">
        <a:solidFill>
          <a:schemeClr val="tx1"/>
        </a:solidFill>
        <a:latin typeface="+mn-lt"/>
        <a:ea typeface="+mn-ea"/>
        <a:cs typeface="+mn-cs"/>
      </a:defRPr>
    </a:lvl7pPr>
    <a:lvl8pPr marL="7545477" algn="l" defTabSz="2155851" rtl="0" eaLnBrk="1" latinLnBrk="0" hangingPunct="1">
      <a:defRPr sz="4244" kern="1200">
        <a:solidFill>
          <a:schemeClr val="tx1"/>
        </a:solidFill>
        <a:latin typeface="+mn-lt"/>
        <a:ea typeface="+mn-ea"/>
        <a:cs typeface="+mn-cs"/>
      </a:defRPr>
    </a:lvl8pPr>
    <a:lvl9pPr marL="8623403" algn="l" defTabSz="2155851" rtl="0" eaLnBrk="1" latinLnBrk="0" hangingPunct="1">
      <a:defRPr sz="42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5">
          <p15:clr>
            <a:srgbClr val="A4A3A4"/>
          </p15:clr>
        </p15:guide>
        <p15:guide id="3" orient="horz" pos="4999" userDrawn="1">
          <p15:clr>
            <a:srgbClr val="A4A3A4"/>
          </p15:clr>
        </p15:guide>
        <p15:guide id="4" orient="horz" pos="14071">
          <p15:clr>
            <a:srgbClr val="A4A3A4"/>
          </p15:clr>
        </p15:guide>
        <p15:guide id="5" pos="18018" userDrawn="1">
          <p15:clr>
            <a:srgbClr val="A4A3A4"/>
          </p15:clr>
        </p15:guide>
        <p15:guide id="6" pos="8945" userDrawn="1">
          <p15:clr>
            <a:srgbClr val="A4A3A4"/>
          </p15:clr>
        </p15:guide>
        <p15:guide id="7" pos="17960">
          <p15:clr>
            <a:srgbClr val="A4A3A4"/>
          </p15:clr>
        </p15:guide>
        <p15:guide id="8" orient="horz" pos="9478">
          <p15:clr>
            <a:srgbClr val="A4A3A4"/>
          </p15:clr>
        </p15:guide>
        <p15:guide id="9" pos="180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802" autoAdjust="0"/>
  </p:normalViewPr>
  <p:slideViewPr>
    <p:cSldViewPr>
      <p:cViewPr varScale="1">
        <p:scale>
          <a:sx n="22" d="100"/>
          <a:sy n="22" d="100"/>
        </p:scale>
        <p:origin x="1218" y="60"/>
      </p:cViewPr>
      <p:guideLst>
        <p:guide orient="horz" pos="9535"/>
        <p:guide orient="horz" pos="4999"/>
        <p:guide orient="horz" pos="14071"/>
        <p:guide pos="18018"/>
        <p:guide pos="8945"/>
        <p:guide pos="17960"/>
        <p:guide orient="horz" pos="9478"/>
        <p:guide pos="180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6B29F4-4FA5-4DDC-810C-E49669D56CE1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B3B66FF-D4B4-4B7F-8BF0-A316E9FABF2F}">
      <dgm:prSet phldrT="[Text]"/>
      <dgm:spPr/>
      <dgm:t>
        <a:bodyPr/>
        <a:lstStyle/>
        <a:p>
          <a:r>
            <a:rPr lang="en-GB" dirty="0" smtClean="0"/>
            <a:t>Capability Envelope</a:t>
          </a:r>
          <a:endParaRPr lang="en-GB" dirty="0"/>
        </a:p>
      </dgm:t>
    </dgm:pt>
    <dgm:pt modelId="{29ACC999-8DD1-4CE1-9625-2211DBABC5E4}" type="parTrans" cxnId="{64B79A03-A4D3-4F89-A55F-CCF757C39F32}">
      <dgm:prSet/>
      <dgm:spPr/>
      <dgm:t>
        <a:bodyPr/>
        <a:lstStyle/>
        <a:p>
          <a:endParaRPr lang="en-GB"/>
        </a:p>
      </dgm:t>
    </dgm:pt>
    <dgm:pt modelId="{8FDFD451-B763-4C2D-BF20-864D949C1F08}" type="sibTrans" cxnId="{64B79A03-A4D3-4F89-A55F-CCF757C39F32}">
      <dgm:prSet/>
      <dgm:spPr/>
      <dgm:t>
        <a:bodyPr/>
        <a:lstStyle/>
        <a:p>
          <a:endParaRPr lang="en-GB"/>
        </a:p>
      </dgm:t>
    </dgm:pt>
    <dgm:pt modelId="{408B040F-BE3C-4133-88B2-2976E84476D8}">
      <dgm:prSet phldrT="[Text]" custT="1"/>
      <dgm:spPr/>
      <dgm:t>
        <a:bodyPr/>
        <a:lstStyle/>
        <a:p>
          <a:r>
            <a:rPr lang="en-GB" sz="3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Student focused</a:t>
          </a:r>
          <a:endParaRPr lang="en-GB" sz="3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74B23B8-DFA1-442B-A65B-B7EBE09E1C9D}" type="parTrans" cxnId="{C49F3C28-5BCE-419A-B845-9EAEB45067A6}">
      <dgm:prSet/>
      <dgm:spPr/>
      <dgm:t>
        <a:bodyPr/>
        <a:lstStyle/>
        <a:p>
          <a:endParaRPr lang="en-GB"/>
        </a:p>
      </dgm:t>
    </dgm:pt>
    <dgm:pt modelId="{117EB2B8-7ED7-413B-B91C-622A43FFA6F4}" type="sibTrans" cxnId="{C49F3C28-5BCE-419A-B845-9EAEB45067A6}">
      <dgm:prSet/>
      <dgm:spPr/>
      <dgm:t>
        <a:bodyPr/>
        <a:lstStyle/>
        <a:p>
          <a:endParaRPr lang="en-GB"/>
        </a:p>
      </dgm:t>
    </dgm:pt>
    <dgm:pt modelId="{D1A5108C-DCC5-426F-8B1B-73C1537FCD3B}">
      <dgm:prSet phldrT="[Text]" custT="1"/>
      <dgm:spPr/>
      <dgm:t>
        <a:bodyPr/>
        <a:lstStyle/>
        <a:p>
          <a:r>
            <a:rPr lang="en-GB" sz="3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Tailored approach</a:t>
          </a:r>
          <a:endParaRPr lang="en-GB" sz="3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974D22-6D5B-4E91-9A35-3EEFB0BF3913}" type="parTrans" cxnId="{FBB89DA8-8259-4BC7-8278-645B0F7608E8}">
      <dgm:prSet/>
      <dgm:spPr/>
      <dgm:t>
        <a:bodyPr/>
        <a:lstStyle/>
        <a:p>
          <a:endParaRPr lang="en-GB"/>
        </a:p>
      </dgm:t>
    </dgm:pt>
    <dgm:pt modelId="{42D8CB29-1DC0-4BCE-A064-3C3C64FADED8}" type="sibTrans" cxnId="{FBB89DA8-8259-4BC7-8278-645B0F7608E8}">
      <dgm:prSet/>
      <dgm:spPr/>
      <dgm:t>
        <a:bodyPr/>
        <a:lstStyle/>
        <a:p>
          <a:endParaRPr lang="en-GB"/>
        </a:p>
      </dgm:t>
    </dgm:pt>
    <dgm:pt modelId="{1BEE5DBE-FE65-4DE1-B7EE-B90A7BDB462C}">
      <dgm:prSet phldrT="[Text]" custT="1"/>
      <dgm:spPr/>
      <dgm:t>
        <a:bodyPr/>
        <a:lstStyle/>
        <a:p>
          <a:r>
            <a:rPr lang="en-GB" sz="3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39 aspects  of </a:t>
          </a:r>
        </a:p>
        <a:p>
          <a:r>
            <a:rPr lang="en-GB" sz="3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Employability digital audit</a:t>
          </a:r>
          <a:endParaRPr lang="en-GB" sz="3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9A0E290-063E-456A-BB3B-545C8233BDE2}" type="parTrans" cxnId="{10C27F2E-0350-4D2D-9C6F-7AEAF8A234D0}">
      <dgm:prSet/>
      <dgm:spPr/>
      <dgm:t>
        <a:bodyPr/>
        <a:lstStyle/>
        <a:p>
          <a:endParaRPr lang="en-GB"/>
        </a:p>
      </dgm:t>
    </dgm:pt>
    <dgm:pt modelId="{F0B4387B-10B3-4BBF-AD3C-88339EEFAF5E}" type="sibTrans" cxnId="{10C27F2E-0350-4D2D-9C6F-7AEAF8A234D0}">
      <dgm:prSet/>
      <dgm:spPr/>
      <dgm:t>
        <a:bodyPr/>
        <a:lstStyle/>
        <a:p>
          <a:endParaRPr lang="en-GB"/>
        </a:p>
      </dgm:t>
    </dgm:pt>
    <dgm:pt modelId="{97FAD482-39AE-47BB-A94C-F81A2AFE2F2A}" type="pres">
      <dgm:prSet presAssocID="{886B29F4-4FA5-4DDC-810C-E49669D56CE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CD4AF88-71F1-4CAF-9989-4846A8AEE009}" type="pres">
      <dgm:prSet presAssocID="{AB3B66FF-D4B4-4B7F-8BF0-A316E9FABF2F}" presName="singleCycle" presStyleCnt="0"/>
      <dgm:spPr/>
    </dgm:pt>
    <dgm:pt modelId="{C7D96349-8600-46E2-9E81-ABC7C674F623}" type="pres">
      <dgm:prSet presAssocID="{AB3B66FF-D4B4-4B7F-8BF0-A316E9FABF2F}" presName="singleCenter" presStyleLbl="node1" presStyleIdx="0" presStyleCnt="4" custLinFactNeighborX="-19184" custLinFactNeighborY="-1629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07E9759-6C76-4DD9-8BF1-A5C47686DA9C}" type="pres">
      <dgm:prSet presAssocID="{D74B23B8-DFA1-442B-A65B-B7EBE09E1C9D}" presName="Name56" presStyleLbl="parChTrans1D2" presStyleIdx="0" presStyleCnt="3"/>
      <dgm:spPr/>
      <dgm:t>
        <a:bodyPr/>
        <a:lstStyle/>
        <a:p>
          <a:endParaRPr lang="en-US"/>
        </a:p>
      </dgm:t>
    </dgm:pt>
    <dgm:pt modelId="{0FD5314D-9D9F-468D-B95B-BB97691E522E}" type="pres">
      <dgm:prSet presAssocID="{408B040F-BE3C-4133-88B2-2976E84476D8}" presName="text0" presStyleLbl="node1" presStyleIdx="1" presStyleCnt="4" custScaleX="228502" custScaleY="70933" custRadScaleRad="112103" custRadScaleInc="128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E9CB9-AD78-4DB1-A354-7707043D3378}" type="pres">
      <dgm:prSet presAssocID="{F7974D22-6D5B-4E91-9A35-3EEFB0BF3913}" presName="Name56" presStyleLbl="parChTrans1D2" presStyleIdx="1" presStyleCnt="3"/>
      <dgm:spPr/>
      <dgm:t>
        <a:bodyPr/>
        <a:lstStyle/>
        <a:p>
          <a:endParaRPr lang="en-US"/>
        </a:p>
      </dgm:t>
    </dgm:pt>
    <dgm:pt modelId="{A1EBFEDE-D66A-45DF-86C4-E51923901722}" type="pres">
      <dgm:prSet presAssocID="{D1A5108C-DCC5-426F-8B1B-73C1537FCD3B}" presName="text0" presStyleLbl="node1" presStyleIdx="2" presStyleCnt="4" custScaleX="190978" custScaleY="97752" custRadScaleRad="134347" custRadScaleInc="-98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4A9A6-E9D1-41D1-A45D-892C8AC6C33B}" type="pres">
      <dgm:prSet presAssocID="{A9A0E290-063E-456A-BB3B-545C8233BDE2}" presName="Name56" presStyleLbl="parChTrans1D2" presStyleIdx="2" presStyleCnt="3"/>
      <dgm:spPr/>
      <dgm:t>
        <a:bodyPr/>
        <a:lstStyle/>
        <a:p>
          <a:endParaRPr lang="en-US"/>
        </a:p>
      </dgm:t>
    </dgm:pt>
    <dgm:pt modelId="{E7CD9361-F067-43C6-8EFF-385401791F97}" type="pres">
      <dgm:prSet presAssocID="{1BEE5DBE-FE65-4DE1-B7EE-B90A7BDB462C}" presName="text0" presStyleLbl="node1" presStyleIdx="3" presStyleCnt="4" custScaleX="282708" custScaleY="131249" custRadScaleRad="111776" custRadScaleInc="-2271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25EE19-C89C-4CC4-84F1-070E88B1B008}" type="presOf" srcId="{AB3B66FF-D4B4-4B7F-8BF0-A316E9FABF2F}" destId="{C7D96349-8600-46E2-9E81-ABC7C674F623}" srcOrd="0" destOrd="0" presId="urn:microsoft.com/office/officeart/2008/layout/RadialCluster"/>
    <dgm:cxn modelId="{A8DD3A87-24C1-4B2B-80EC-ADEDA90C7124}" type="presOf" srcId="{D74B23B8-DFA1-442B-A65B-B7EBE09E1C9D}" destId="{B07E9759-6C76-4DD9-8BF1-A5C47686DA9C}" srcOrd="0" destOrd="0" presId="urn:microsoft.com/office/officeart/2008/layout/RadialCluster"/>
    <dgm:cxn modelId="{8CC699F1-FD13-417D-A9E7-B9916BE8F88F}" type="presOf" srcId="{A9A0E290-063E-456A-BB3B-545C8233BDE2}" destId="{4D44A9A6-E9D1-41D1-A45D-892C8AC6C33B}" srcOrd="0" destOrd="0" presId="urn:microsoft.com/office/officeart/2008/layout/RadialCluster"/>
    <dgm:cxn modelId="{6F564F95-79C1-45F3-9519-BAE68E0B11F6}" type="presOf" srcId="{886B29F4-4FA5-4DDC-810C-E49669D56CE1}" destId="{97FAD482-39AE-47BB-A94C-F81A2AFE2F2A}" srcOrd="0" destOrd="0" presId="urn:microsoft.com/office/officeart/2008/layout/RadialCluster"/>
    <dgm:cxn modelId="{64B79A03-A4D3-4F89-A55F-CCF757C39F32}" srcId="{886B29F4-4FA5-4DDC-810C-E49669D56CE1}" destId="{AB3B66FF-D4B4-4B7F-8BF0-A316E9FABF2F}" srcOrd="0" destOrd="0" parTransId="{29ACC999-8DD1-4CE1-9625-2211DBABC5E4}" sibTransId="{8FDFD451-B763-4C2D-BF20-864D949C1F08}"/>
    <dgm:cxn modelId="{C49F3C28-5BCE-419A-B845-9EAEB45067A6}" srcId="{AB3B66FF-D4B4-4B7F-8BF0-A316E9FABF2F}" destId="{408B040F-BE3C-4133-88B2-2976E84476D8}" srcOrd="0" destOrd="0" parTransId="{D74B23B8-DFA1-442B-A65B-B7EBE09E1C9D}" sibTransId="{117EB2B8-7ED7-413B-B91C-622A43FFA6F4}"/>
    <dgm:cxn modelId="{FBB89DA8-8259-4BC7-8278-645B0F7608E8}" srcId="{AB3B66FF-D4B4-4B7F-8BF0-A316E9FABF2F}" destId="{D1A5108C-DCC5-426F-8B1B-73C1537FCD3B}" srcOrd="1" destOrd="0" parTransId="{F7974D22-6D5B-4E91-9A35-3EEFB0BF3913}" sibTransId="{42D8CB29-1DC0-4BCE-A064-3C3C64FADED8}"/>
    <dgm:cxn modelId="{56BF8EE9-616F-4A7A-AEC3-B2984FDEF323}" type="presOf" srcId="{D1A5108C-DCC5-426F-8B1B-73C1537FCD3B}" destId="{A1EBFEDE-D66A-45DF-86C4-E51923901722}" srcOrd="0" destOrd="0" presId="urn:microsoft.com/office/officeart/2008/layout/RadialCluster"/>
    <dgm:cxn modelId="{B71FD28B-9874-4DAD-82A9-D092E08AA98C}" type="presOf" srcId="{F7974D22-6D5B-4E91-9A35-3EEFB0BF3913}" destId="{3DBE9CB9-AD78-4DB1-A354-7707043D3378}" srcOrd="0" destOrd="0" presId="urn:microsoft.com/office/officeart/2008/layout/RadialCluster"/>
    <dgm:cxn modelId="{7DE2A32F-F627-4FC4-A486-F99C2B0D3308}" type="presOf" srcId="{408B040F-BE3C-4133-88B2-2976E84476D8}" destId="{0FD5314D-9D9F-468D-B95B-BB97691E522E}" srcOrd="0" destOrd="0" presId="urn:microsoft.com/office/officeart/2008/layout/RadialCluster"/>
    <dgm:cxn modelId="{5943EE2A-C48F-40F7-920E-828E4F8682FB}" type="presOf" srcId="{1BEE5DBE-FE65-4DE1-B7EE-B90A7BDB462C}" destId="{E7CD9361-F067-43C6-8EFF-385401791F97}" srcOrd="0" destOrd="0" presId="urn:microsoft.com/office/officeart/2008/layout/RadialCluster"/>
    <dgm:cxn modelId="{10C27F2E-0350-4D2D-9C6F-7AEAF8A234D0}" srcId="{AB3B66FF-D4B4-4B7F-8BF0-A316E9FABF2F}" destId="{1BEE5DBE-FE65-4DE1-B7EE-B90A7BDB462C}" srcOrd="2" destOrd="0" parTransId="{A9A0E290-063E-456A-BB3B-545C8233BDE2}" sibTransId="{F0B4387B-10B3-4BBF-AD3C-88339EEFAF5E}"/>
    <dgm:cxn modelId="{457BB941-DD10-47B7-AB75-5881343D7298}" type="presParOf" srcId="{97FAD482-39AE-47BB-A94C-F81A2AFE2F2A}" destId="{8CD4AF88-71F1-4CAF-9989-4846A8AEE009}" srcOrd="0" destOrd="0" presId="urn:microsoft.com/office/officeart/2008/layout/RadialCluster"/>
    <dgm:cxn modelId="{158341A3-4B38-4B43-B09C-ED5ABDFD940E}" type="presParOf" srcId="{8CD4AF88-71F1-4CAF-9989-4846A8AEE009}" destId="{C7D96349-8600-46E2-9E81-ABC7C674F623}" srcOrd="0" destOrd="0" presId="urn:microsoft.com/office/officeart/2008/layout/RadialCluster"/>
    <dgm:cxn modelId="{63162339-23D6-4843-980C-1E5095BFDDFC}" type="presParOf" srcId="{8CD4AF88-71F1-4CAF-9989-4846A8AEE009}" destId="{B07E9759-6C76-4DD9-8BF1-A5C47686DA9C}" srcOrd="1" destOrd="0" presId="urn:microsoft.com/office/officeart/2008/layout/RadialCluster"/>
    <dgm:cxn modelId="{9476DF34-566D-479C-99DC-37E71F8ED973}" type="presParOf" srcId="{8CD4AF88-71F1-4CAF-9989-4846A8AEE009}" destId="{0FD5314D-9D9F-468D-B95B-BB97691E522E}" srcOrd="2" destOrd="0" presId="urn:microsoft.com/office/officeart/2008/layout/RadialCluster"/>
    <dgm:cxn modelId="{655057A8-BF97-4A68-B71E-BF4918B2440F}" type="presParOf" srcId="{8CD4AF88-71F1-4CAF-9989-4846A8AEE009}" destId="{3DBE9CB9-AD78-4DB1-A354-7707043D3378}" srcOrd="3" destOrd="0" presId="urn:microsoft.com/office/officeart/2008/layout/RadialCluster"/>
    <dgm:cxn modelId="{6C5703A3-B942-4BF0-A7EA-05D82D6BB4A1}" type="presParOf" srcId="{8CD4AF88-71F1-4CAF-9989-4846A8AEE009}" destId="{A1EBFEDE-D66A-45DF-86C4-E51923901722}" srcOrd="4" destOrd="0" presId="urn:microsoft.com/office/officeart/2008/layout/RadialCluster"/>
    <dgm:cxn modelId="{D76C4166-4BA5-4179-A6CC-9C8447D886B9}" type="presParOf" srcId="{8CD4AF88-71F1-4CAF-9989-4846A8AEE009}" destId="{4D44A9A6-E9D1-41D1-A45D-892C8AC6C33B}" srcOrd="5" destOrd="0" presId="urn:microsoft.com/office/officeart/2008/layout/RadialCluster"/>
    <dgm:cxn modelId="{68AD9488-BBDB-44D6-848D-E0E603013625}" type="presParOf" srcId="{8CD4AF88-71F1-4CAF-9989-4846A8AEE009}" destId="{E7CD9361-F067-43C6-8EFF-385401791F9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96349-8600-46E2-9E81-ABC7C674F623}">
      <dsp:nvSpPr>
        <dsp:cNvPr id="0" name=""/>
        <dsp:cNvSpPr/>
      </dsp:nvSpPr>
      <dsp:spPr>
        <a:xfrm>
          <a:off x="4361194" y="1945676"/>
          <a:ext cx="2049930" cy="2049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Capability Envelope</a:t>
          </a:r>
          <a:endParaRPr lang="en-GB" sz="3200" kern="1200" dirty="0"/>
        </a:p>
      </dsp:txBody>
      <dsp:txXfrm>
        <a:off x="4461263" y="2045745"/>
        <a:ext cx="1849792" cy="1849792"/>
      </dsp:txXfrm>
    </dsp:sp>
    <dsp:sp modelId="{B07E9759-6C76-4DD9-8BF1-A5C47686DA9C}">
      <dsp:nvSpPr>
        <dsp:cNvPr id="0" name=""/>
        <dsp:cNvSpPr/>
      </dsp:nvSpPr>
      <dsp:spPr>
        <a:xfrm rot="185055">
          <a:off x="6409630" y="3081339"/>
          <a:ext cx="20619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6190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5314D-9D9F-468D-B95B-BB97691E522E}">
      <dsp:nvSpPr>
        <dsp:cNvPr id="0" name=""/>
        <dsp:cNvSpPr/>
      </dsp:nvSpPr>
      <dsp:spPr>
        <a:xfrm>
          <a:off x="8470042" y="2734244"/>
          <a:ext cx="3138367" cy="974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Student focused</a:t>
          </a:r>
          <a:endParaRPr lang="en-GB" sz="3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517600" y="2781802"/>
        <a:ext cx="3043251" cy="879115"/>
      </dsp:txXfrm>
    </dsp:sp>
    <dsp:sp modelId="{3DBE9CB9-AD78-4DB1-A354-7707043D3378}">
      <dsp:nvSpPr>
        <dsp:cNvPr id="0" name=""/>
        <dsp:cNvSpPr/>
      </dsp:nvSpPr>
      <dsp:spPr>
        <a:xfrm rot="20887482">
          <a:off x="6383028" y="2484964"/>
          <a:ext cx="26255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2553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BFEDE-D66A-45DF-86C4-E51923901722}">
      <dsp:nvSpPr>
        <dsp:cNvPr id="0" name=""/>
        <dsp:cNvSpPr/>
      </dsp:nvSpPr>
      <dsp:spPr>
        <a:xfrm>
          <a:off x="8980467" y="1267746"/>
          <a:ext cx="2622993" cy="13425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Tailored approach</a:t>
          </a:r>
          <a:endParaRPr lang="en-GB" sz="3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046006" y="1333285"/>
        <a:ext cx="2491915" cy="1211499"/>
      </dsp:txXfrm>
    </dsp:sp>
    <dsp:sp modelId="{4D44A9A6-E9D1-41D1-A45D-892C8AC6C33B}">
      <dsp:nvSpPr>
        <dsp:cNvPr id="0" name=""/>
        <dsp:cNvSpPr/>
      </dsp:nvSpPr>
      <dsp:spPr>
        <a:xfrm rot="1315187">
          <a:off x="6346373" y="3717448"/>
          <a:ext cx="17913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134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D9361-F067-43C6-8EFF-385401791F97}">
      <dsp:nvSpPr>
        <dsp:cNvPr id="0" name=""/>
        <dsp:cNvSpPr/>
      </dsp:nvSpPr>
      <dsp:spPr>
        <a:xfrm>
          <a:off x="8072966" y="3931717"/>
          <a:ext cx="3882861" cy="18026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39 aspects  of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Employability digital audit</a:t>
          </a:r>
          <a:endParaRPr lang="en-GB" sz="3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8160964" y="4019715"/>
        <a:ext cx="3706865" cy="1626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434311" cy="734060"/>
          </a:xfrm>
          <a:prstGeom prst="rect">
            <a:avLst/>
          </a:prstGeom>
        </p:spPr>
        <p:txBody>
          <a:bodyPr vert="horz" lIns="142058" tIns="71027" rIns="142058" bIns="71027" rtlCol="0"/>
          <a:lstStyle>
            <a:lvl1pPr algn="l">
              <a:defRPr sz="19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6348" y="0"/>
            <a:ext cx="4434311" cy="734060"/>
          </a:xfrm>
          <a:prstGeom prst="rect">
            <a:avLst/>
          </a:prstGeom>
        </p:spPr>
        <p:txBody>
          <a:bodyPr vert="horz" lIns="142058" tIns="71027" rIns="142058" bIns="71027" rtlCol="0"/>
          <a:lstStyle>
            <a:lvl1pPr algn="r">
              <a:defRPr sz="1900"/>
            </a:lvl1pPr>
          </a:lstStyle>
          <a:p>
            <a:fld id="{1CA51D2E-47D5-44E1-8E86-A5B8E147FC4C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7188" y="1828800"/>
            <a:ext cx="697865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2058" tIns="71027" rIns="142058" bIns="7102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303" y="7040879"/>
            <a:ext cx="8186420" cy="5760721"/>
          </a:xfrm>
          <a:prstGeom prst="rect">
            <a:avLst/>
          </a:prstGeom>
        </p:spPr>
        <p:txBody>
          <a:bodyPr vert="horz" lIns="142058" tIns="71027" rIns="142058" bIns="710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3896343"/>
            <a:ext cx="4434311" cy="734059"/>
          </a:xfrm>
          <a:prstGeom prst="rect">
            <a:avLst/>
          </a:prstGeom>
        </p:spPr>
        <p:txBody>
          <a:bodyPr vert="horz" lIns="142058" tIns="71027" rIns="142058" bIns="71027" rtlCol="0" anchor="b"/>
          <a:lstStyle>
            <a:lvl1pPr algn="l">
              <a:defRPr sz="19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6348" y="13896343"/>
            <a:ext cx="4434311" cy="734059"/>
          </a:xfrm>
          <a:prstGeom prst="rect">
            <a:avLst/>
          </a:prstGeom>
        </p:spPr>
        <p:txBody>
          <a:bodyPr vert="horz" lIns="142058" tIns="71027" rIns="142058" bIns="71027" rtlCol="0" anchor="b"/>
          <a:lstStyle>
            <a:lvl1pPr algn="r">
              <a:defRPr sz="1900"/>
            </a:lvl1pPr>
          </a:lstStyle>
          <a:p>
            <a:fld id="{A967359D-C976-4DC7-8677-9AB295F7C02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83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7359D-C976-4DC7-8677-9AB295F7C02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52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5812-567F-460B-965E-CB2DF3D97A43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FB1B-F2A9-4536-B9DD-AA9737EF83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7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5812-567F-460B-965E-CB2DF3D97A43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FB1B-F2A9-4536-B9DD-AA9737EF83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54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5812-567F-460B-965E-CB2DF3D97A43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FB1B-F2A9-4536-B9DD-AA9737EF83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56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5812-567F-460B-965E-CB2DF3D97A43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FB1B-F2A9-4536-B9DD-AA9737EF83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5812-567F-460B-965E-CB2DF3D97A43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FB1B-F2A9-4536-B9DD-AA9737EF83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1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5812-567F-460B-965E-CB2DF3D97A43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FB1B-F2A9-4536-B9DD-AA9737EF83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4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5812-567F-460B-965E-CB2DF3D97A43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FB1B-F2A9-4536-B9DD-AA9737EF83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40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5812-567F-460B-965E-CB2DF3D97A43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FB1B-F2A9-4536-B9DD-AA9737EF83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98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5812-567F-460B-965E-CB2DF3D97A43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FB1B-F2A9-4536-B9DD-AA9737EF83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1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5812-567F-460B-965E-CB2DF3D97A43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FB1B-F2A9-4536-B9DD-AA9737EF83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12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05812-567F-460B-965E-CB2DF3D97A43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FB1B-F2A9-4536-B9DD-AA9737EF83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71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05812-567F-460B-965E-CB2DF3D97A43}" type="datetimeFigureOut">
              <a:rPr lang="en-GB" smtClean="0"/>
              <a:t>25/04/2017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FB1B-F2A9-4536-B9DD-AA9737EF83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28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.png"/><Relationship Id="rId18" Type="http://schemas.openxmlformats.org/officeDocument/2006/relationships/image" Target="../media/image5.png"/><Relationship Id="rId26" Type="http://schemas.openxmlformats.org/officeDocument/2006/relationships/image" Target="../media/image12.png"/><Relationship Id="rId3" Type="http://schemas.microsoft.com/office/2007/relationships/media" Target="../media/media2.m4a"/><Relationship Id="rId21" Type="http://schemas.openxmlformats.org/officeDocument/2006/relationships/image" Target="../media/image7.png"/><Relationship Id="rId34" Type="http://schemas.openxmlformats.org/officeDocument/2006/relationships/image" Target="../media/image20.png"/><Relationship Id="rId7" Type="http://schemas.openxmlformats.org/officeDocument/2006/relationships/diagramData" Target="../diagrams/data1.xml"/><Relationship Id="rId12" Type="http://schemas.openxmlformats.org/officeDocument/2006/relationships/image" Target="../media/image1.png"/><Relationship Id="rId17" Type="http://schemas.microsoft.com/office/2007/relationships/hdphoto" Target="../media/hdphoto1.wdp"/><Relationship Id="rId25" Type="http://schemas.openxmlformats.org/officeDocument/2006/relationships/image" Target="../media/image11.png"/><Relationship Id="rId33" Type="http://schemas.openxmlformats.org/officeDocument/2006/relationships/image" Target="../media/image19.png"/><Relationship Id="rId2" Type="http://schemas.openxmlformats.org/officeDocument/2006/relationships/audio" Target="../media/media1.wav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29" Type="http://schemas.openxmlformats.org/officeDocument/2006/relationships/image" Target="../media/image15.png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microsoft.com/office/2007/relationships/diagramDrawing" Target="../diagrams/drawing1.xml"/><Relationship Id="rId24" Type="http://schemas.openxmlformats.org/officeDocument/2006/relationships/image" Target="../media/image10.png"/><Relationship Id="rId32" Type="http://schemas.openxmlformats.org/officeDocument/2006/relationships/image" Target="../media/image18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28" Type="http://schemas.openxmlformats.org/officeDocument/2006/relationships/image" Target="../media/image14.png"/><Relationship Id="rId10" Type="http://schemas.openxmlformats.org/officeDocument/2006/relationships/diagramColors" Target="../diagrams/colors1.xml"/><Relationship Id="rId19" Type="http://schemas.microsoft.com/office/2007/relationships/hdphoto" Target="../media/hdphoto2.wdp"/><Relationship Id="rId31" Type="http://schemas.openxmlformats.org/officeDocument/2006/relationships/image" Target="../media/image17.png"/><Relationship Id="rId4" Type="http://schemas.openxmlformats.org/officeDocument/2006/relationships/audio" Target="../media/media2.m4a"/><Relationship Id="rId9" Type="http://schemas.openxmlformats.org/officeDocument/2006/relationships/diagramQuickStyle" Target="../diagrams/quickStyle1.xml"/><Relationship Id="rId14" Type="http://schemas.openxmlformats.org/officeDocument/2006/relationships/hyperlink" Target="http://www.gov.uk/government/enterprise-for-all-the-relevance-of-enterprise-in-education" TargetMode="External"/><Relationship Id="rId22" Type="http://schemas.openxmlformats.org/officeDocument/2006/relationships/image" Target="../media/image8.png"/><Relationship Id="rId27" Type="http://schemas.openxmlformats.org/officeDocument/2006/relationships/image" Target="../media/image13.png"/><Relationship Id="rId3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ounded Rectangle 107"/>
          <p:cNvSpPr/>
          <p:nvPr/>
        </p:nvSpPr>
        <p:spPr>
          <a:xfrm>
            <a:off x="28793219" y="12603902"/>
            <a:ext cx="13600982" cy="1839059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ounded Rectangle 20"/>
          <p:cNvSpPr/>
          <p:nvPr/>
        </p:nvSpPr>
        <p:spPr>
          <a:xfrm>
            <a:off x="28793218" y="14782870"/>
            <a:ext cx="13600983" cy="60694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116331850"/>
              </p:ext>
            </p:extLst>
          </p:nvPr>
        </p:nvGraphicFramePr>
        <p:xfrm>
          <a:off x="29232926" y="14782870"/>
          <a:ext cx="12559286" cy="683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5" name="Rounded Rectangle 104"/>
          <p:cNvSpPr/>
          <p:nvPr/>
        </p:nvSpPr>
        <p:spPr>
          <a:xfrm>
            <a:off x="14146138" y="2827914"/>
            <a:ext cx="14311312" cy="2730171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Rectangle 102"/>
          <p:cNvSpPr/>
          <p:nvPr/>
        </p:nvSpPr>
        <p:spPr>
          <a:xfrm>
            <a:off x="201757" y="20852306"/>
            <a:ext cx="13941150" cy="56472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-45131"/>
            <a:ext cx="42803764" cy="20005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8400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Online Technology Enhance Work Related Learning? </a:t>
            </a:r>
          </a:p>
          <a:p>
            <a:pPr algn="ctr"/>
            <a:r>
              <a:rPr lang="en-GB" sz="4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 Wordley, Staffordshire University, June 2016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4515" y="19982925"/>
            <a:ext cx="14078467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Technologies </a:t>
            </a:r>
            <a:r>
              <a:rPr lang="en-GB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valuated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4200188" y="1947187"/>
            <a:ext cx="14183807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1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64" y="21743271"/>
            <a:ext cx="2133027" cy="219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" name="Picture 14" descr="https://thatedtechguy.files.wordpress.com/2015/02/img_0932-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2" y="21778120"/>
            <a:ext cx="2549703" cy="2550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0" y="26578613"/>
            <a:ext cx="13908102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95798" y="27209373"/>
            <a:ext cx="14336472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Qualitative secondary research data sourced from 2015/16 Foundation students .  Information taken from IPad video feedback, Padlet online discussions, Module online feedback</a:t>
            </a:r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reflective </a:t>
            </a:r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 contained within students Personal Development 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Plans, used with permission.  Relevant literature has been reviewed and cited.  Research conducted during May/June 2016.</a:t>
            </a:r>
            <a:endParaRPr lang="en-GB" sz="3000" spc="11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endParaRPr lang="en-GB" sz="3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GB" sz="3000" spc="11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8541002" y="26090373"/>
            <a:ext cx="14262761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REFERENCES: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ACTIVE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INFORMATICS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(2015)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Employer Engagement Survey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Hampshire, Active Informatics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Limited </a:t>
            </a:r>
            <a:r>
              <a:rPr 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2.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DEVLOPMENT INSTITUTE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(2014)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does employer engagement matter?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Stourbridge: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CDI</a:t>
            </a: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2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MARTIN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(2008)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Employability Skills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Explored. </a:t>
            </a:r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&amp; Skills Network </a:t>
            </a:r>
            <a:r>
              <a:rPr lang="en-GB" sz="2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UK COMMISSION FOR EMPLOYMENT AND SKILLS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2009) </a:t>
            </a:r>
            <a:r>
              <a:rPr lang="en-US" sz="2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Employability Challenge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London, </a:t>
            </a:r>
            <a:r>
              <a:rPr lang="en-GB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TSO </a:t>
            </a:r>
            <a:r>
              <a:rPr lang="en-GB" sz="2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WOOLF 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H., YORKE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(2010)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Guidance for the assessment of work based learning in Foundation degrees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Staffordshire: FDF.</a:t>
            </a:r>
            <a:r>
              <a:rPr lang="en-US" sz="2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YORKE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M.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(2006)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Employability in higher education: what it is – what it is not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Learning and Employability Series One. York: ESECT and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HEA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</a:t>
            </a: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YOUNG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(2014) Enterprise for All [Online] Available from :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4"/>
              </a:rPr>
              <a:t>www.gov.uk/government/enterprise-for-all-the-relevance-of-enterprise-in-education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[Access 1st June 2016]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56133" y="9919403"/>
            <a:ext cx="13986775" cy="70788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Positive </a:t>
            </a:r>
            <a:r>
              <a:rPr lang="en-GB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pproach to Employability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8510190" y="21035843"/>
            <a:ext cx="14094517" cy="7074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11013466" y="13975696"/>
            <a:ext cx="3591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UKCES (2009)</a:t>
            </a:r>
            <a:endParaRPr lang="en-GB" sz="4000" dirty="0"/>
          </a:p>
        </p:txBody>
      </p:sp>
      <p:sp>
        <p:nvSpPr>
          <p:cNvPr id="72" name="Rectangle 71"/>
          <p:cNvSpPr/>
          <p:nvPr/>
        </p:nvSpPr>
        <p:spPr>
          <a:xfrm>
            <a:off x="1041011" y="12600245"/>
            <a:ext cx="2651286" cy="15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Self-management</a:t>
            </a:r>
            <a:endParaRPr lang="en-GB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817892" y="12600245"/>
            <a:ext cx="2651286" cy="15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Thinking &amp; problem solving</a:t>
            </a:r>
            <a:endParaRPr lang="en-GB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575844" y="12603902"/>
            <a:ext cx="2651286" cy="15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together &amp; communication</a:t>
            </a:r>
            <a:endParaRPr lang="en-GB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362643" y="12594787"/>
            <a:ext cx="2651286" cy="154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business</a:t>
            </a:r>
            <a:endParaRPr lang="en-GB" sz="2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>
            <a:off x="1041550" y="14199154"/>
            <a:ext cx="3592338" cy="1443850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numbers effectively</a:t>
            </a:r>
            <a:endParaRPr lang="en-GB" sz="2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8" name="Snip Same Side Corner Rectangle 127"/>
          <p:cNvSpPr/>
          <p:nvPr/>
        </p:nvSpPr>
        <p:spPr>
          <a:xfrm>
            <a:off x="4744673" y="14199154"/>
            <a:ext cx="3592338" cy="1443850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language effectively</a:t>
            </a:r>
            <a:endParaRPr lang="en-GB" sz="2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0" name="Snip Same Side Corner Rectangle 129"/>
          <p:cNvSpPr/>
          <p:nvPr/>
        </p:nvSpPr>
        <p:spPr>
          <a:xfrm>
            <a:off x="8528220" y="14199154"/>
            <a:ext cx="3592338" cy="1443850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IT Effectively</a:t>
            </a:r>
            <a:endParaRPr lang="en-GB" sz="2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1041550" y="15710867"/>
            <a:ext cx="11079008" cy="603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POSITIVE APPROACH</a:t>
            </a:r>
            <a:endParaRPr lang="en-GB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04842" y="10866001"/>
            <a:ext cx="13813525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online technology and innovation encourage a ‘positive approach’ to gaining employability skills and competences for higher education students?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31344" y="3481295"/>
            <a:ext cx="9314178" cy="3418270"/>
          </a:xfrm>
          <a:prstGeom prst="rect">
            <a:avLst/>
          </a:prstGeom>
        </p:spPr>
      </p:pic>
      <p:sp>
        <p:nvSpPr>
          <p:cNvPr id="136" name="Rectangle 135"/>
          <p:cNvSpPr/>
          <p:nvPr/>
        </p:nvSpPr>
        <p:spPr>
          <a:xfrm rot="16200000">
            <a:off x="-227247" y="4207982"/>
            <a:ext cx="33923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5"/>
                </a:solidFill>
              </a:rPr>
              <a:t>WORK RELATED LEARNING</a:t>
            </a:r>
            <a:endParaRPr lang="en-GB" sz="4000" b="1" dirty="0">
              <a:solidFill>
                <a:schemeClr val="accent5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17187" y="7732288"/>
            <a:ext cx="1412572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Employability is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set of attributes, skills and knowledge that all labour market participants should possess to </a:t>
            </a:r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 in the </a:t>
            </a:r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workplace (CBI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2007). Technology may provide greater </a:t>
            </a:r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opportunities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gain work based skills </a:t>
            </a:r>
            <a:r>
              <a:rPr lang="en-US" sz="3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 of work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H</a:t>
            </a:r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igher </a:t>
            </a:r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ducation students.</a:t>
            </a:r>
            <a:endParaRPr lang="en-US" sz="600" spc="11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0436" y="6899565"/>
            <a:ext cx="102050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RELATED LEARNING = </a:t>
            </a:r>
            <a:r>
              <a:rPr lang="en-GB" sz="30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EMPLOYABILITY</a:t>
            </a:r>
            <a:endParaRPr lang="en-GB" sz="30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732" y="1982322"/>
            <a:ext cx="13986776" cy="1323439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Government, Employers and Students Demand Work Related Learning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59049" y="17507585"/>
            <a:ext cx="13813525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collaborative and discussion tools were introduced in 2015/16 to evaluate their effect on the work related learning of foundation year university students.</a:t>
            </a:r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Local industry visits and supporting activities provided the environment to assess </a:t>
            </a:r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mpacts against the UKCES requirements for employability.</a:t>
            </a:r>
          </a:p>
        </p:txBody>
      </p:sp>
      <p:pic>
        <p:nvPicPr>
          <p:cNvPr id="1026" name="Picture 2" descr="http://www.clker.com/cliparts/V/l/p/Q/X/O/blue-tick-hi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4" y="24545956"/>
            <a:ext cx="837236" cy="8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11324" y="24640337"/>
            <a:ext cx="3788858" cy="74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Widely available</a:t>
            </a:r>
            <a:endParaRPr lang="en-GB" dirty="0"/>
          </a:p>
        </p:txBody>
      </p:sp>
      <p:sp>
        <p:nvSpPr>
          <p:cNvPr id="143" name="TextBox 142"/>
          <p:cNvSpPr txBox="1"/>
          <p:nvPr/>
        </p:nvSpPr>
        <p:spPr>
          <a:xfrm>
            <a:off x="5426242" y="24640337"/>
            <a:ext cx="3777381" cy="74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Free to students</a:t>
            </a:r>
            <a:endParaRPr lang="en-GB" dirty="0"/>
          </a:p>
        </p:txBody>
      </p:sp>
      <p:sp>
        <p:nvSpPr>
          <p:cNvPr id="145" name="TextBox 144"/>
          <p:cNvSpPr txBox="1"/>
          <p:nvPr/>
        </p:nvSpPr>
        <p:spPr>
          <a:xfrm>
            <a:off x="9847138" y="24661216"/>
            <a:ext cx="4474110" cy="74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Mobile compatible</a:t>
            </a:r>
            <a:endParaRPr lang="en-GB" dirty="0"/>
          </a:p>
        </p:txBody>
      </p:sp>
      <p:pic>
        <p:nvPicPr>
          <p:cNvPr id="146" name="Picture 2" descr="http://www.clker.com/cliparts/V/l/p/Q/X/O/blue-tick-hi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70" y="24584902"/>
            <a:ext cx="837236" cy="8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http://www.clker.com/cliparts/V/l/p/Q/X/O/blue-tick-hi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758" y="24584901"/>
            <a:ext cx="837236" cy="8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Rectangle 133"/>
          <p:cNvSpPr/>
          <p:nvPr/>
        </p:nvSpPr>
        <p:spPr>
          <a:xfrm>
            <a:off x="21628651" y="14199154"/>
            <a:ext cx="66011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POSITIVE APPROACH 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</a:t>
            </a:r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enthusiastically 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critically reflected </a:t>
            </a:r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 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workplace</a:t>
            </a:r>
            <a:endParaRPr lang="en-GB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21367723" y="19008122"/>
            <a:ext cx="68620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THINKING/PROBLEM SOLVING</a:t>
            </a:r>
          </a:p>
          <a:p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environment provided context for </a:t>
            </a:r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ritical debate during industry visits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476797" y="20973938"/>
            <a:ext cx="6014039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422464" y="20973939"/>
            <a:ext cx="6042091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1659949" y="9919403"/>
            <a:ext cx="65698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 MANAGEMENT</a:t>
            </a:r>
          </a:p>
          <a:p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engaged in researching organisation and workplace.  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14466832" y="2722504"/>
            <a:ext cx="7078882" cy="603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DISCUSSION TOOLS</a:t>
            </a:r>
            <a:endParaRPr lang="en-GB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682726" y="9843393"/>
            <a:ext cx="6372043" cy="651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7" name="Picture 14" descr="https://thatedtechguy.files.wordpress.com/2015/02/img_0932-0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653" y="15317630"/>
            <a:ext cx="1545881" cy="15465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9" name="Rectangle 58"/>
          <p:cNvSpPr/>
          <p:nvPr/>
        </p:nvSpPr>
        <p:spPr>
          <a:xfrm>
            <a:off x="4077021" y="23732471"/>
            <a:ext cx="2133027" cy="571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 BOARD</a:t>
            </a:r>
            <a:endParaRPr lang="en-GB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0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158" y="21739222"/>
            <a:ext cx="2133027" cy="2191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8988158" y="23728647"/>
            <a:ext cx="2133027" cy="571508"/>
          </a:xfrm>
          <a:prstGeom prst="rect">
            <a:avLst/>
          </a:prstGeom>
          <a:solidFill>
            <a:schemeClr val="accent4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PORTFOLIO</a:t>
            </a:r>
            <a:endParaRPr lang="en-GB" sz="2000" b="1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689339" y="15603214"/>
            <a:ext cx="6305110" cy="5038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745040" y="3743599"/>
            <a:ext cx="3810000" cy="2533650"/>
          </a:xfrm>
          <a:prstGeom prst="rect">
            <a:avLst/>
          </a:prstGeom>
        </p:spPr>
      </p:pic>
      <p:pic>
        <p:nvPicPr>
          <p:cNvPr id="67" name="Picture 2" descr="http://www.clker.com/cliparts/V/l/p/Q/X/O/blue-tick-hi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85" y="25477679"/>
            <a:ext cx="837236" cy="8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3316071" y="25591931"/>
            <a:ext cx="2790892" cy="74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pic>
        <p:nvPicPr>
          <p:cNvPr id="69" name="Picture 2" descr="http://www.clker.com/cliparts/V/l/p/Q/X/O/blue-tick-hi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834" y="25515925"/>
            <a:ext cx="837236" cy="8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8528220" y="25630177"/>
            <a:ext cx="4637552" cy="74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Teaching &amp; Learning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28793218" y="1955417"/>
            <a:ext cx="14010545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Strategies for Improvement</a:t>
            </a:r>
            <a:endParaRPr lang="en-GB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Rounded Rectangular Callout 65"/>
          <p:cNvSpPr/>
          <p:nvPr/>
        </p:nvSpPr>
        <p:spPr>
          <a:xfrm>
            <a:off x="21628651" y="11604665"/>
            <a:ext cx="6292533" cy="2108542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‘I </a:t>
            </a:r>
            <a:r>
              <a:rPr lang="en-GB" sz="3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logged down my thoughts which </a:t>
            </a:r>
            <a:r>
              <a:rPr lang="en-GB" sz="3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helped </a:t>
            </a:r>
            <a:r>
              <a:rPr lang="en-GB" sz="3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 reflective skills because I had to think back to the </a:t>
            </a:r>
            <a:r>
              <a:rPr lang="en-GB" sz="3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experience’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78" name="Rounded Rectangular Callout 77"/>
          <p:cNvSpPr/>
          <p:nvPr/>
        </p:nvSpPr>
        <p:spPr>
          <a:xfrm>
            <a:off x="21467554" y="16307762"/>
            <a:ext cx="6762222" cy="2211279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‘…brought </a:t>
            </a:r>
            <a:r>
              <a:rPr lang="en-GB" sz="3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 some thoughts and feelings </a:t>
            </a:r>
            <a:r>
              <a:rPr lang="en-GB" sz="3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r>
              <a:rPr lang="en-GB" sz="3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 to not want to work at Amazon due to the robotic nature of the employee’</a:t>
            </a:r>
          </a:p>
        </p:txBody>
      </p:sp>
      <p:sp>
        <p:nvSpPr>
          <p:cNvPr id="79" name="Rounded Rectangular Callout 78"/>
          <p:cNvSpPr/>
          <p:nvPr/>
        </p:nvSpPr>
        <p:spPr>
          <a:xfrm>
            <a:off x="21127526" y="21146879"/>
            <a:ext cx="7030506" cy="1534488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‘Discovery </a:t>
            </a:r>
            <a:r>
              <a:rPr lang="en-GB" sz="3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days at Amazon &amp; Emma Bridgwater helped me with my reflective </a:t>
            </a:r>
            <a:r>
              <a:rPr lang="en-GB" sz="30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skills’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4466336" y="16844019"/>
            <a:ext cx="62154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TOGETHER / COMMUNICATION</a:t>
            </a:r>
          </a:p>
          <a:p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Diverse range of learning styles accommodated with students feeling comfortable contributing in online environment</a:t>
            </a:r>
          </a:p>
        </p:txBody>
      </p:sp>
      <p:sp>
        <p:nvSpPr>
          <p:cNvPr id="81" name="Rounded Rectangular Callout 80"/>
          <p:cNvSpPr/>
          <p:nvPr/>
        </p:nvSpPr>
        <p:spPr>
          <a:xfrm>
            <a:off x="14406138" y="20295880"/>
            <a:ext cx="6275647" cy="2539160"/>
          </a:xfrm>
          <a:prstGeom prst="wedgeRoundRect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‘We had to reflect on what we saw and our experience using Padlet - a great way share my thoughts with fellow students’</a:t>
            </a:r>
            <a:endParaRPr lang="en-GB" sz="30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284" y="3481295"/>
            <a:ext cx="12699804" cy="5960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5423502" y="3758507"/>
            <a:ext cx="1567791" cy="1567791"/>
          </a:xfrm>
          <a:prstGeom prst="ellipse">
            <a:avLst/>
          </a:prstGeom>
          <a:ln w="127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http://amazonpickingchallenge.org/amazon_logo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455" y="5742723"/>
            <a:ext cx="2375605" cy="84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ounded Rectangle 82"/>
          <p:cNvSpPr/>
          <p:nvPr/>
        </p:nvSpPr>
        <p:spPr>
          <a:xfrm>
            <a:off x="14718401" y="23501763"/>
            <a:ext cx="9817562" cy="6154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4" name="Rectangle 83"/>
          <p:cNvSpPr/>
          <p:nvPr/>
        </p:nvSpPr>
        <p:spPr>
          <a:xfrm>
            <a:off x="17065063" y="23930859"/>
            <a:ext cx="8087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UNDERSTANDING BUSINESS</a:t>
            </a:r>
          </a:p>
          <a:p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PDP demonstrated deep insight and reflection of guest entrepreneurs</a:t>
            </a:r>
          </a:p>
        </p:txBody>
      </p:sp>
      <p:sp>
        <p:nvSpPr>
          <p:cNvPr id="85" name="Rectangle 84"/>
          <p:cNvSpPr/>
          <p:nvPr/>
        </p:nvSpPr>
        <p:spPr>
          <a:xfrm>
            <a:off x="17066393" y="25669010"/>
            <a:ext cx="7807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POSITIVE APPROACH</a:t>
            </a:r>
          </a:p>
          <a:p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PDP recorded high impact from industry guest speaker presentations, students highly motivated 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7020056" y="27639078"/>
            <a:ext cx="78534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</a:p>
          <a:p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summative assessment produced high quality reflective employability skills portfolio 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7324990" y="23126805"/>
            <a:ext cx="7861093" cy="6035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PERSONAL DEVELOPMENT PLAN</a:t>
            </a:r>
            <a:endParaRPr lang="en-GB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443" y="23778758"/>
            <a:ext cx="1710000" cy="17100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rrowheads="1"/>
          </p:cNvPicPr>
          <p:nvPr/>
        </p:nvPicPr>
        <p:blipFill>
          <a:blip r:embed="rId2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029" y="25578998"/>
            <a:ext cx="1710000" cy="1710000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6443" y="27551893"/>
            <a:ext cx="1710000" cy="171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3" name="8-Point Star 92"/>
          <p:cNvSpPr/>
          <p:nvPr/>
        </p:nvSpPr>
        <p:spPr>
          <a:xfrm>
            <a:off x="28793218" y="3024292"/>
            <a:ext cx="3907304" cy="3972264"/>
          </a:xfrm>
          <a:prstGeom prst="star8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80% Foundation Students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2700521" y="4555977"/>
            <a:ext cx="955731" cy="95649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976" y="3758507"/>
            <a:ext cx="3784799" cy="251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ight Arrow 93"/>
          <p:cNvSpPr/>
          <p:nvPr/>
        </p:nvSpPr>
        <p:spPr>
          <a:xfrm>
            <a:off x="37555040" y="4555977"/>
            <a:ext cx="552806" cy="95649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723" y="7531424"/>
            <a:ext cx="6498553" cy="481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5" name="TextBox 94"/>
          <p:cNvSpPr txBox="1"/>
          <p:nvPr/>
        </p:nvSpPr>
        <p:spPr>
          <a:xfrm>
            <a:off x="32700521" y="7583719"/>
            <a:ext cx="6244881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 LEARNING</a:t>
            </a:r>
            <a:endParaRPr lang="en-GB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9232926" y="7508135"/>
            <a:ext cx="3448798" cy="48739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Collaborate online to </a:t>
            </a:r>
            <a:r>
              <a:rPr lang="en-GB" sz="3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case studies </a:t>
            </a:r>
            <a:r>
              <a:rPr lang="en-GB" sz="3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</a:t>
            </a:r>
          </a:p>
          <a:p>
            <a:pPr algn="ctr"/>
            <a:r>
              <a:rPr lang="en-GB" sz="3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3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extra-curricular </a:t>
            </a:r>
            <a:r>
              <a:rPr lang="en-GB" sz="3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8945403" y="7486586"/>
            <a:ext cx="3448798" cy="48739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Weekly Padlet online </a:t>
            </a:r>
          </a:p>
          <a:p>
            <a:pPr algn="ctr"/>
            <a:r>
              <a:rPr lang="en-GB" sz="3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discussion – ‘</a:t>
            </a:r>
            <a:r>
              <a:rPr lang="en-GB" sz="3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have I learned at work this week?’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1681818" y="14782870"/>
            <a:ext cx="8233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CAPABILITY ENVELOPE</a:t>
            </a:r>
            <a:endParaRPr lang="en-GB" sz="40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28793218" y="2827915"/>
            <a:ext cx="13600983" cy="4318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28624782" y="21807200"/>
            <a:ext cx="141789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</a:t>
            </a:r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tools have been used to successfully overcome student engagement issues with work related 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learning. The facilitation </a:t>
            </a:r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discussion and reflection on work related activities have been found to be of significant 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value. The </a:t>
            </a:r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creation of coordinated learning activities supported by 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 will improve engagement in work related learning.  A </a:t>
            </a:r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structured course based approach is needed to ensure that work based learning is effectively and consistently delivered by academic staff.  The 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Capability Envelope </a:t>
            </a:r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Employability Audit </a:t>
            </a:r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used to consider where online technology can support this 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approach.</a:t>
            </a:r>
            <a:endParaRPr lang="en-GB" sz="3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1096288" y="14832013"/>
            <a:ext cx="609600" cy="609600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249061" y="16399217"/>
            <a:ext cx="1381352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positive approach is often referred to as having a </a:t>
            </a:r>
            <a:r>
              <a:rPr lang="en-US" sz="30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</a:t>
            </a:r>
            <a:r>
              <a:rPr lang="en-US" sz="3000" b="1" i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do</a:t>
            </a:r>
            <a:r>
              <a:rPr lang="en-US" sz="30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 </a:t>
            </a:r>
            <a:r>
              <a:rPr lang="en-US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attitude (Young, 2014) </a:t>
            </a:r>
            <a:endParaRPr lang="en-GB" sz="3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110" y="12721418"/>
            <a:ext cx="1504857" cy="150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ectangle 105"/>
          <p:cNvSpPr/>
          <p:nvPr/>
        </p:nvSpPr>
        <p:spPr>
          <a:xfrm>
            <a:off x="31236111" y="12821954"/>
            <a:ext cx="11158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 PORTFOLIO TO IMPROVE ENGAGEMENT</a:t>
            </a:r>
          </a:p>
          <a:p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PDP to be developed into a professional work portfolio which will be highly valued by students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5108226" y="23997339"/>
            <a:ext cx="3166132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‘DEAL BREAKERS’ FOR EMPLOYERS</a:t>
            </a:r>
          </a:p>
          <a:p>
            <a:pPr algn="ctr"/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Poor Communication Numeracy </a:t>
            </a:r>
          </a:p>
          <a:p>
            <a:pPr algn="ctr"/>
            <a:r>
              <a:rPr lang="en-GB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</a:p>
          <a:p>
            <a:pPr algn="ctr"/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Enthusiasm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5023059" y="28244656"/>
            <a:ext cx="3076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Martin et al (2008)</a:t>
            </a:r>
          </a:p>
        </p:txBody>
      </p:sp>
      <p:pic>
        <p:nvPicPr>
          <p:cNvPr id="27" name="tes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1096288" y="14832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2"/>
    </mc:Choice>
    <mc:Fallback xmlns="">
      <p:transition spd="slow" advTm="8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2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  <p:extLst mod="1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7469</TotalTime>
  <Words>786</Words>
  <Application>Microsoft Office PowerPoint</Application>
  <PresentationFormat>Custom</PresentationFormat>
  <Paragraphs>77</Paragraphs>
  <Slides>1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  <vt:variant>
        <vt:lpstr>Custom Shows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Custom Show 1</vt:lpstr>
    </vt:vector>
  </TitlesOfParts>
  <Company>Staffordshire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WORDLEY Mark</dc:creator>
  <cp:lastModifiedBy>BAGSHAW Matthew</cp:lastModifiedBy>
  <cp:revision>260</cp:revision>
  <cp:lastPrinted>2016-06-21T15:10:43Z</cp:lastPrinted>
  <dcterms:created xsi:type="dcterms:W3CDTF">2016-06-03T10:58:10Z</dcterms:created>
  <dcterms:modified xsi:type="dcterms:W3CDTF">2017-04-25T16:26:45Z</dcterms:modified>
</cp:coreProperties>
</file>