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6"/>
  </p:notesMasterIdLst>
  <p:sldIdLst>
    <p:sldId id="256" r:id="rId5"/>
  </p:sldIdLst>
  <p:sldSz cx="21374100" cy="15113000"/>
  <p:notesSz cx="6858000" cy="9144000"/>
  <p:embeddedFontLst>
    <p:embeddedFont>
      <p:font typeface="Arial Bold" panose="020B0704020202020204" pitchFamily="34" charset="0"/>
      <p:regular r:id="rId7"/>
      <p:bold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9A5B66-D3D9-4292-9CD9-99368C05F8AC}" v="50" dt="2025-06-02T18:45:24.0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3368" autoAdjust="0"/>
    <p:restoredTop sz="94622" autoAdjust="0"/>
  </p:normalViewPr>
  <p:slideViewPr>
    <p:cSldViewPr>
      <p:cViewPr>
        <p:scale>
          <a:sx n="40" d="100"/>
          <a:sy n="40" d="100"/>
        </p:scale>
        <p:origin x="1000"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brook, Alexia" userId="987d0fb7-bd91-44de-a100-c863a39e3ee4" providerId="ADAL" clId="{829A5B66-D3D9-4292-9CD9-99368C05F8AC}"/>
    <pc:docChg chg="undo redo custSel modSld">
      <pc:chgData name="Seabrook, Alexia" userId="987d0fb7-bd91-44de-a100-c863a39e3ee4" providerId="ADAL" clId="{829A5B66-D3D9-4292-9CD9-99368C05F8AC}" dt="2025-06-02T18:51:19.571" v="13190" actId="2"/>
      <pc:docMkLst>
        <pc:docMk/>
      </pc:docMkLst>
      <pc:sldChg chg="addSp delSp modSp mod">
        <pc:chgData name="Seabrook, Alexia" userId="987d0fb7-bd91-44de-a100-c863a39e3ee4" providerId="ADAL" clId="{829A5B66-D3D9-4292-9CD9-99368C05F8AC}" dt="2025-06-02T18:51:19.571" v="13190" actId="2"/>
        <pc:sldMkLst>
          <pc:docMk/>
          <pc:sldMk cId="0" sldId="256"/>
        </pc:sldMkLst>
        <pc:spChg chg="add del mod">
          <ac:chgData name="Seabrook, Alexia" userId="987d0fb7-bd91-44de-a100-c863a39e3ee4" providerId="ADAL" clId="{829A5B66-D3D9-4292-9CD9-99368C05F8AC}" dt="2025-06-02T18:40:16.306" v="13025" actId="1076"/>
          <ac:spMkLst>
            <pc:docMk/>
            <pc:sldMk cId="0" sldId="256"/>
            <ac:spMk id="4" creationId="{00000000-0000-0000-0000-000000000000}"/>
          </ac:spMkLst>
        </pc:spChg>
        <pc:spChg chg="mod">
          <ac:chgData name="Seabrook, Alexia" userId="987d0fb7-bd91-44de-a100-c863a39e3ee4" providerId="ADAL" clId="{829A5B66-D3D9-4292-9CD9-99368C05F8AC}" dt="2025-05-18T15:45:32.103" v="7955" actId="478"/>
          <ac:spMkLst>
            <pc:docMk/>
            <pc:sldMk cId="0" sldId="256"/>
            <ac:spMk id="5" creationId="{00000000-0000-0000-0000-000000000000}"/>
          </ac:spMkLst>
        </pc:spChg>
        <pc:spChg chg="add del mod topLvl">
          <ac:chgData name="Seabrook, Alexia" userId="987d0fb7-bd91-44de-a100-c863a39e3ee4" providerId="ADAL" clId="{829A5B66-D3D9-4292-9CD9-99368C05F8AC}" dt="2025-06-01T17:28:43.492" v="11097" actId="20577"/>
          <ac:spMkLst>
            <pc:docMk/>
            <pc:sldMk cId="0" sldId="256"/>
            <ac:spMk id="6" creationId="{00000000-0000-0000-0000-000000000000}"/>
          </ac:spMkLst>
        </pc:spChg>
        <pc:spChg chg="mod">
          <ac:chgData name="Seabrook, Alexia" userId="987d0fb7-bd91-44de-a100-c863a39e3ee4" providerId="ADAL" clId="{829A5B66-D3D9-4292-9CD9-99368C05F8AC}" dt="2025-05-11T15:33:57.612" v="167" actId="1076"/>
          <ac:spMkLst>
            <pc:docMk/>
            <pc:sldMk cId="0" sldId="256"/>
            <ac:spMk id="7" creationId="{00000000-0000-0000-0000-000000000000}"/>
          </ac:spMkLst>
        </pc:spChg>
        <pc:spChg chg="mod">
          <ac:chgData name="Seabrook, Alexia" userId="987d0fb7-bd91-44de-a100-c863a39e3ee4" providerId="ADAL" clId="{829A5B66-D3D9-4292-9CD9-99368C05F8AC}" dt="2025-05-11T15:33:57.612" v="167" actId="1076"/>
          <ac:spMkLst>
            <pc:docMk/>
            <pc:sldMk cId="0" sldId="256"/>
            <ac:spMk id="8" creationId="{00000000-0000-0000-0000-000000000000}"/>
          </ac:spMkLst>
        </pc:spChg>
        <pc:spChg chg="mod topLvl">
          <ac:chgData name="Seabrook, Alexia" userId="987d0fb7-bd91-44de-a100-c863a39e3ee4" providerId="ADAL" clId="{829A5B66-D3D9-4292-9CD9-99368C05F8AC}" dt="2025-06-02T18:48:11.996" v="13162" actId="20577"/>
          <ac:spMkLst>
            <pc:docMk/>
            <pc:sldMk cId="0" sldId="256"/>
            <ac:spMk id="10" creationId="{00000000-0000-0000-0000-000000000000}"/>
          </ac:spMkLst>
        </pc:spChg>
        <pc:spChg chg="del mod topLvl">
          <ac:chgData name="Seabrook, Alexia" userId="987d0fb7-bd91-44de-a100-c863a39e3ee4" providerId="ADAL" clId="{829A5B66-D3D9-4292-9CD9-99368C05F8AC}" dt="2025-06-02T18:33:45.484" v="12931" actId="478"/>
          <ac:spMkLst>
            <pc:docMk/>
            <pc:sldMk cId="0" sldId="256"/>
            <ac:spMk id="11" creationId="{00000000-0000-0000-0000-000000000000}"/>
          </ac:spMkLst>
        </pc:spChg>
        <pc:spChg chg="mod">
          <ac:chgData name="Seabrook, Alexia" userId="987d0fb7-bd91-44de-a100-c863a39e3ee4" providerId="ADAL" clId="{829A5B66-D3D9-4292-9CD9-99368C05F8AC}" dt="2025-06-01T17:54:15.637" v="11550" actId="1076"/>
          <ac:spMkLst>
            <pc:docMk/>
            <pc:sldMk cId="0" sldId="256"/>
            <ac:spMk id="15" creationId="{00000000-0000-0000-0000-000000000000}"/>
          </ac:spMkLst>
        </pc:spChg>
        <pc:spChg chg="del mod">
          <ac:chgData name="Seabrook, Alexia" userId="987d0fb7-bd91-44de-a100-c863a39e3ee4" providerId="ADAL" clId="{829A5B66-D3D9-4292-9CD9-99368C05F8AC}" dt="2025-06-02T18:39:12.626" v="13012" actId="478"/>
          <ac:spMkLst>
            <pc:docMk/>
            <pc:sldMk cId="0" sldId="256"/>
            <ac:spMk id="16" creationId="{00000000-0000-0000-0000-000000000000}"/>
          </ac:spMkLst>
        </pc:spChg>
        <pc:spChg chg="mod topLvl">
          <ac:chgData name="Seabrook, Alexia" userId="987d0fb7-bd91-44de-a100-c863a39e3ee4" providerId="ADAL" clId="{829A5B66-D3D9-4292-9CD9-99368C05F8AC}" dt="2025-06-02T18:39:02.347" v="13009" actId="14100"/>
          <ac:spMkLst>
            <pc:docMk/>
            <pc:sldMk cId="0" sldId="256"/>
            <ac:spMk id="18" creationId="{00000000-0000-0000-0000-000000000000}"/>
          </ac:spMkLst>
        </pc:spChg>
        <pc:spChg chg="del mod topLvl">
          <ac:chgData name="Seabrook, Alexia" userId="987d0fb7-bd91-44de-a100-c863a39e3ee4" providerId="ADAL" clId="{829A5B66-D3D9-4292-9CD9-99368C05F8AC}" dt="2025-06-02T18:32:02.073" v="12915" actId="478"/>
          <ac:spMkLst>
            <pc:docMk/>
            <pc:sldMk cId="0" sldId="256"/>
            <ac:spMk id="19" creationId="{00000000-0000-0000-0000-000000000000}"/>
          </ac:spMkLst>
        </pc:spChg>
        <pc:spChg chg="add del mod topLvl">
          <ac:chgData name="Seabrook, Alexia" userId="987d0fb7-bd91-44de-a100-c863a39e3ee4" providerId="ADAL" clId="{829A5B66-D3D9-4292-9CD9-99368C05F8AC}" dt="2025-06-02T18:39:28.659" v="13015" actId="14100"/>
          <ac:spMkLst>
            <pc:docMk/>
            <pc:sldMk cId="0" sldId="256"/>
            <ac:spMk id="21" creationId="{00000000-0000-0000-0000-000000000000}"/>
          </ac:spMkLst>
        </pc:spChg>
        <pc:spChg chg="del mod topLvl">
          <ac:chgData name="Seabrook, Alexia" userId="987d0fb7-bd91-44de-a100-c863a39e3ee4" providerId="ADAL" clId="{829A5B66-D3D9-4292-9CD9-99368C05F8AC}" dt="2025-06-02T18:22:56.232" v="12455" actId="478"/>
          <ac:spMkLst>
            <pc:docMk/>
            <pc:sldMk cId="0" sldId="256"/>
            <ac:spMk id="22" creationId="{00000000-0000-0000-0000-000000000000}"/>
          </ac:spMkLst>
        </pc:spChg>
        <pc:spChg chg="del mod">
          <ac:chgData name="Seabrook, Alexia" userId="987d0fb7-bd91-44de-a100-c863a39e3ee4" providerId="ADAL" clId="{829A5B66-D3D9-4292-9CD9-99368C05F8AC}" dt="2025-06-02T18:22:42.619" v="12439" actId="478"/>
          <ac:spMkLst>
            <pc:docMk/>
            <pc:sldMk cId="0" sldId="256"/>
            <ac:spMk id="23" creationId="{00000000-0000-0000-0000-000000000000}"/>
          </ac:spMkLst>
        </pc:spChg>
        <pc:spChg chg="del mod">
          <ac:chgData name="Seabrook, Alexia" userId="987d0fb7-bd91-44de-a100-c863a39e3ee4" providerId="ADAL" clId="{829A5B66-D3D9-4292-9CD9-99368C05F8AC}" dt="2025-06-02T18:39:09.832" v="13010" actId="478"/>
          <ac:spMkLst>
            <pc:docMk/>
            <pc:sldMk cId="0" sldId="256"/>
            <ac:spMk id="24" creationId="{00000000-0000-0000-0000-000000000000}"/>
          </ac:spMkLst>
        </pc:spChg>
        <pc:spChg chg="mod topLvl">
          <ac:chgData name="Seabrook, Alexia" userId="987d0fb7-bd91-44de-a100-c863a39e3ee4" providerId="ADAL" clId="{829A5B66-D3D9-4292-9CD9-99368C05F8AC}" dt="2025-06-02T18:49:59.172" v="13189" actId="20577"/>
          <ac:spMkLst>
            <pc:docMk/>
            <pc:sldMk cId="0" sldId="256"/>
            <ac:spMk id="26" creationId="{00000000-0000-0000-0000-000000000000}"/>
          </ac:spMkLst>
        </pc:spChg>
        <pc:spChg chg="del mod topLvl">
          <ac:chgData name="Seabrook, Alexia" userId="987d0fb7-bd91-44de-a100-c863a39e3ee4" providerId="ADAL" clId="{829A5B66-D3D9-4292-9CD9-99368C05F8AC}" dt="2025-06-02T18:39:15.363" v="13014" actId="478"/>
          <ac:spMkLst>
            <pc:docMk/>
            <pc:sldMk cId="0" sldId="256"/>
            <ac:spMk id="27" creationId="{00000000-0000-0000-0000-000000000000}"/>
          </ac:spMkLst>
        </pc:spChg>
        <pc:spChg chg="mod">
          <ac:chgData name="Seabrook, Alexia" userId="987d0fb7-bd91-44de-a100-c863a39e3ee4" providerId="ADAL" clId="{829A5B66-D3D9-4292-9CD9-99368C05F8AC}" dt="2025-06-01T17:50:50.037" v="11520" actId="14100"/>
          <ac:spMkLst>
            <pc:docMk/>
            <pc:sldMk cId="0" sldId="256"/>
            <ac:spMk id="31" creationId="{00000000-0000-0000-0000-000000000000}"/>
          </ac:spMkLst>
        </pc:spChg>
        <pc:spChg chg="add del mod">
          <ac:chgData name="Seabrook, Alexia" userId="987d0fb7-bd91-44de-a100-c863a39e3ee4" providerId="ADAL" clId="{829A5B66-D3D9-4292-9CD9-99368C05F8AC}" dt="2025-05-14T07:58:09.837" v="6059"/>
          <ac:spMkLst>
            <pc:docMk/>
            <pc:sldMk cId="0" sldId="256"/>
            <ac:spMk id="32" creationId="{00000000-0000-0000-0000-000000000000}"/>
          </ac:spMkLst>
        </pc:spChg>
        <pc:spChg chg="mod topLvl">
          <ac:chgData name="Seabrook, Alexia" userId="987d0fb7-bd91-44de-a100-c863a39e3ee4" providerId="ADAL" clId="{829A5B66-D3D9-4292-9CD9-99368C05F8AC}" dt="2025-06-02T18:48:36.144" v="13163" actId="14100"/>
          <ac:spMkLst>
            <pc:docMk/>
            <pc:sldMk cId="0" sldId="256"/>
            <ac:spMk id="34" creationId="{00000000-0000-0000-0000-000000000000}"/>
          </ac:spMkLst>
        </pc:spChg>
        <pc:spChg chg="del topLvl">
          <ac:chgData name="Seabrook, Alexia" userId="987d0fb7-bd91-44de-a100-c863a39e3ee4" providerId="ADAL" clId="{829A5B66-D3D9-4292-9CD9-99368C05F8AC}" dt="2025-06-02T18:35:16.516" v="12957" actId="478"/>
          <ac:spMkLst>
            <pc:docMk/>
            <pc:sldMk cId="0" sldId="256"/>
            <ac:spMk id="35" creationId="{00000000-0000-0000-0000-000000000000}"/>
          </ac:spMkLst>
        </pc:spChg>
        <pc:spChg chg="mod">
          <ac:chgData name="Seabrook, Alexia" userId="987d0fb7-bd91-44de-a100-c863a39e3ee4" providerId="ADAL" clId="{829A5B66-D3D9-4292-9CD9-99368C05F8AC}" dt="2025-06-01T17:51:10.853" v="11521" actId="14100"/>
          <ac:spMkLst>
            <pc:docMk/>
            <pc:sldMk cId="0" sldId="256"/>
            <ac:spMk id="39" creationId="{00000000-0000-0000-0000-000000000000}"/>
          </ac:spMkLst>
        </pc:spChg>
        <pc:spChg chg="del mod">
          <ac:chgData name="Seabrook, Alexia" userId="987d0fb7-bd91-44de-a100-c863a39e3ee4" providerId="ADAL" clId="{829A5B66-D3D9-4292-9CD9-99368C05F8AC}" dt="2025-06-02T18:39:11.309" v="13011" actId="478"/>
          <ac:spMkLst>
            <pc:docMk/>
            <pc:sldMk cId="0" sldId="256"/>
            <ac:spMk id="40" creationId="{00000000-0000-0000-0000-000000000000}"/>
          </ac:spMkLst>
        </pc:spChg>
        <pc:spChg chg="mod topLvl">
          <ac:chgData name="Seabrook, Alexia" userId="987d0fb7-bd91-44de-a100-c863a39e3ee4" providerId="ADAL" clId="{829A5B66-D3D9-4292-9CD9-99368C05F8AC}" dt="2025-06-02T18:45:51.398" v="13150" actId="20577"/>
          <ac:spMkLst>
            <pc:docMk/>
            <pc:sldMk cId="0" sldId="256"/>
            <ac:spMk id="42" creationId="{00000000-0000-0000-0000-000000000000}"/>
          </ac:spMkLst>
        </pc:spChg>
        <pc:spChg chg="del mod topLvl">
          <ac:chgData name="Seabrook, Alexia" userId="987d0fb7-bd91-44de-a100-c863a39e3ee4" providerId="ADAL" clId="{829A5B66-D3D9-4292-9CD9-99368C05F8AC}" dt="2025-06-02T18:31:16.837" v="12903" actId="478"/>
          <ac:spMkLst>
            <pc:docMk/>
            <pc:sldMk cId="0" sldId="256"/>
            <ac:spMk id="43" creationId="{00000000-0000-0000-0000-000000000000}"/>
          </ac:spMkLst>
        </pc:spChg>
        <pc:spChg chg="mod">
          <ac:chgData name="Seabrook, Alexia" userId="987d0fb7-bd91-44de-a100-c863a39e3ee4" providerId="ADAL" clId="{829A5B66-D3D9-4292-9CD9-99368C05F8AC}" dt="2025-06-02T16:25:38.882" v="12122" actId="14100"/>
          <ac:spMkLst>
            <pc:docMk/>
            <pc:sldMk cId="0" sldId="256"/>
            <ac:spMk id="47" creationId="{00000000-0000-0000-0000-000000000000}"/>
          </ac:spMkLst>
        </pc:spChg>
        <pc:spChg chg="add del mod">
          <ac:chgData name="Seabrook, Alexia" userId="987d0fb7-bd91-44de-a100-c863a39e3ee4" providerId="ADAL" clId="{829A5B66-D3D9-4292-9CD9-99368C05F8AC}" dt="2025-06-02T18:39:13.766" v="13013" actId="478"/>
          <ac:spMkLst>
            <pc:docMk/>
            <pc:sldMk cId="0" sldId="256"/>
            <ac:spMk id="48" creationId="{00000000-0000-0000-0000-000000000000}"/>
          </ac:spMkLst>
        </pc:spChg>
        <pc:spChg chg="mod topLvl">
          <ac:chgData name="Seabrook, Alexia" userId="987d0fb7-bd91-44de-a100-c863a39e3ee4" providerId="ADAL" clId="{829A5B66-D3D9-4292-9CD9-99368C05F8AC}" dt="2025-06-02T18:51:19.571" v="13190" actId="2"/>
          <ac:spMkLst>
            <pc:docMk/>
            <pc:sldMk cId="0" sldId="256"/>
            <ac:spMk id="49" creationId="{4E2E897C-2FE2-606D-AE73-69F341077BBF}"/>
          </ac:spMkLst>
        </pc:spChg>
        <pc:spChg chg="del mod topLvl">
          <ac:chgData name="Seabrook, Alexia" userId="987d0fb7-bd91-44de-a100-c863a39e3ee4" providerId="ADAL" clId="{829A5B66-D3D9-4292-9CD9-99368C05F8AC}" dt="2025-06-02T18:35:40.089" v="12962" actId="478"/>
          <ac:spMkLst>
            <pc:docMk/>
            <pc:sldMk cId="0" sldId="256"/>
            <ac:spMk id="50" creationId="{55D7A05B-2C1A-AD0C-4E52-7042F0F41D08}"/>
          </ac:spMkLst>
        </pc:spChg>
        <pc:spChg chg="mod">
          <ac:chgData name="Seabrook, Alexia" userId="987d0fb7-bd91-44de-a100-c863a39e3ee4" providerId="ADAL" clId="{829A5B66-D3D9-4292-9CD9-99368C05F8AC}" dt="2025-06-01T17:34:25.186" v="11277"/>
          <ac:spMkLst>
            <pc:docMk/>
            <pc:sldMk cId="0" sldId="256"/>
            <ac:spMk id="52" creationId="{78727BD6-4793-B68F-9E9B-D885B0ADD726}"/>
          </ac:spMkLst>
        </pc:spChg>
        <pc:spChg chg="mod">
          <ac:chgData name="Seabrook, Alexia" userId="987d0fb7-bd91-44de-a100-c863a39e3ee4" providerId="ADAL" clId="{829A5B66-D3D9-4292-9CD9-99368C05F8AC}" dt="2025-06-01T17:34:25.186" v="11277"/>
          <ac:spMkLst>
            <pc:docMk/>
            <pc:sldMk cId="0" sldId="256"/>
            <ac:spMk id="53" creationId="{0B0C9B43-5BB6-2A66-8946-60AF9CF7F725}"/>
          </ac:spMkLst>
        </pc:spChg>
        <pc:spChg chg="add mod">
          <ac:chgData name="Seabrook, Alexia" userId="987d0fb7-bd91-44de-a100-c863a39e3ee4" providerId="ADAL" clId="{829A5B66-D3D9-4292-9CD9-99368C05F8AC}" dt="2025-06-01T17:50:41.663" v="11519" actId="1076"/>
          <ac:spMkLst>
            <pc:docMk/>
            <pc:sldMk cId="0" sldId="256"/>
            <ac:spMk id="54" creationId="{753A9172-85B5-653B-5E42-82269AD1D2FC}"/>
          </ac:spMkLst>
        </pc:spChg>
        <pc:spChg chg="add mod">
          <ac:chgData name="Seabrook, Alexia" userId="987d0fb7-bd91-44de-a100-c863a39e3ee4" providerId="ADAL" clId="{829A5B66-D3D9-4292-9CD9-99368C05F8AC}" dt="2025-06-02T18:39:36.083" v="13016" actId="14100"/>
          <ac:spMkLst>
            <pc:docMk/>
            <pc:sldMk cId="0" sldId="256"/>
            <ac:spMk id="55" creationId="{E0745CB9-4407-6B88-9B34-D43787E73675}"/>
          </ac:spMkLst>
        </pc:spChg>
        <pc:spChg chg="add mod">
          <ac:chgData name="Seabrook, Alexia" userId="987d0fb7-bd91-44de-a100-c863a39e3ee4" providerId="ADAL" clId="{829A5B66-D3D9-4292-9CD9-99368C05F8AC}" dt="2025-06-02T18:38:55.986" v="13008" actId="14100"/>
          <ac:spMkLst>
            <pc:docMk/>
            <pc:sldMk cId="0" sldId="256"/>
            <ac:spMk id="56" creationId="{B4F09C52-A924-0C43-B227-F696FB209661}"/>
          </ac:spMkLst>
        </pc:spChg>
        <pc:spChg chg="add mod">
          <ac:chgData name="Seabrook, Alexia" userId="987d0fb7-bd91-44de-a100-c863a39e3ee4" providerId="ADAL" clId="{829A5B66-D3D9-4292-9CD9-99368C05F8AC}" dt="2025-06-02T18:47:02.099" v="13151" actId="14100"/>
          <ac:spMkLst>
            <pc:docMk/>
            <pc:sldMk cId="0" sldId="256"/>
            <ac:spMk id="57" creationId="{CF337F19-C7C2-BAD1-E055-2B681803C315}"/>
          </ac:spMkLst>
        </pc:spChg>
        <pc:spChg chg="add mod">
          <ac:chgData name="Seabrook, Alexia" userId="987d0fb7-bd91-44de-a100-c863a39e3ee4" providerId="ADAL" clId="{829A5B66-D3D9-4292-9CD9-99368C05F8AC}" dt="2025-06-02T18:48:55.740" v="13165" actId="14100"/>
          <ac:spMkLst>
            <pc:docMk/>
            <pc:sldMk cId="0" sldId="256"/>
            <ac:spMk id="58" creationId="{0F499304-A6BD-F815-CC89-5FC8FF1E0A1C}"/>
          </ac:spMkLst>
        </pc:spChg>
        <pc:spChg chg="add mod">
          <ac:chgData name="Seabrook, Alexia" userId="987d0fb7-bd91-44de-a100-c863a39e3ee4" providerId="ADAL" clId="{829A5B66-D3D9-4292-9CD9-99368C05F8AC}" dt="2025-06-02T18:37:51.199" v="12995" actId="14100"/>
          <ac:spMkLst>
            <pc:docMk/>
            <pc:sldMk cId="0" sldId="256"/>
            <ac:spMk id="59" creationId="{55952915-3A82-BE13-2C00-6155D5203B6C}"/>
          </ac:spMkLst>
        </pc:spChg>
        <pc:spChg chg="add del">
          <ac:chgData name="Seabrook, Alexia" userId="987d0fb7-bd91-44de-a100-c863a39e3ee4" providerId="ADAL" clId="{829A5B66-D3D9-4292-9CD9-99368C05F8AC}" dt="2025-06-02T18:28:33.332" v="12869" actId="22"/>
          <ac:spMkLst>
            <pc:docMk/>
            <pc:sldMk cId="0" sldId="256"/>
            <ac:spMk id="61" creationId="{B3BF670E-3A94-CE8D-CBDC-8779388446CA}"/>
          </ac:spMkLst>
        </pc:spChg>
        <pc:grpChg chg="add del mod">
          <ac:chgData name="Seabrook, Alexia" userId="987d0fb7-bd91-44de-a100-c863a39e3ee4" providerId="ADAL" clId="{829A5B66-D3D9-4292-9CD9-99368C05F8AC}" dt="2025-06-02T18:40:28.530" v="13026" actId="1076"/>
          <ac:grpSpMkLst>
            <pc:docMk/>
            <pc:sldMk cId="0" sldId="256"/>
            <ac:grpSpMk id="2" creationId="{00000000-0000-0000-0000-000000000000}"/>
          </ac:grpSpMkLst>
        </pc:grpChg>
        <pc:grpChg chg="add del mod topLvl">
          <ac:chgData name="Seabrook, Alexia" userId="987d0fb7-bd91-44de-a100-c863a39e3ee4" providerId="ADAL" clId="{829A5B66-D3D9-4292-9CD9-99368C05F8AC}" dt="2025-05-18T15:45:32.103" v="7955" actId="478"/>
          <ac:grpSpMkLst>
            <pc:docMk/>
            <pc:sldMk cId="0" sldId="256"/>
            <ac:grpSpMk id="3" creationId="{00000000-0000-0000-0000-000000000000}"/>
          </ac:grpSpMkLst>
        </pc:grpChg>
        <pc:grpChg chg="del mod">
          <ac:chgData name="Seabrook, Alexia" userId="987d0fb7-bd91-44de-a100-c863a39e3ee4" providerId="ADAL" clId="{829A5B66-D3D9-4292-9CD9-99368C05F8AC}" dt="2025-06-02T18:33:45.484" v="12931" actId="478"/>
          <ac:grpSpMkLst>
            <pc:docMk/>
            <pc:sldMk cId="0" sldId="256"/>
            <ac:grpSpMk id="9" creationId="{00000000-0000-0000-0000-000000000000}"/>
          </ac:grpSpMkLst>
        </pc:grpChg>
        <pc:grpChg chg="del mod">
          <ac:chgData name="Seabrook, Alexia" userId="987d0fb7-bd91-44de-a100-c863a39e3ee4" providerId="ADAL" clId="{829A5B66-D3D9-4292-9CD9-99368C05F8AC}" dt="2025-06-02T18:23:14.308" v="12472" actId="478"/>
          <ac:grpSpMkLst>
            <pc:docMk/>
            <pc:sldMk cId="0" sldId="256"/>
            <ac:grpSpMk id="12" creationId="{00000000-0000-0000-0000-000000000000}"/>
          </ac:grpSpMkLst>
        </pc:grpChg>
        <pc:grpChg chg="del mod">
          <ac:chgData name="Seabrook, Alexia" userId="987d0fb7-bd91-44de-a100-c863a39e3ee4" providerId="ADAL" clId="{829A5B66-D3D9-4292-9CD9-99368C05F8AC}" dt="2025-06-02T18:32:02.073" v="12915" actId="478"/>
          <ac:grpSpMkLst>
            <pc:docMk/>
            <pc:sldMk cId="0" sldId="256"/>
            <ac:grpSpMk id="17" creationId="{00000000-0000-0000-0000-000000000000}"/>
          </ac:grpSpMkLst>
        </pc:grpChg>
        <pc:grpChg chg="add del mod">
          <ac:chgData name="Seabrook, Alexia" userId="987d0fb7-bd91-44de-a100-c863a39e3ee4" providerId="ADAL" clId="{829A5B66-D3D9-4292-9CD9-99368C05F8AC}" dt="2025-06-02T18:22:56.232" v="12455" actId="478"/>
          <ac:grpSpMkLst>
            <pc:docMk/>
            <pc:sldMk cId="0" sldId="256"/>
            <ac:grpSpMk id="20" creationId="{00000000-0000-0000-0000-000000000000}"/>
          </ac:grpSpMkLst>
        </pc:grpChg>
        <pc:grpChg chg="del mod">
          <ac:chgData name="Seabrook, Alexia" userId="987d0fb7-bd91-44de-a100-c863a39e3ee4" providerId="ADAL" clId="{829A5B66-D3D9-4292-9CD9-99368C05F8AC}" dt="2025-06-02T18:38:03.593" v="12998" actId="165"/>
          <ac:grpSpMkLst>
            <pc:docMk/>
            <pc:sldMk cId="0" sldId="256"/>
            <ac:grpSpMk id="25" creationId="{00000000-0000-0000-0000-000000000000}"/>
          </ac:grpSpMkLst>
        </pc:grpChg>
        <pc:grpChg chg="del mod">
          <ac:chgData name="Seabrook, Alexia" userId="987d0fb7-bd91-44de-a100-c863a39e3ee4" providerId="ADAL" clId="{829A5B66-D3D9-4292-9CD9-99368C05F8AC}" dt="2025-06-02T18:23:57.476" v="12524" actId="478"/>
          <ac:grpSpMkLst>
            <pc:docMk/>
            <pc:sldMk cId="0" sldId="256"/>
            <ac:grpSpMk id="28" creationId="{00000000-0000-0000-0000-000000000000}"/>
          </ac:grpSpMkLst>
        </pc:grpChg>
        <pc:grpChg chg="add del mod">
          <ac:chgData name="Seabrook, Alexia" userId="987d0fb7-bd91-44de-a100-c863a39e3ee4" providerId="ADAL" clId="{829A5B66-D3D9-4292-9CD9-99368C05F8AC}" dt="2025-06-02T18:35:40.089" v="12962" actId="478"/>
          <ac:grpSpMkLst>
            <pc:docMk/>
            <pc:sldMk cId="0" sldId="256"/>
            <ac:grpSpMk id="32" creationId="{6BB7A52E-9510-49AC-5DF6-C2D92F44B11A}"/>
          </ac:grpSpMkLst>
        </pc:grpChg>
        <pc:grpChg chg="del mod">
          <ac:chgData name="Seabrook, Alexia" userId="987d0fb7-bd91-44de-a100-c863a39e3ee4" providerId="ADAL" clId="{829A5B66-D3D9-4292-9CD9-99368C05F8AC}" dt="2025-06-02T18:35:16.516" v="12957" actId="478"/>
          <ac:grpSpMkLst>
            <pc:docMk/>
            <pc:sldMk cId="0" sldId="256"/>
            <ac:grpSpMk id="33" creationId="{00000000-0000-0000-0000-000000000000}"/>
          </ac:grpSpMkLst>
        </pc:grpChg>
        <pc:grpChg chg="del mod">
          <ac:chgData name="Seabrook, Alexia" userId="987d0fb7-bd91-44de-a100-c863a39e3ee4" providerId="ADAL" clId="{829A5B66-D3D9-4292-9CD9-99368C05F8AC}" dt="2025-06-02T18:23:52.861" v="12519" actId="478"/>
          <ac:grpSpMkLst>
            <pc:docMk/>
            <pc:sldMk cId="0" sldId="256"/>
            <ac:grpSpMk id="36" creationId="{00000000-0000-0000-0000-000000000000}"/>
          </ac:grpSpMkLst>
        </pc:grpChg>
        <pc:grpChg chg="del mod">
          <ac:chgData name="Seabrook, Alexia" userId="987d0fb7-bd91-44de-a100-c863a39e3ee4" providerId="ADAL" clId="{829A5B66-D3D9-4292-9CD9-99368C05F8AC}" dt="2025-06-02T18:31:16.837" v="12903" actId="478"/>
          <ac:grpSpMkLst>
            <pc:docMk/>
            <pc:sldMk cId="0" sldId="256"/>
            <ac:grpSpMk id="41" creationId="{00000000-0000-0000-0000-000000000000}"/>
          </ac:grpSpMkLst>
        </pc:grpChg>
        <pc:grpChg chg="del mod">
          <ac:chgData name="Seabrook, Alexia" userId="987d0fb7-bd91-44de-a100-c863a39e3ee4" providerId="ADAL" clId="{829A5B66-D3D9-4292-9CD9-99368C05F8AC}" dt="2025-06-02T18:23:25.459" v="12488" actId="478"/>
          <ac:grpSpMkLst>
            <pc:docMk/>
            <pc:sldMk cId="0" sldId="256"/>
            <ac:grpSpMk id="44" creationId="{00000000-0000-0000-0000-000000000000}"/>
          </ac:grpSpMkLst>
        </pc:grpChg>
        <pc:grpChg chg="add del mod">
          <ac:chgData name="Seabrook, Alexia" userId="987d0fb7-bd91-44de-a100-c863a39e3ee4" providerId="ADAL" clId="{829A5B66-D3D9-4292-9CD9-99368C05F8AC}" dt="2025-06-02T18:24:08.027" v="12539" actId="478"/>
          <ac:grpSpMkLst>
            <pc:docMk/>
            <pc:sldMk cId="0" sldId="256"/>
            <ac:grpSpMk id="51" creationId="{5B0527C1-E644-227D-90B6-77E9D1AC507E}"/>
          </ac:grpSpMkLst>
        </pc:grpChg>
        <pc:graphicFrameChg chg="add mod">
          <ac:chgData name="Seabrook, Alexia" userId="987d0fb7-bd91-44de-a100-c863a39e3ee4" providerId="ADAL" clId="{829A5B66-D3D9-4292-9CD9-99368C05F8AC}" dt="2025-05-11T16:28:46.351" v="699"/>
          <ac:graphicFrameMkLst>
            <pc:docMk/>
            <pc:sldMk cId="0" sldId="256"/>
            <ac:graphicFrameMk id="49" creationId="{76103568-9712-5692-366E-3A438B01CF82}"/>
          </ac:graphicFrameMkLst>
        </pc:graphicFrameChg>
        <pc:graphicFrameChg chg="add mod">
          <ac:chgData name="Seabrook, Alexia" userId="987d0fb7-bd91-44de-a100-c863a39e3ee4" providerId="ADAL" clId="{829A5B66-D3D9-4292-9CD9-99368C05F8AC}" dt="2025-05-11T16:28:50.785" v="700"/>
          <ac:graphicFrameMkLst>
            <pc:docMk/>
            <pc:sldMk cId="0" sldId="256"/>
            <ac:graphicFrameMk id="50" creationId="{04F3A6A1-092A-3C46-9AA8-D2E1FAA2E83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AA932B-1576-49A2-AE1B-14B7F0CDAFD7}" type="datetimeFigureOut">
              <a:rPr lang="en-GB" smtClean="0"/>
              <a:t>02/06/2025</a:t>
            </a:fld>
            <a:endParaRPr lang="en-GB" dirty="0"/>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7C9BC4-8744-42E3-A84C-82F164ECAA5D}" type="slidenum">
              <a:rPr lang="en-GB" smtClean="0"/>
              <a:t>‹#›</a:t>
            </a:fld>
            <a:endParaRPr lang="en-GB" dirty="0"/>
          </a:p>
        </p:txBody>
      </p:sp>
    </p:spTree>
    <p:extLst>
      <p:ext uri="{BB962C8B-B14F-4D97-AF65-F5344CB8AC3E}">
        <p14:creationId xmlns:p14="http://schemas.microsoft.com/office/powerpoint/2010/main" val="329897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D7C9BC4-8744-42E3-A84C-82F164ECAA5D}" type="slidenum">
              <a:rPr lang="en-GB" smtClean="0"/>
              <a:t>1</a:t>
            </a:fld>
            <a:endParaRPr lang="en-GB" dirty="0"/>
          </a:p>
        </p:txBody>
      </p:sp>
    </p:spTree>
    <p:extLst>
      <p:ext uri="{BB962C8B-B14F-4D97-AF65-F5344CB8AC3E}">
        <p14:creationId xmlns:p14="http://schemas.microsoft.com/office/powerpoint/2010/main" val="63462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brary.aru.ac.uk/"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2050"/>
        </a:solidFill>
        <a:effectLst/>
      </p:bgPr>
    </p:bg>
    <p:spTree>
      <p:nvGrpSpPr>
        <p:cNvPr id="1" name=""/>
        <p:cNvGrpSpPr/>
        <p:nvPr/>
      </p:nvGrpSpPr>
      <p:grpSpPr>
        <a:xfrm>
          <a:off x="0" y="0"/>
          <a:ext cx="0" cy="0"/>
          <a:chOff x="0" y="0"/>
          <a:chExt cx="0" cy="0"/>
        </a:xfrm>
      </p:grpSpPr>
      <p:grpSp>
        <p:nvGrpSpPr>
          <p:cNvPr id="2" name="Group 2"/>
          <p:cNvGrpSpPr/>
          <p:nvPr/>
        </p:nvGrpSpPr>
        <p:grpSpPr>
          <a:xfrm>
            <a:off x="312616" y="1603020"/>
            <a:ext cx="20728336" cy="1322672"/>
            <a:chOff x="-1515" y="-153771"/>
            <a:chExt cx="27258466" cy="1925612"/>
          </a:xfrm>
        </p:grpSpPr>
        <p:grpSp>
          <p:nvGrpSpPr>
            <p:cNvPr id="3" name="Group 3"/>
            <p:cNvGrpSpPr/>
            <p:nvPr/>
          </p:nvGrpSpPr>
          <p:grpSpPr>
            <a:xfrm>
              <a:off x="-1515" y="-153771"/>
              <a:ext cx="27258466" cy="1925612"/>
              <a:chOff x="-3810" y="-386683"/>
              <a:chExt cx="68545908" cy="4842271"/>
            </a:xfrm>
          </p:grpSpPr>
          <p:sp>
            <p:nvSpPr>
              <p:cNvPr id="4" name="Freeform 4"/>
              <p:cNvSpPr/>
              <p:nvPr/>
            </p:nvSpPr>
            <p:spPr>
              <a:xfrm>
                <a:off x="10158" y="-386683"/>
                <a:ext cx="68516695" cy="4842271"/>
              </a:xfrm>
              <a:custGeom>
                <a:avLst/>
                <a:gdLst/>
                <a:ahLst/>
                <a:cxnLst/>
                <a:rect l="l" t="t" r="r" b="b"/>
                <a:pathLst>
                  <a:path w="68516696" h="3701620">
                    <a:moveTo>
                      <a:pt x="68516696" y="3701620"/>
                    </a:moveTo>
                    <a:lnTo>
                      <a:pt x="0" y="3694000"/>
                    </a:lnTo>
                    <a:lnTo>
                      <a:pt x="0" y="1297046"/>
                    </a:lnTo>
                    <a:lnTo>
                      <a:pt x="17780" y="19050"/>
                    </a:lnTo>
                    <a:lnTo>
                      <a:pt x="34167980" y="0"/>
                    </a:lnTo>
                    <a:lnTo>
                      <a:pt x="68497646" y="5080"/>
                    </a:lnTo>
                    <a:close/>
                  </a:path>
                </a:pathLst>
              </a:custGeom>
              <a:solidFill>
                <a:srgbClr val="FFFFFF"/>
              </a:solidFill>
            </p:spPr>
            <p:txBody>
              <a:bodyPr/>
              <a:lstStyle/>
              <a:p>
                <a:endParaRPr lang="en-GB" dirty="0"/>
              </a:p>
            </p:txBody>
          </p:sp>
          <p:sp>
            <p:nvSpPr>
              <p:cNvPr id="5" name="Freeform 5"/>
              <p:cNvSpPr/>
              <p:nvPr/>
            </p:nvSpPr>
            <p:spPr>
              <a:xfrm>
                <a:off x="-3810" y="0"/>
                <a:ext cx="68545908" cy="3728290"/>
              </a:xfrm>
              <a:custGeom>
                <a:avLst/>
                <a:gdLst/>
                <a:ahLst/>
                <a:cxnLst/>
                <a:rect l="l" t="t" r="r" b="b"/>
                <a:pathLst>
                  <a:path w="68545908" h="3728290">
                    <a:moveTo>
                      <a:pt x="68511616" y="21590"/>
                    </a:moveTo>
                    <a:cubicBezTo>
                      <a:pt x="68512887" y="34290"/>
                      <a:pt x="68512887" y="44450"/>
                      <a:pt x="68514158" y="54610"/>
                    </a:cubicBezTo>
                    <a:cubicBezTo>
                      <a:pt x="68516695" y="120079"/>
                      <a:pt x="68517966" y="200797"/>
                      <a:pt x="68520508" y="278633"/>
                    </a:cubicBezTo>
                    <a:cubicBezTo>
                      <a:pt x="68520508" y="391061"/>
                      <a:pt x="68533208" y="2607930"/>
                      <a:pt x="68539558" y="2720359"/>
                    </a:cubicBezTo>
                    <a:cubicBezTo>
                      <a:pt x="68545908" y="2890444"/>
                      <a:pt x="68542095" y="3063411"/>
                      <a:pt x="68542095" y="3233496"/>
                    </a:cubicBezTo>
                    <a:cubicBezTo>
                      <a:pt x="68542095" y="3383402"/>
                      <a:pt x="68543366" y="3521775"/>
                      <a:pt x="68544637" y="3667330"/>
                    </a:cubicBezTo>
                    <a:cubicBezTo>
                      <a:pt x="68544637" y="3688921"/>
                      <a:pt x="68544637" y="3702890"/>
                      <a:pt x="68544637" y="3727021"/>
                    </a:cubicBezTo>
                    <a:cubicBezTo>
                      <a:pt x="68521773" y="3727021"/>
                      <a:pt x="68501458" y="3728290"/>
                      <a:pt x="68264369" y="3727021"/>
                    </a:cubicBezTo>
                    <a:cubicBezTo>
                      <a:pt x="64736727" y="3721940"/>
                      <a:pt x="61154818" y="3728290"/>
                      <a:pt x="57627176" y="3723210"/>
                    </a:cubicBezTo>
                    <a:cubicBezTo>
                      <a:pt x="55510592" y="3719400"/>
                      <a:pt x="53448287" y="3721940"/>
                      <a:pt x="51331700" y="3719400"/>
                    </a:cubicBezTo>
                    <a:cubicBezTo>
                      <a:pt x="50354814" y="3718130"/>
                      <a:pt x="49377934" y="3716860"/>
                      <a:pt x="48401048" y="3715590"/>
                    </a:cubicBezTo>
                    <a:cubicBezTo>
                      <a:pt x="47804061" y="3715590"/>
                      <a:pt x="47261350" y="3716860"/>
                      <a:pt x="46664360" y="3716860"/>
                    </a:cubicBezTo>
                    <a:cubicBezTo>
                      <a:pt x="45144766" y="3715590"/>
                      <a:pt x="40965868" y="3716860"/>
                      <a:pt x="39446271" y="3715590"/>
                    </a:cubicBezTo>
                    <a:cubicBezTo>
                      <a:pt x="38360845" y="3714321"/>
                      <a:pt x="16652299" y="3723210"/>
                      <a:pt x="15566872" y="3721940"/>
                    </a:cubicBezTo>
                    <a:cubicBezTo>
                      <a:pt x="15295515" y="3721940"/>
                      <a:pt x="14969887" y="3723210"/>
                      <a:pt x="14698530" y="3723210"/>
                    </a:cubicBezTo>
                    <a:cubicBezTo>
                      <a:pt x="14047274" y="3723210"/>
                      <a:pt x="13450288" y="3724480"/>
                      <a:pt x="12799033" y="3724480"/>
                    </a:cubicBezTo>
                    <a:cubicBezTo>
                      <a:pt x="11170892" y="3724480"/>
                      <a:pt x="9597021" y="3723210"/>
                      <a:pt x="7968882" y="3721940"/>
                    </a:cubicBezTo>
                    <a:cubicBezTo>
                      <a:pt x="6991997" y="3720671"/>
                      <a:pt x="6015112" y="3719400"/>
                      <a:pt x="5092499" y="3718130"/>
                    </a:cubicBezTo>
                    <a:cubicBezTo>
                      <a:pt x="3355815" y="3716860"/>
                      <a:pt x="1619132" y="3715590"/>
                      <a:pt x="48260" y="3715590"/>
                    </a:cubicBezTo>
                    <a:cubicBezTo>
                      <a:pt x="38100" y="3715590"/>
                      <a:pt x="29210" y="3715590"/>
                      <a:pt x="19050" y="3714321"/>
                    </a:cubicBezTo>
                    <a:cubicBezTo>
                      <a:pt x="10160" y="3713050"/>
                      <a:pt x="5080" y="3706700"/>
                      <a:pt x="7620" y="3697810"/>
                    </a:cubicBezTo>
                    <a:cubicBezTo>
                      <a:pt x="16510" y="3665915"/>
                      <a:pt x="12700" y="3593846"/>
                      <a:pt x="11430" y="3518893"/>
                    </a:cubicBezTo>
                    <a:cubicBezTo>
                      <a:pt x="10160" y="3366105"/>
                      <a:pt x="6350" y="3216199"/>
                      <a:pt x="7620" y="3063411"/>
                    </a:cubicBezTo>
                    <a:cubicBezTo>
                      <a:pt x="5080" y="2873147"/>
                      <a:pt x="0" y="517904"/>
                      <a:pt x="7620" y="324757"/>
                    </a:cubicBezTo>
                    <a:cubicBezTo>
                      <a:pt x="8890" y="287281"/>
                      <a:pt x="7620" y="246922"/>
                      <a:pt x="8890" y="209445"/>
                    </a:cubicBezTo>
                    <a:cubicBezTo>
                      <a:pt x="10160" y="148907"/>
                      <a:pt x="12700" y="82603"/>
                      <a:pt x="13970" y="44450"/>
                    </a:cubicBezTo>
                    <a:cubicBezTo>
                      <a:pt x="13970" y="41910"/>
                      <a:pt x="15240" y="39370"/>
                      <a:pt x="16510" y="38100"/>
                    </a:cubicBezTo>
                    <a:cubicBezTo>
                      <a:pt x="38100" y="35560"/>
                      <a:pt x="262348" y="30480"/>
                      <a:pt x="1130690" y="29210"/>
                    </a:cubicBezTo>
                    <a:cubicBezTo>
                      <a:pt x="2596017" y="25400"/>
                      <a:pt x="4061344" y="22860"/>
                      <a:pt x="5580942" y="20320"/>
                    </a:cubicBezTo>
                    <a:cubicBezTo>
                      <a:pt x="6612097" y="17780"/>
                      <a:pt x="7643253" y="16510"/>
                      <a:pt x="8620138" y="13970"/>
                    </a:cubicBezTo>
                    <a:cubicBezTo>
                      <a:pt x="9597023" y="11430"/>
                      <a:pt x="10628179" y="8890"/>
                      <a:pt x="11605063" y="8890"/>
                    </a:cubicBezTo>
                    <a:cubicBezTo>
                      <a:pt x="12690491" y="7620"/>
                      <a:pt x="13775918" y="10160"/>
                      <a:pt x="14861345" y="8890"/>
                    </a:cubicBezTo>
                    <a:cubicBezTo>
                      <a:pt x="16218129" y="8890"/>
                      <a:pt x="40803056" y="6350"/>
                      <a:pt x="42159841" y="5080"/>
                    </a:cubicBezTo>
                    <a:cubicBezTo>
                      <a:pt x="43462354" y="3810"/>
                      <a:pt x="44764867" y="2540"/>
                      <a:pt x="46121652" y="2540"/>
                    </a:cubicBezTo>
                    <a:cubicBezTo>
                      <a:pt x="48346775" y="1270"/>
                      <a:pt x="50517632" y="0"/>
                      <a:pt x="52742755" y="0"/>
                    </a:cubicBezTo>
                    <a:cubicBezTo>
                      <a:pt x="53665372" y="0"/>
                      <a:pt x="54642255" y="2540"/>
                      <a:pt x="55564865" y="2540"/>
                    </a:cubicBezTo>
                    <a:cubicBezTo>
                      <a:pt x="58115624" y="3810"/>
                      <a:pt x="60720643" y="5080"/>
                      <a:pt x="63271402" y="7620"/>
                    </a:cubicBezTo>
                    <a:cubicBezTo>
                      <a:pt x="64628188" y="8890"/>
                      <a:pt x="65984967" y="12700"/>
                      <a:pt x="67341752" y="16510"/>
                    </a:cubicBezTo>
                    <a:cubicBezTo>
                      <a:pt x="67667382" y="16510"/>
                      <a:pt x="67993012" y="16510"/>
                      <a:pt x="68264369" y="16510"/>
                    </a:cubicBezTo>
                    <a:cubicBezTo>
                      <a:pt x="68492566" y="17780"/>
                      <a:pt x="68501458" y="20320"/>
                      <a:pt x="68511616" y="21590"/>
                    </a:cubicBezTo>
                    <a:close/>
                    <a:moveTo>
                      <a:pt x="68521773" y="3710510"/>
                    </a:moveTo>
                    <a:cubicBezTo>
                      <a:pt x="68523045" y="3694000"/>
                      <a:pt x="68524316" y="3681300"/>
                      <a:pt x="68524316" y="3668600"/>
                    </a:cubicBezTo>
                    <a:cubicBezTo>
                      <a:pt x="68523045" y="3507362"/>
                      <a:pt x="68521773" y="3354574"/>
                      <a:pt x="68521773" y="3190254"/>
                    </a:cubicBezTo>
                    <a:cubicBezTo>
                      <a:pt x="68521773" y="3115302"/>
                      <a:pt x="68524316" y="3040349"/>
                      <a:pt x="68523045" y="2965396"/>
                    </a:cubicBezTo>
                    <a:cubicBezTo>
                      <a:pt x="68523045" y="2896209"/>
                      <a:pt x="68521773" y="2824139"/>
                      <a:pt x="68520508" y="2754953"/>
                    </a:cubicBezTo>
                    <a:cubicBezTo>
                      <a:pt x="68515423" y="2648289"/>
                      <a:pt x="68503995" y="440069"/>
                      <a:pt x="68503995" y="333406"/>
                    </a:cubicBezTo>
                    <a:cubicBezTo>
                      <a:pt x="68501458" y="244039"/>
                      <a:pt x="68498916" y="151790"/>
                      <a:pt x="68496373" y="63500"/>
                    </a:cubicBezTo>
                    <a:cubicBezTo>
                      <a:pt x="68495108" y="44450"/>
                      <a:pt x="68493837" y="43180"/>
                      <a:pt x="68101551" y="41910"/>
                    </a:cubicBezTo>
                    <a:cubicBezTo>
                      <a:pt x="67938739" y="41910"/>
                      <a:pt x="67830194" y="41910"/>
                      <a:pt x="67667382" y="40640"/>
                    </a:cubicBezTo>
                    <a:cubicBezTo>
                      <a:pt x="66310603" y="36830"/>
                      <a:pt x="64899539" y="31750"/>
                      <a:pt x="63542760" y="30480"/>
                    </a:cubicBezTo>
                    <a:cubicBezTo>
                      <a:pt x="60232208" y="26670"/>
                      <a:pt x="56867384" y="25400"/>
                      <a:pt x="53556833" y="22860"/>
                    </a:cubicBezTo>
                    <a:cubicBezTo>
                      <a:pt x="53068385" y="22860"/>
                      <a:pt x="52525671" y="22860"/>
                      <a:pt x="52037229" y="22860"/>
                    </a:cubicBezTo>
                    <a:cubicBezTo>
                      <a:pt x="51223161" y="22860"/>
                      <a:pt x="50409090" y="22860"/>
                      <a:pt x="49649288" y="22860"/>
                    </a:cubicBezTo>
                    <a:cubicBezTo>
                      <a:pt x="47912607" y="22860"/>
                      <a:pt x="46175922" y="22860"/>
                      <a:pt x="44493510" y="24130"/>
                    </a:cubicBezTo>
                    <a:cubicBezTo>
                      <a:pt x="43028182" y="25400"/>
                      <a:pt x="18334711" y="29210"/>
                      <a:pt x="16869387" y="29210"/>
                    </a:cubicBezTo>
                    <a:cubicBezTo>
                      <a:pt x="14481446" y="29210"/>
                      <a:pt x="12093506" y="26670"/>
                      <a:pt x="9705567" y="33020"/>
                    </a:cubicBezTo>
                    <a:cubicBezTo>
                      <a:pt x="8457323" y="36830"/>
                      <a:pt x="7263354" y="36830"/>
                      <a:pt x="6069384" y="38100"/>
                    </a:cubicBezTo>
                    <a:cubicBezTo>
                      <a:pt x="4007072" y="41910"/>
                      <a:pt x="1944761" y="45720"/>
                      <a:pt x="49530" y="50800"/>
                    </a:cubicBezTo>
                    <a:cubicBezTo>
                      <a:pt x="36830" y="50800"/>
                      <a:pt x="34290" y="53340"/>
                      <a:pt x="33020" y="73954"/>
                    </a:cubicBezTo>
                    <a:cubicBezTo>
                      <a:pt x="31750" y="125844"/>
                      <a:pt x="31750" y="177735"/>
                      <a:pt x="30480" y="229625"/>
                    </a:cubicBezTo>
                    <a:cubicBezTo>
                      <a:pt x="29210" y="316109"/>
                      <a:pt x="26670" y="399710"/>
                      <a:pt x="25400" y="486194"/>
                    </a:cubicBezTo>
                    <a:cubicBezTo>
                      <a:pt x="20320" y="578443"/>
                      <a:pt x="26670" y="2832788"/>
                      <a:pt x="29210" y="2925037"/>
                    </a:cubicBezTo>
                    <a:cubicBezTo>
                      <a:pt x="29210" y="3023052"/>
                      <a:pt x="29210" y="3123950"/>
                      <a:pt x="30480" y="3221965"/>
                    </a:cubicBezTo>
                    <a:cubicBezTo>
                      <a:pt x="30480" y="3294035"/>
                      <a:pt x="33020" y="3366105"/>
                      <a:pt x="33020" y="3438175"/>
                    </a:cubicBezTo>
                    <a:cubicBezTo>
                      <a:pt x="33020" y="3516010"/>
                      <a:pt x="33020" y="3593846"/>
                      <a:pt x="31750" y="3668600"/>
                    </a:cubicBezTo>
                    <a:cubicBezTo>
                      <a:pt x="31750" y="3672410"/>
                      <a:pt x="31750" y="3674950"/>
                      <a:pt x="31750" y="3678760"/>
                    </a:cubicBezTo>
                    <a:cubicBezTo>
                      <a:pt x="31750" y="3688921"/>
                      <a:pt x="35560" y="3692730"/>
                      <a:pt x="44450" y="3692730"/>
                    </a:cubicBezTo>
                    <a:cubicBezTo>
                      <a:pt x="370891" y="3692730"/>
                      <a:pt x="1130690" y="3694000"/>
                      <a:pt x="1836218" y="3694000"/>
                    </a:cubicBezTo>
                    <a:cubicBezTo>
                      <a:pt x="2867373" y="3694000"/>
                      <a:pt x="3952801" y="3691460"/>
                      <a:pt x="4983957" y="3694000"/>
                    </a:cubicBezTo>
                    <a:cubicBezTo>
                      <a:pt x="6666369" y="3697810"/>
                      <a:pt x="8348781" y="3700350"/>
                      <a:pt x="10031194" y="3699080"/>
                    </a:cubicBezTo>
                    <a:cubicBezTo>
                      <a:pt x="11116622" y="3697810"/>
                      <a:pt x="12147777" y="3700350"/>
                      <a:pt x="13233204" y="3700350"/>
                    </a:cubicBezTo>
                    <a:cubicBezTo>
                      <a:pt x="14807074" y="3700350"/>
                      <a:pt x="16380942" y="3699080"/>
                      <a:pt x="17954814" y="3700350"/>
                    </a:cubicBezTo>
                    <a:cubicBezTo>
                      <a:pt x="20288482" y="3701621"/>
                      <a:pt x="45904565" y="3691460"/>
                      <a:pt x="48292506" y="3694000"/>
                    </a:cubicBezTo>
                    <a:cubicBezTo>
                      <a:pt x="49323662" y="3695271"/>
                      <a:pt x="50354814" y="3696540"/>
                      <a:pt x="51331700" y="3696540"/>
                    </a:cubicBezTo>
                    <a:cubicBezTo>
                      <a:pt x="53122658" y="3699080"/>
                      <a:pt x="54859339" y="3695271"/>
                      <a:pt x="56650293" y="3699080"/>
                    </a:cubicBezTo>
                    <a:cubicBezTo>
                      <a:pt x="58115624" y="3701621"/>
                      <a:pt x="59580949" y="3701621"/>
                      <a:pt x="61046273" y="3704160"/>
                    </a:cubicBezTo>
                    <a:cubicBezTo>
                      <a:pt x="63217130" y="3707971"/>
                      <a:pt x="65387986" y="3710510"/>
                      <a:pt x="67558837" y="3711780"/>
                    </a:cubicBezTo>
                    <a:cubicBezTo>
                      <a:pt x="68372908" y="3711780"/>
                      <a:pt x="68501458" y="3710510"/>
                      <a:pt x="68521773" y="3710510"/>
                    </a:cubicBezTo>
                    <a:close/>
                  </a:path>
                </a:pathLst>
              </a:custGeom>
              <a:solidFill>
                <a:srgbClr val="9B99CB"/>
              </a:solidFill>
            </p:spPr>
            <p:txBody>
              <a:bodyPr/>
              <a:lstStyle/>
              <a:p>
                <a:endParaRPr lang="en-GB" dirty="0"/>
              </a:p>
            </p:txBody>
          </p:sp>
        </p:grpSp>
        <p:sp>
          <p:nvSpPr>
            <p:cNvPr id="6" name="TextBox 6"/>
            <p:cNvSpPr txBox="1"/>
            <p:nvPr/>
          </p:nvSpPr>
          <p:spPr>
            <a:xfrm>
              <a:off x="2937402" y="-87931"/>
              <a:ext cx="21482384" cy="1829646"/>
            </a:xfrm>
            <a:prstGeom prst="rect">
              <a:avLst/>
            </a:prstGeom>
          </p:spPr>
          <p:txBody>
            <a:bodyPr wrap="square" lIns="0" tIns="0" rIns="0" bIns="0" rtlCol="0" anchor="t">
              <a:spAutoFit/>
            </a:bodyPr>
            <a:lstStyle/>
            <a:p>
              <a:pPr algn="ctr">
                <a:lnSpc>
                  <a:spcPts val="4873"/>
                </a:lnSpc>
              </a:pPr>
              <a:r>
                <a:rPr lang="en-US" sz="4200" b="1" dirty="0">
                  <a:solidFill>
                    <a:srgbClr val="222050"/>
                  </a:solidFill>
                  <a:latin typeface="Arial Bold"/>
                  <a:ea typeface="Arial Bold"/>
                  <a:cs typeface="Arial Bold"/>
                  <a:sym typeface="Arial Bold"/>
                </a:rPr>
                <a:t>Factors Driving Achievement and Retention Rates of Apprentices in the Casual Dining Sector</a:t>
              </a:r>
            </a:p>
          </p:txBody>
        </p:sp>
      </p:grpSp>
      <p:sp>
        <p:nvSpPr>
          <p:cNvPr id="7" name="TextBox 7"/>
          <p:cNvSpPr txBox="1"/>
          <p:nvPr/>
        </p:nvSpPr>
        <p:spPr>
          <a:xfrm>
            <a:off x="455807" y="948084"/>
            <a:ext cx="20441955" cy="448841"/>
          </a:xfrm>
          <a:prstGeom prst="rect">
            <a:avLst/>
          </a:prstGeom>
        </p:spPr>
        <p:txBody>
          <a:bodyPr lIns="0" tIns="0" rIns="0" bIns="0" rtlCol="0" anchor="t">
            <a:spAutoFit/>
          </a:bodyPr>
          <a:lstStyle/>
          <a:p>
            <a:pPr marL="0" lvl="0" indent="0" algn="ctr">
              <a:lnSpc>
                <a:spcPts val="3548"/>
              </a:lnSpc>
              <a:spcBef>
                <a:spcPct val="0"/>
              </a:spcBef>
            </a:pPr>
            <a:r>
              <a:rPr lang="en-US" sz="3444" b="1" dirty="0">
                <a:solidFill>
                  <a:srgbClr val="E9A518"/>
                </a:solidFill>
                <a:latin typeface="Arial Bold"/>
                <a:ea typeface="Arial Bold"/>
                <a:cs typeface="Arial Bold"/>
                <a:sym typeface="Arial Bold"/>
              </a:rPr>
              <a:t>Alexia Seabrook</a:t>
            </a:r>
          </a:p>
        </p:txBody>
      </p:sp>
      <p:sp>
        <p:nvSpPr>
          <p:cNvPr id="8" name="TextBox 8"/>
          <p:cNvSpPr txBox="1"/>
          <p:nvPr/>
        </p:nvSpPr>
        <p:spPr>
          <a:xfrm>
            <a:off x="7231432" y="386134"/>
            <a:ext cx="6923484" cy="333350"/>
          </a:xfrm>
          <a:prstGeom prst="rect">
            <a:avLst/>
          </a:prstGeom>
        </p:spPr>
        <p:txBody>
          <a:bodyPr lIns="0" tIns="0" rIns="0" bIns="0" rtlCol="0" anchor="t">
            <a:spAutoFit/>
          </a:bodyPr>
          <a:lstStyle/>
          <a:p>
            <a:pPr marL="0" lvl="0" indent="0" algn="ctr">
              <a:lnSpc>
                <a:spcPts val="2270"/>
              </a:lnSpc>
              <a:spcBef>
                <a:spcPct val="0"/>
              </a:spcBef>
            </a:pPr>
            <a:r>
              <a:rPr lang="en-US" sz="2204" b="1" dirty="0">
                <a:solidFill>
                  <a:srgbClr val="FFFFFF"/>
                </a:solidFill>
                <a:latin typeface="Arial Bold"/>
                <a:ea typeface="Arial Bold"/>
                <a:cs typeface="Arial Bold"/>
                <a:sym typeface="Arial Bold"/>
              </a:rPr>
              <a:t>Journal of Vocational Research and Practice (JVRP)</a:t>
            </a:r>
          </a:p>
        </p:txBody>
      </p:sp>
      <p:sp>
        <p:nvSpPr>
          <p:cNvPr id="10" name="Freeform 10"/>
          <p:cNvSpPr/>
          <p:nvPr/>
        </p:nvSpPr>
        <p:spPr>
          <a:xfrm>
            <a:off x="6579960" y="3856071"/>
            <a:ext cx="7558831" cy="11124231"/>
          </a:xfrm>
          <a:custGeom>
            <a:avLst/>
            <a:gdLst/>
            <a:ahLst/>
            <a:cxnLst/>
            <a:rect l="l" t="t" r="r" b="b"/>
            <a:pathLst>
              <a:path w="21724310" h="34650611">
                <a:moveTo>
                  <a:pt x="21724310" y="34650611"/>
                </a:moveTo>
                <a:lnTo>
                  <a:pt x="0" y="34642990"/>
                </a:lnTo>
                <a:lnTo>
                  <a:pt x="0" y="12030964"/>
                </a:lnTo>
                <a:lnTo>
                  <a:pt x="17780" y="19050"/>
                </a:lnTo>
                <a:lnTo>
                  <a:pt x="10831947" y="0"/>
                </a:lnTo>
                <a:lnTo>
                  <a:pt x="21705260" y="5080"/>
                </a:lnTo>
                <a:close/>
              </a:path>
            </a:pathLst>
          </a:custGeom>
          <a:solidFill>
            <a:srgbClr val="EAE9FF"/>
          </a:solidFill>
        </p:spPr>
        <p:txBody>
          <a:bodyPr anchor="ctr"/>
          <a:lstStyle/>
          <a:p>
            <a:pPr>
              <a:lnSpc>
                <a:spcPts val="2089"/>
              </a:lnSpc>
              <a:spcBef>
                <a:spcPct val="0"/>
              </a:spcBef>
            </a:pPr>
            <a:r>
              <a:rPr lang="en-US" sz="1680" dirty="0">
                <a:solidFill>
                  <a:srgbClr val="222050"/>
                </a:solidFill>
                <a:latin typeface="Arial"/>
                <a:cs typeface="Arial"/>
                <a:sym typeface="Arial"/>
              </a:rPr>
              <a:t>Four key factors driving achievement and retention rates of apprentices in the case study organisation were found, informing a total of six recommendations.</a:t>
            </a:r>
          </a:p>
          <a:p>
            <a:pPr>
              <a:lnSpc>
                <a:spcPts val="2089"/>
              </a:lnSpc>
              <a:spcBef>
                <a:spcPct val="0"/>
              </a:spcBef>
            </a:pPr>
            <a:endParaRPr lang="en-US" sz="1680" dirty="0">
              <a:solidFill>
                <a:srgbClr val="222050"/>
              </a:solidFill>
              <a:latin typeface="Arial"/>
              <a:cs typeface="Arial"/>
              <a:sym typeface="Arial"/>
            </a:endParaRPr>
          </a:p>
          <a:p>
            <a:pPr>
              <a:lnSpc>
                <a:spcPts val="2089"/>
              </a:lnSpc>
              <a:spcBef>
                <a:spcPct val="0"/>
              </a:spcBef>
            </a:pPr>
            <a:r>
              <a:rPr lang="en-US" sz="1680" dirty="0">
                <a:solidFill>
                  <a:srgbClr val="222050"/>
                </a:solidFill>
                <a:latin typeface="Arial"/>
                <a:cs typeface="Arial"/>
                <a:sym typeface="Arial"/>
              </a:rPr>
              <a:t>This research emphasised the complexity of the challenges within the hospitality industry and further education sector and how these are materialising in the case study organisation. This includes the negative perceptions of developing a career in hospitality (King et al, 2021) and the boom of people changing industries post Covid (Morgan, 2021). To combat this, Rowe, et al (2017)  highlight the importance of effective apprenticeship recruitment strategies to recruit the ‘right candidate’.</a:t>
            </a:r>
          </a:p>
          <a:p>
            <a:pPr algn="l">
              <a:lnSpc>
                <a:spcPts val="2089"/>
              </a:lnSpc>
              <a:spcBef>
                <a:spcPct val="0"/>
              </a:spcBef>
            </a:pPr>
            <a:endParaRPr lang="en-US" sz="1680" dirty="0">
              <a:solidFill>
                <a:srgbClr val="222050"/>
              </a:solidFill>
              <a:latin typeface="Arial"/>
              <a:cs typeface="Arial"/>
              <a:sym typeface="Arial"/>
            </a:endParaRPr>
          </a:p>
          <a:p>
            <a:pPr algn="l">
              <a:lnSpc>
                <a:spcPts val="2089"/>
              </a:lnSpc>
              <a:spcBef>
                <a:spcPct val="0"/>
              </a:spcBef>
            </a:pPr>
            <a:r>
              <a:rPr lang="en-US" sz="1680" b="1" dirty="0">
                <a:solidFill>
                  <a:srgbClr val="222050"/>
                </a:solidFill>
                <a:latin typeface="Arial"/>
                <a:cs typeface="Arial"/>
                <a:sym typeface="Arial"/>
              </a:rPr>
              <a:t>Workplace Support </a:t>
            </a:r>
          </a:p>
          <a:p>
            <a:pPr algn="l">
              <a:lnSpc>
                <a:spcPts val="2089"/>
              </a:lnSpc>
              <a:spcBef>
                <a:spcPct val="0"/>
              </a:spcBef>
            </a:pPr>
            <a:r>
              <a:rPr lang="en-US" sz="1680" dirty="0">
                <a:solidFill>
                  <a:srgbClr val="222050"/>
                </a:solidFill>
                <a:latin typeface="Arial"/>
                <a:cs typeface="Arial"/>
                <a:sym typeface="Arial"/>
              </a:rPr>
              <a:t>Learners who felt well-supported by their managers and teams reported higher satisfaction and were more likely to complete their programme. In contrast, a lack of support often contributed to early withdrawal.</a:t>
            </a:r>
          </a:p>
          <a:p>
            <a:pPr algn="l">
              <a:lnSpc>
                <a:spcPts val="2089"/>
              </a:lnSpc>
              <a:spcBef>
                <a:spcPct val="0"/>
              </a:spcBef>
            </a:pPr>
            <a:r>
              <a:rPr lang="en-US" sz="1680" i="1" dirty="0">
                <a:solidFill>
                  <a:srgbClr val="222050"/>
                </a:solidFill>
                <a:latin typeface="Arial"/>
                <a:cs typeface="Arial"/>
                <a:sym typeface="Arial"/>
              </a:rPr>
              <a:t>Recommendation 1</a:t>
            </a:r>
            <a:r>
              <a:rPr lang="en-US" sz="1680" dirty="0">
                <a:solidFill>
                  <a:srgbClr val="222050"/>
                </a:solidFill>
                <a:latin typeface="Arial"/>
                <a:cs typeface="Arial"/>
                <a:sym typeface="Arial"/>
              </a:rPr>
              <a:t>: Further investigate workplace support through learner and line manager surveys</a:t>
            </a:r>
          </a:p>
          <a:p>
            <a:pPr>
              <a:lnSpc>
                <a:spcPts val="2089"/>
              </a:lnSpc>
              <a:spcBef>
                <a:spcPct val="0"/>
              </a:spcBef>
            </a:pPr>
            <a:r>
              <a:rPr lang="en-US" sz="1680" i="1" dirty="0">
                <a:solidFill>
                  <a:srgbClr val="222050"/>
                </a:solidFill>
                <a:latin typeface="Arial"/>
                <a:cs typeface="Arial"/>
                <a:sym typeface="Arial"/>
              </a:rPr>
              <a:t>Recommendation 2</a:t>
            </a:r>
            <a:r>
              <a:rPr lang="en-US" sz="1680" dirty="0">
                <a:solidFill>
                  <a:srgbClr val="222050"/>
                </a:solidFill>
                <a:latin typeface="Arial"/>
                <a:cs typeface="Arial"/>
                <a:sym typeface="Arial"/>
              </a:rPr>
              <a:t>: Review licensing process which allows restaurants to employ an apprentice</a:t>
            </a:r>
          </a:p>
          <a:p>
            <a:pPr algn="l">
              <a:lnSpc>
                <a:spcPts val="2089"/>
              </a:lnSpc>
              <a:spcBef>
                <a:spcPct val="0"/>
              </a:spcBef>
            </a:pPr>
            <a:endParaRPr lang="en-US" sz="1680" dirty="0">
              <a:solidFill>
                <a:srgbClr val="222050"/>
              </a:solidFill>
              <a:latin typeface="Arial"/>
              <a:cs typeface="Arial"/>
              <a:sym typeface="Arial"/>
            </a:endParaRPr>
          </a:p>
          <a:p>
            <a:pPr algn="l">
              <a:lnSpc>
                <a:spcPts val="2089"/>
              </a:lnSpc>
              <a:spcBef>
                <a:spcPct val="0"/>
              </a:spcBef>
            </a:pPr>
            <a:r>
              <a:rPr lang="en-US" sz="1680" b="1" dirty="0">
                <a:solidFill>
                  <a:srgbClr val="222050"/>
                </a:solidFill>
                <a:latin typeface="Arial"/>
                <a:cs typeface="Arial"/>
                <a:sym typeface="Arial"/>
              </a:rPr>
              <a:t>Completion of Functional Skills</a:t>
            </a:r>
          </a:p>
          <a:p>
            <a:pPr algn="l">
              <a:lnSpc>
                <a:spcPts val="2089"/>
              </a:lnSpc>
              <a:spcBef>
                <a:spcPct val="0"/>
              </a:spcBef>
            </a:pPr>
            <a:r>
              <a:rPr lang="en-US" sz="1680" dirty="0">
                <a:solidFill>
                  <a:srgbClr val="222050"/>
                </a:solidFill>
                <a:latin typeface="Arial"/>
                <a:cs typeface="Arial"/>
                <a:sym typeface="Arial"/>
              </a:rPr>
              <a:t>Learners required to complete functional skills have an increased chance of leaving / not achieving their programme.</a:t>
            </a:r>
          </a:p>
          <a:p>
            <a:pPr algn="l">
              <a:lnSpc>
                <a:spcPts val="2089"/>
              </a:lnSpc>
              <a:spcBef>
                <a:spcPct val="0"/>
              </a:spcBef>
            </a:pPr>
            <a:r>
              <a:rPr lang="en-US" sz="1680" i="1" dirty="0">
                <a:solidFill>
                  <a:srgbClr val="222050"/>
                </a:solidFill>
                <a:latin typeface="Arial"/>
                <a:cs typeface="Arial"/>
                <a:sym typeface="Arial"/>
              </a:rPr>
              <a:t>Recommendation 3</a:t>
            </a:r>
            <a:r>
              <a:rPr lang="en-US" sz="1680" dirty="0">
                <a:solidFill>
                  <a:srgbClr val="222050"/>
                </a:solidFill>
                <a:latin typeface="Arial"/>
                <a:cs typeface="Arial"/>
                <a:sym typeface="Arial"/>
              </a:rPr>
              <a:t>: Complete additional research to investigate: </a:t>
            </a:r>
          </a:p>
          <a:p>
            <a:pPr marL="285750" indent="-285750" algn="l">
              <a:lnSpc>
                <a:spcPts val="2089"/>
              </a:lnSpc>
              <a:spcBef>
                <a:spcPct val="0"/>
              </a:spcBef>
              <a:buFont typeface="Arial" panose="020B0604020202020204" pitchFamily="34" charset="0"/>
              <a:buChar char="•"/>
            </a:pPr>
            <a:r>
              <a:rPr lang="en-US" sz="1680" dirty="0">
                <a:solidFill>
                  <a:srgbClr val="222050"/>
                </a:solidFill>
                <a:latin typeface="Arial"/>
                <a:cs typeface="Arial"/>
                <a:sym typeface="Arial"/>
              </a:rPr>
              <a:t>Is there enough time available for teaching and learning? </a:t>
            </a:r>
          </a:p>
          <a:p>
            <a:pPr marL="285750" indent="-285750" algn="l">
              <a:lnSpc>
                <a:spcPts val="2089"/>
              </a:lnSpc>
              <a:spcBef>
                <a:spcPct val="0"/>
              </a:spcBef>
              <a:buFont typeface="Arial" panose="020B0604020202020204" pitchFamily="34" charset="0"/>
              <a:buChar char="•"/>
            </a:pPr>
            <a:r>
              <a:rPr lang="en-US" sz="1680" dirty="0">
                <a:solidFill>
                  <a:srgbClr val="222050"/>
                </a:solidFill>
                <a:latin typeface="Arial"/>
                <a:cs typeface="Arial"/>
                <a:sym typeface="Arial"/>
              </a:rPr>
              <a:t>Are the teaching, learning, resources and assessment methods effective?</a:t>
            </a:r>
          </a:p>
          <a:p>
            <a:pPr marL="285750" indent="-285750" algn="l">
              <a:lnSpc>
                <a:spcPts val="2089"/>
              </a:lnSpc>
              <a:spcBef>
                <a:spcPct val="0"/>
              </a:spcBef>
              <a:buFont typeface="Arial" panose="020B0604020202020204" pitchFamily="34" charset="0"/>
              <a:buChar char="•"/>
            </a:pPr>
            <a:r>
              <a:rPr lang="en-US" sz="1680" dirty="0">
                <a:solidFill>
                  <a:srgbClr val="222050"/>
                </a:solidFill>
                <a:latin typeface="Arial"/>
                <a:cs typeface="Arial"/>
                <a:sym typeface="Arial"/>
              </a:rPr>
              <a:t>Are the right candidates being recruited for the right programme? </a:t>
            </a:r>
          </a:p>
          <a:p>
            <a:pPr algn="l">
              <a:lnSpc>
                <a:spcPts val="2089"/>
              </a:lnSpc>
              <a:spcBef>
                <a:spcPct val="0"/>
              </a:spcBef>
            </a:pPr>
            <a:endParaRPr lang="en-US" sz="1680" dirty="0">
              <a:solidFill>
                <a:srgbClr val="222050"/>
              </a:solidFill>
              <a:latin typeface="Arial"/>
              <a:cs typeface="Arial"/>
              <a:sym typeface="Arial"/>
            </a:endParaRPr>
          </a:p>
          <a:p>
            <a:pPr algn="l">
              <a:lnSpc>
                <a:spcPts val="2089"/>
              </a:lnSpc>
              <a:spcBef>
                <a:spcPct val="0"/>
              </a:spcBef>
            </a:pPr>
            <a:r>
              <a:rPr lang="en-US" sz="1680" b="1" dirty="0">
                <a:solidFill>
                  <a:srgbClr val="222050"/>
                </a:solidFill>
                <a:latin typeface="Arial"/>
                <a:cs typeface="Arial"/>
                <a:sym typeface="Arial"/>
              </a:rPr>
              <a:t>Method of Employment</a:t>
            </a:r>
          </a:p>
          <a:p>
            <a:pPr algn="l">
              <a:lnSpc>
                <a:spcPts val="2089"/>
              </a:lnSpc>
              <a:spcBef>
                <a:spcPct val="0"/>
              </a:spcBef>
            </a:pPr>
            <a:r>
              <a:rPr lang="en-US" sz="1680" dirty="0">
                <a:solidFill>
                  <a:srgbClr val="222050"/>
                </a:solidFill>
                <a:latin typeface="Arial"/>
                <a:cs typeface="Arial"/>
                <a:sym typeface="Arial"/>
              </a:rPr>
              <a:t>Learners who already work in the organisation before starting their apprenticeship have an increased chance of achieving their programme.</a:t>
            </a:r>
          </a:p>
          <a:p>
            <a:pPr algn="l">
              <a:lnSpc>
                <a:spcPts val="2089"/>
              </a:lnSpc>
              <a:spcBef>
                <a:spcPct val="0"/>
              </a:spcBef>
            </a:pPr>
            <a:r>
              <a:rPr lang="en-US" sz="1680" i="1" dirty="0">
                <a:solidFill>
                  <a:srgbClr val="222050"/>
                </a:solidFill>
                <a:latin typeface="Arial"/>
                <a:cs typeface="Arial"/>
                <a:sym typeface="Arial"/>
              </a:rPr>
              <a:t>Recommendation 4</a:t>
            </a:r>
            <a:r>
              <a:rPr lang="en-US" sz="1680" dirty="0">
                <a:solidFill>
                  <a:srgbClr val="222050"/>
                </a:solidFill>
                <a:latin typeface="Arial"/>
                <a:cs typeface="Arial"/>
                <a:sym typeface="Arial"/>
              </a:rPr>
              <a:t>: Review the external recruitment process. Update pre-screen interview questions to gain more information on candidates (prior experience, behaviours, skills, aspirations).</a:t>
            </a:r>
          </a:p>
          <a:p>
            <a:pPr algn="l">
              <a:lnSpc>
                <a:spcPts val="2089"/>
              </a:lnSpc>
              <a:spcBef>
                <a:spcPct val="0"/>
              </a:spcBef>
            </a:pPr>
            <a:endParaRPr lang="en-US" sz="1680" dirty="0">
              <a:solidFill>
                <a:srgbClr val="222050"/>
              </a:solidFill>
              <a:latin typeface="Arial"/>
              <a:cs typeface="Arial"/>
              <a:sym typeface="Arial"/>
            </a:endParaRPr>
          </a:p>
          <a:p>
            <a:pPr algn="l">
              <a:lnSpc>
                <a:spcPts val="2089"/>
              </a:lnSpc>
              <a:spcBef>
                <a:spcPct val="0"/>
              </a:spcBef>
            </a:pPr>
            <a:r>
              <a:rPr lang="en-US" sz="1680" b="1" dirty="0">
                <a:solidFill>
                  <a:srgbClr val="222050"/>
                </a:solidFill>
                <a:latin typeface="Arial"/>
                <a:cs typeface="Arial"/>
                <a:sym typeface="Arial"/>
              </a:rPr>
              <a:t>Off the Job Training</a:t>
            </a:r>
          </a:p>
          <a:p>
            <a:pPr algn="l">
              <a:lnSpc>
                <a:spcPts val="2089"/>
              </a:lnSpc>
              <a:spcBef>
                <a:spcPct val="0"/>
              </a:spcBef>
            </a:pPr>
            <a:r>
              <a:rPr lang="en-US" sz="1680" dirty="0">
                <a:solidFill>
                  <a:srgbClr val="222050"/>
                </a:solidFill>
                <a:latin typeface="Arial"/>
                <a:cs typeface="Arial"/>
                <a:sym typeface="Arial"/>
              </a:rPr>
              <a:t>Learners across all programmes highlighted challenges with the time available to complete apprenticeship work and the technology provided for this. </a:t>
            </a:r>
          </a:p>
          <a:p>
            <a:pPr algn="l">
              <a:lnSpc>
                <a:spcPts val="2089"/>
              </a:lnSpc>
              <a:spcBef>
                <a:spcPct val="0"/>
              </a:spcBef>
            </a:pPr>
            <a:r>
              <a:rPr lang="en-US" sz="1680" i="1" dirty="0">
                <a:solidFill>
                  <a:srgbClr val="222050"/>
                </a:solidFill>
                <a:latin typeface="Arial"/>
                <a:cs typeface="Arial"/>
                <a:sym typeface="Arial"/>
              </a:rPr>
              <a:t>Recommendation 5</a:t>
            </a:r>
            <a:r>
              <a:rPr lang="en-US" sz="1680" dirty="0">
                <a:solidFill>
                  <a:srgbClr val="222050"/>
                </a:solidFill>
                <a:latin typeface="Arial"/>
                <a:cs typeface="Arial"/>
                <a:sym typeface="Arial"/>
              </a:rPr>
              <a:t>: Provide study skills (managing workload and IT)</a:t>
            </a:r>
          </a:p>
          <a:p>
            <a:pPr algn="l">
              <a:lnSpc>
                <a:spcPts val="2089"/>
              </a:lnSpc>
              <a:spcBef>
                <a:spcPct val="0"/>
              </a:spcBef>
            </a:pPr>
            <a:r>
              <a:rPr lang="en-US" sz="1680" i="1" dirty="0">
                <a:solidFill>
                  <a:srgbClr val="222050"/>
                </a:solidFill>
                <a:latin typeface="Arial"/>
                <a:cs typeface="Arial"/>
                <a:sym typeface="Arial"/>
              </a:rPr>
              <a:t>Recommendation 6</a:t>
            </a:r>
            <a:r>
              <a:rPr lang="en-US" sz="1680" dirty="0">
                <a:solidFill>
                  <a:srgbClr val="222050"/>
                </a:solidFill>
                <a:latin typeface="Arial"/>
                <a:cs typeface="Arial"/>
                <a:sym typeface="Arial"/>
              </a:rPr>
              <a:t>: Escalate technology issues with IT</a:t>
            </a:r>
          </a:p>
        </p:txBody>
      </p:sp>
      <p:sp>
        <p:nvSpPr>
          <p:cNvPr id="15" name="TextBox 15"/>
          <p:cNvSpPr txBox="1"/>
          <p:nvPr/>
        </p:nvSpPr>
        <p:spPr>
          <a:xfrm>
            <a:off x="8636269" y="3160006"/>
            <a:ext cx="3716851" cy="628650"/>
          </a:xfrm>
          <a:prstGeom prst="rect">
            <a:avLst/>
          </a:prstGeom>
        </p:spPr>
        <p:txBody>
          <a:bodyPr wrap="square" lIns="0" tIns="0" rIns="0" bIns="0" rtlCol="0" anchor="t">
            <a:spAutoFit/>
          </a:bodyPr>
          <a:lstStyle/>
          <a:p>
            <a:pPr algn="ctr">
              <a:lnSpc>
                <a:spcPts val="4409"/>
              </a:lnSpc>
            </a:pPr>
            <a:r>
              <a:rPr lang="en-US" sz="3674" b="1" dirty="0">
                <a:solidFill>
                  <a:srgbClr val="222050"/>
                </a:solidFill>
                <a:latin typeface="Arial Bold"/>
                <a:ea typeface="Arial Bold"/>
                <a:cs typeface="Arial Bold"/>
                <a:sym typeface="Arial Bold"/>
              </a:rPr>
              <a:t>Findings</a:t>
            </a:r>
          </a:p>
        </p:txBody>
      </p:sp>
      <p:sp>
        <p:nvSpPr>
          <p:cNvPr id="18" name="Freeform 18"/>
          <p:cNvSpPr/>
          <p:nvPr/>
        </p:nvSpPr>
        <p:spPr>
          <a:xfrm>
            <a:off x="340377" y="3810666"/>
            <a:ext cx="6051571" cy="4083718"/>
          </a:xfrm>
          <a:custGeom>
            <a:avLst/>
            <a:gdLst/>
            <a:ahLst/>
            <a:cxnLst/>
            <a:rect l="l" t="t" r="r" b="b"/>
            <a:pathLst>
              <a:path w="21724310" h="11461754">
                <a:moveTo>
                  <a:pt x="21724310" y="11461754"/>
                </a:moveTo>
                <a:lnTo>
                  <a:pt x="0" y="11454134"/>
                </a:lnTo>
                <a:lnTo>
                  <a:pt x="0" y="3988463"/>
                </a:lnTo>
                <a:lnTo>
                  <a:pt x="17780" y="19050"/>
                </a:lnTo>
                <a:lnTo>
                  <a:pt x="10831947" y="0"/>
                </a:lnTo>
                <a:lnTo>
                  <a:pt x="21705260" y="5080"/>
                </a:lnTo>
                <a:close/>
              </a:path>
            </a:pathLst>
          </a:custGeom>
          <a:solidFill>
            <a:srgbClr val="EAE9FF"/>
          </a:solidFill>
        </p:spPr>
        <p:txBody>
          <a:bodyPr anchor="ctr"/>
          <a:lstStyle/>
          <a:p>
            <a:pPr>
              <a:lnSpc>
                <a:spcPts val="2089"/>
              </a:lnSpc>
              <a:spcBef>
                <a:spcPct val="0"/>
              </a:spcBef>
            </a:pPr>
            <a:r>
              <a:rPr lang="en-US" sz="1700" dirty="0">
                <a:solidFill>
                  <a:srgbClr val="222050"/>
                </a:solidFill>
                <a:latin typeface="Arial"/>
                <a:cs typeface="Arial"/>
              </a:rPr>
              <a:t>This research focuses on a case study of a large, limited company in the casual dining sector. The company is a registered employer provider, meaning they directly deliver apprenticeship ‘off-the-job’ training to their own staff. </a:t>
            </a:r>
          </a:p>
          <a:p>
            <a:pPr>
              <a:lnSpc>
                <a:spcPts val="2089"/>
              </a:lnSpc>
              <a:spcBef>
                <a:spcPct val="0"/>
              </a:spcBef>
            </a:pPr>
            <a:endParaRPr lang="en-US" sz="1700" dirty="0">
              <a:solidFill>
                <a:srgbClr val="222050"/>
              </a:solidFill>
              <a:latin typeface="Arial"/>
              <a:cs typeface="Arial"/>
            </a:endParaRPr>
          </a:p>
          <a:p>
            <a:pPr>
              <a:lnSpc>
                <a:spcPts val="2089"/>
              </a:lnSpc>
              <a:spcBef>
                <a:spcPct val="0"/>
              </a:spcBef>
            </a:pPr>
            <a:r>
              <a:rPr lang="en-US" sz="1700" dirty="0">
                <a:solidFill>
                  <a:srgbClr val="222050"/>
                </a:solidFill>
                <a:latin typeface="Arial"/>
                <a:cs typeface="Arial"/>
              </a:rPr>
              <a:t>The organisation delivers intermediate, advanced, and higher-level apprenticeships across their 150 sites, but would like to extend their training services across the hospitality industry by applying to become a registered training provider. To achieve this, they must sustain a strong Qualification Achievement Rate (QAR) in line with the national target and maintain a ‘Good’ Ofsted inspection. This provided the rationale for completing this research which aims to investigate factors driving achievement and retention rates. </a:t>
            </a:r>
          </a:p>
        </p:txBody>
      </p:sp>
      <p:sp>
        <p:nvSpPr>
          <p:cNvPr id="21" name="Freeform 21"/>
          <p:cNvSpPr/>
          <p:nvPr/>
        </p:nvSpPr>
        <p:spPr>
          <a:xfrm>
            <a:off x="335695" y="3202411"/>
            <a:ext cx="6051570"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Introduction</a:t>
            </a:r>
          </a:p>
        </p:txBody>
      </p:sp>
      <p:sp>
        <p:nvSpPr>
          <p:cNvPr id="26" name="Freeform 26"/>
          <p:cNvSpPr/>
          <p:nvPr/>
        </p:nvSpPr>
        <p:spPr>
          <a:xfrm>
            <a:off x="14311880" y="7417127"/>
            <a:ext cx="6738182" cy="2268041"/>
          </a:xfrm>
          <a:custGeom>
            <a:avLst/>
            <a:gdLst/>
            <a:ahLst/>
            <a:cxnLst/>
            <a:rect l="l" t="t" r="r" b="b"/>
            <a:pathLst>
              <a:path w="21724310" h="11461754">
                <a:moveTo>
                  <a:pt x="21724310" y="11461754"/>
                </a:moveTo>
                <a:lnTo>
                  <a:pt x="0" y="11454134"/>
                </a:lnTo>
                <a:lnTo>
                  <a:pt x="0" y="3988463"/>
                </a:lnTo>
                <a:lnTo>
                  <a:pt x="17780" y="19050"/>
                </a:lnTo>
                <a:lnTo>
                  <a:pt x="10831947" y="0"/>
                </a:lnTo>
                <a:lnTo>
                  <a:pt x="21705260" y="5080"/>
                </a:lnTo>
                <a:close/>
              </a:path>
            </a:pathLst>
          </a:custGeom>
          <a:solidFill>
            <a:srgbClr val="EAE9FF"/>
          </a:solidFill>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80" b="0" i="0" u="none" strike="noStrike" kern="1200" cap="none" spc="0" normalizeH="0" baseline="0" noProof="0" dirty="0">
                <a:ln>
                  <a:noFill/>
                </a:ln>
                <a:solidFill>
                  <a:srgbClr val="222050"/>
                </a:solidFill>
                <a:effectLst/>
                <a:uLnTx/>
                <a:uFillTx/>
                <a:latin typeface="Arial"/>
                <a:ea typeface="+mn-ea"/>
                <a:cs typeface="Arial"/>
              </a:rPr>
              <a:t>The impact of this research was evaluated 12 months after the recommendations were implemented and contributed to the in the following results: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80" b="1" i="0" u="none" strike="noStrike" kern="1200" cap="none" spc="0" normalizeH="0" baseline="0" noProof="0" dirty="0">
                <a:ln>
                  <a:noFill/>
                </a:ln>
                <a:solidFill>
                  <a:srgbClr val="222050"/>
                </a:solidFill>
                <a:effectLst/>
                <a:uLnTx/>
                <a:uFillTx/>
                <a:latin typeface="Arial"/>
                <a:ea typeface="+mn-ea"/>
                <a:cs typeface="Arial"/>
              </a:rPr>
              <a:t>Learners’ ‘workplace support’ rating </a:t>
            </a:r>
            <a:r>
              <a:rPr kumimoji="0" lang="en-US" sz="1680" b="0" i="0" u="none" strike="noStrike" kern="1200" cap="none" spc="0" normalizeH="0" baseline="0" noProof="0" dirty="0">
                <a:ln>
                  <a:noFill/>
                </a:ln>
                <a:solidFill>
                  <a:srgbClr val="222050"/>
                </a:solidFill>
                <a:effectLst/>
                <a:uLnTx/>
                <a:uFillTx/>
                <a:latin typeface="Arial"/>
                <a:ea typeface="+mn-ea"/>
                <a:cs typeface="Arial"/>
              </a:rPr>
              <a:t>= 9.2/10 (up from 7.9/10)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80" b="1" i="0" u="none" strike="noStrike" kern="1200" cap="none" spc="0" normalizeH="0" baseline="0" noProof="0" dirty="0">
                <a:ln>
                  <a:noFill/>
                </a:ln>
                <a:solidFill>
                  <a:srgbClr val="222050"/>
                </a:solidFill>
                <a:effectLst/>
                <a:uLnTx/>
                <a:uFillTx/>
                <a:latin typeface="Arial"/>
                <a:ea typeface="+mn-ea"/>
                <a:cs typeface="Arial"/>
              </a:rPr>
              <a:t>Qualification Achievement Rate </a:t>
            </a:r>
            <a:r>
              <a:rPr kumimoji="0" lang="en-US" sz="1680" b="0" i="0" u="none" strike="noStrike" kern="1200" cap="none" spc="0" normalizeH="0" baseline="0" noProof="0" dirty="0">
                <a:ln>
                  <a:noFill/>
                </a:ln>
                <a:solidFill>
                  <a:srgbClr val="222050"/>
                </a:solidFill>
                <a:effectLst/>
                <a:uLnTx/>
                <a:uFillTx/>
                <a:latin typeface="Arial"/>
                <a:ea typeface="+mn-ea"/>
                <a:cs typeface="Arial"/>
              </a:rPr>
              <a:t>= 75% (+14% growth)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80" b="1" i="0" u="none" strike="noStrike" kern="1200" cap="none" spc="0" normalizeH="0" baseline="0" noProof="0" dirty="0">
                <a:ln>
                  <a:noFill/>
                </a:ln>
                <a:solidFill>
                  <a:srgbClr val="222050"/>
                </a:solidFill>
                <a:effectLst/>
                <a:uLnTx/>
                <a:uFillTx/>
                <a:latin typeface="Arial"/>
                <a:ea typeface="+mn-ea"/>
                <a:cs typeface="Arial"/>
              </a:rPr>
              <a:t>Distinction Rate </a:t>
            </a:r>
            <a:r>
              <a:rPr kumimoji="0" lang="en-US" sz="1680" b="0" i="0" u="none" strike="noStrike" kern="1200" cap="none" spc="0" normalizeH="0" baseline="0" noProof="0" dirty="0">
                <a:ln>
                  <a:noFill/>
                </a:ln>
                <a:solidFill>
                  <a:srgbClr val="222050"/>
                </a:solidFill>
                <a:effectLst/>
                <a:uLnTx/>
                <a:uFillTx/>
                <a:latin typeface="Arial"/>
                <a:ea typeface="+mn-ea"/>
                <a:cs typeface="Arial"/>
              </a:rPr>
              <a:t>= 45% (+9% increase)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80" b="1" i="0" u="none" strike="noStrike" kern="1200" cap="none" spc="0" normalizeH="0" baseline="0" noProof="0" dirty="0">
                <a:ln>
                  <a:noFill/>
                </a:ln>
                <a:solidFill>
                  <a:srgbClr val="222050"/>
                </a:solidFill>
                <a:effectLst/>
                <a:uLnTx/>
                <a:uFillTx/>
                <a:latin typeface="Arial"/>
                <a:ea typeface="+mn-ea"/>
                <a:cs typeface="Arial"/>
              </a:rPr>
              <a:t>Number of Early Leavers </a:t>
            </a:r>
            <a:r>
              <a:rPr kumimoji="0" lang="en-US" sz="1680" b="0" i="0" u="none" strike="noStrike" kern="1200" cap="none" spc="0" normalizeH="0" baseline="0" noProof="0" dirty="0">
                <a:ln>
                  <a:noFill/>
                </a:ln>
                <a:solidFill>
                  <a:srgbClr val="222050"/>
                </a:solidFill>
                <a:effectLst/>
                <a:uLnTx/>
                <a:uFillTx/>
                <a:latin typeface="Arial"/>
                <a:ea typeface="+mn-ea"/>
                <a:cs typeface="Arial"/>
              </a:rPr>
              <a:t>= 1 (versus 6 in the previous year)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80" b="1" i="0" u="none" strike="noStrike" kern="1200" cap="none" spc="0" normalizeH="0" baseline="0" noProof="0" dirty="0">
                <a:ln>
                  <a:noFill/>
                </a:ln>
                <a:solidFill>
                  <a:srgbClr val="222050"/>
                </a:solidFill>
                <a:effectLst/>
                <a:uLnTx/>
                <a:uFillTx/>
                <a:latin typeface="Arial"/>
                <a:ea typeface="+mn-ea"/>
                <a:cs typeface="Arial"/>
              </a:rPr>
              <a:t>Progression Rate </a:t>
            </a:r>
            <a:r>
              <a:rPr kumimoji="0" lang="en-US" sz="1680" b="0" i="0" u="none" strike="noStrike" kern="1200" cap="none" spc="0" normalizeH="0" baseline="0" noProof="0" dirty="0">
                <a:ln>
                  <a:noFill/>
                </a:ln>
                <a:solidFill>
                  <a:srgbClr val="222050"/>
                </a:solidFill>
                <a:effectLst/>
                <a:uLnTx/>
                <a:uFillTx/>
                <a:latin typeface="Arial"/>
                <a:ea typeface="+mn-ea"/>
                <a:cs typeface="Arial"/>
              </a:rPr>
              <a:t>= 45% (+9% increase)</a:t>
            </a:r>
          </a:p>
        </p:txBody>
      </p:sp>
      <p:sp>
        <p:nvSpPr>
          <p:cNvPr id="31" name="TextBox 31"/>
          <p:cNvSpPr txBox="1"/>
          <p:nvPr/>
        </p:nvSpPr>
        <p:spPr>
          <a:xfrm>
            <a:off x="15849938" y="6689811"/>
            <a:ext cx="3736514" cy="564257"/>
          </a:xfrm>
          <a:prstGeom prst="rect">
            <a:avLst/>
          </a:prstGeom>
        </p:spPr>
        <p:txBody>
          <a:bodyPr wrap="square" lIns="0" tIns="0" rIns="0" bIns="0" rtlCol="0" anchor="t">
            <a:spAutoFit/>
          </a:bodyPr>
          <a:lstStyle/>
          <a:p>
            <a:pPr algn="ctr">
              <a:lnSpc>
                <a:spcPts val="4409"/>
              </a:lnSpc>
            </a:pPr>
            <a:r>
              <a:rPr lang="en-US" sz="3674" b="1" dirty="0">
                <a:solidFill>
                  <a:srgbClr val="222050"/>
                </a:solidFill>
                <a:latin typeface="Arial Bold"/>
                <a:ea typeface="Arial Bold"/>
                <a:cs typeface="Arial Bold"/>
                <a:sym typeface="Arial Bold"/>
              </a:rPr>
              <a:t>Impact</a:t>
            </a:r>
          </a:p>
        </p:txBody>
      </p:sp>
      <p:sp>
        <p:nvSpPr>
          <p:cNvPr id="34" name="Freeform 34"/>
          <p:cNvSpPr/>
          <p:nvPr/>
        </p:nvSpPr>
        <p:spPr>
          <a:xfrm>
            <a:off x="14311881" y="3851166"/>
            <a:ext cx="6761799" cy="2722829"/>
          </a:xfrm>
          <a:custGeom>
            <a:avLst/>
            <a:gdLst/>
            <a:ahLst/>
            <a:cxnLst/>
            <a:rect l="l" t="t" r="r" b="b"/>
            <a:pathLst>
              <a:path w="21724310" h="19363814">
                <a:moveTo>
                  <a:pt x="21724310" y="19363814"/>
                </a:moveTo>
                <a:lnTo>
                  <a:pt x="0" y="19356194"/>
                </a:lnTo>
                <a:lnTo>
                  <a:pt x="0" y="6729103"/>
                </a:lnTo>
                <a:lnTo>
                  <a:pt x="17780" y="19050"/>
                </a:lnTo>
                <a:lnTo>
                  <a:pt x="10831947" y="0"/>
                </a:lnTo>
                <a:lnTo>
                  <a:pt x="21705260" y="5080"/>
                </a:lnTo>
                <a:close/>
              </a:path>
            </a:pathLst>
          </a:custGeom>
          <a:solidFill>
            <a:srgbClr val="EAE9FF"/>
          </a:solidFill>
        </p:spPr>
        <p:txBody>
          <a:bodyPr/>
          <a:lstStyle/>
          <a:p>
            <a:pPr marL="0" marR="0" lvl="0" indent="0" algn="l" defTabSz="914400" rtl="0" eaLnBrk="1" fontAlgn="auto" latinLnBrk="0" hangingPunct="1">
              <a:lnSpc>
                <a:spcPts val="2089"/>
              </a:lnSpc>
              <a:spcBef>
                <a:spcPct val="0"/>
              </a:spcBef>
              <a:spcAft>
                <a:spcPts val="0"/>
              </a:spcAft>
              <a:buClrTx/>
              <a:buSzTx/>
              <a:buFontTx/>
              <a:buNone/>
              <a:tabLst/>
              <a:defRPr/>
            </a:pPr>
            <a:r>
              <a:rPr kumimoji="0" lang="en-US" sz="1700" b="0" i="0" u="none" strike="noStrike" kern="1200" cap="none" spc="0" normalizeH="0" baseline="0" noProof="0" dirty="0">
                <a:ln>
                  <a:noFill/>
                </a:ln>
                <a:solidFill>
                  <a:srgbClr val="222050"/>
                </a:solidFill>
                <a:effectLst/>
                <a:uLnTx/>
                <a:uFillTx/>
                <a:latin typeface="Arial"/>
                <a:ea typeface="Arial"/>
                <a:cs typeface="Arial"/>
                <a:sym typeface="Arial"/>
              </a:rPr>
              <a:t>After completing this research, I presented the findings and recommendations to key stakeholders in the case study organisation including the Education Programme Manager, Chief People and Marketing Officer and an Apprenticeship Trainer.</a:t>
            </a:r>
          </a:p>
          <a:p>
            <a:pPr marL="0" marR="0" lvl="0" indent="0" algn="l" defTabSz="914400" rtl="0" eaLnBrk="1" fontAlgn="auto" latinLnBrk="0" hangingPunct="1">
              <a:lnSpc>
                <a:spcPts val="2089"/>
              </a:lnSpc>
              <a:spcBef>
                <a:spcPct val="0"/>
              </a:spcBef>
              <a:spcAft>
                <a:spcPts val="0"/>
              </a:spcAft>
              <a:buClrTx/>
              <a:buSzTx/>
              <a:buFontTx/>
              <a:buNone/>
              <a:tabLst/>
              <a:defRPr/>
            </a:pPr>
            <a:endParaRPr kumimoji="0" lang="en-US" sz="1700" b="0" i="0" u="none" strike="noStrike" kern="1200" cap="none" spc="0" normalizeH="0" baseline="0" noProof="0" dirty="0">
              <a:ln>
                <a:noFill/>
              </a:ln>
              <a:solidFill>
                <a:srgbClr val="222050"/>
              </a:solidFill>
              <a:effectLst/>
              <a:uLnTx/>
              <a:uFillTx/>
              <a:latin typeface="Arial"/>
              <a:ea typeface="Arial"/>
              <a:cs typeface="Arial"/>
              <a:sym typeface="Arial"/>
            </a:endParaRPr>
          </a:p>
          <a:p>
            <a:pPr marL="0" marR="0" lvl="0" indent="0" algn="l" defTabSz="914400" rtl="0" eaLnBrk="1" fontAlgn="auto" latinLnBrk="0" hangingPunct="1">
              <a:lnSpc>
                <a:spcPts val="2089"/>
              </a:lnSpc>
              <a:spcBef>
                <a:spcPct val="0"/>
              </a:spcBef>
              <a:spcAft>
                <a:spcPts val="0"/>
              </a:spcAft>
              <a:buClrTx/>
              <a:buSzTx/>
              <a:buFontTx/>
              <a:buNone/>
              <a:tabLst/>
              <a:defRPr/>
            </a:pPr>
            <a:r>
              <a:rPr kumimoji="0" lang="en-US" sz="1700" b="0" i="0" u="none" strike="noStrike" kern="1200" cap="none" spc="0" normalizeH="0" baseline="0" noProof="0" dirty="0">
                <a:ln>
                  <a:noFill/>
                </a:ln>
                <a:solidFill>
                  <a:srgbClr val="222050"/>
                </a:solidFill>
                <a:effectLst/>
                <a:uLnTx/>
                <a:uFillTx/>
                <a:latin typeface="Arial"/>
                <a:ea typeface="Arial"/>
                <a:cs typeface="Arial"/>
                <a:sym typeface="Arial"/>
              </a:rPr>
              <a:t>I obtained feedback from the audience members through a Microsoft Form which asked questions relating to the quality of the project, findings and recommendations and presentation. I then worked with the team to implement the recommendations over a six-month period following the dissemination event. </a:t>
            </a:r>
          </a:p>
          <a:p>
            <a:endParaRPr lang="en-GB" dirty="0"/>
          </a:p>
        </p:txBody>
      </p:sp>
      <p:sp>
        <p:nvSpPr>
          <p:cNvPr id="39" name="TextBox 39"/>
          <p:cNvSpPr txBox="1"/>
          <p:nvPr/>
        </p:nvSpPr>
        <p:spPr>
          <a:xfrm>
            <a:off x="16045735" y="3131788"/>
            <a:ext cx="3630248" cy="564257"/>
          </a:xfrm>
          <a:prstGeom prst="rect">
            <a:avLst/>
          </a:prstGeom>
        </p:spPr>
        <p:txBody>
          <a:bodyPr wrap="square" lIns="0" tIns="0" rIns="0" bIns="0" rtlCol="0" anchor="t">
            <a:spAutoFit/>
          </a:bodyPr>
          <a:lstStyle/>
          <a:p>
            <a:pPr algn="ctr">
              <a:lnSpc>
                <a:spcPts val="4409"/>
              </a:lnSpc>
            </a:pPr>
            <a:r>
              <a:rPr lang="en-US" sz="3674" b="1" dirty="0">
                <a:solidFill>
                  <a:srgbClr val="222050"/>
                </a:solidFill>
                <a:latin typeface="Arial Bold"/>
                <a:ea typeface="Arial Bold"/>
                <a:cs typeface="Arial Bold"/>
                <a:sym typeface="Arial Bold"/>
              </a:rPr>
              <a:t>Implementation</a:t>
            </a:r>
          </a:p>
        </p:txBody>
      </p:sp>
      <p:sp>
        <p:nvSpPr>
          <p:cNvPr id="42" name="Freeform 42"/>
          <p:cNvSpPr/>
          <p:nvPr/>
        </p:nvSpPr>
        <p:spPr>
          <a:xfrm>
            <a:off x="340378" y="8766404"/>
            <a:ext cx="6053177" cy="6213897"/>
          </a:xfrm>
          <a:custGeom>
            <a:avLst/>
            <a:gdLst/>
            <a:ahLst/>
            <a:cxnLst/>
            <a:rect l="l" t="t" r="r" b="b"/>
            <a:pathLst>
              <a:path w="21724310" h="19363814">
                <a:moveTo>
                  <a:pt x="21724310" y="19363814"/>
                </a:moveTo>
                <a:lnTo>
                  <a:pt x="0" y="19356194"/>
                </a:lnTo>
                <a:lnTo>
                  <a:pt x="0" y="6729103"/>
                </a:lnTo>
                <a:lnTo>
                  <a:pt x="17780" y="19050"/>
                </a:lnTo>
                <a:lnTo>
                  <a:pt x="10831947" y="0"/>
                </a:lnTo>
                <a:lnTo>
                  <a:pt x="21705260" y="5080"/>
                </a:lnTo>
                <a:close/>
              </a:path>
            </a:pathLst>
          </a:custGeom>
          <a:solidFill>
            <a:srgbClr val="EAE9FF"/>
          </a:solidFill>
        </p:spPr>
        <p:txBody>
          <a:bodyPr anchor="ctr"/>
          <a:lstStyle/>
          <a:p>
            <a:r>
              <a:rPr lang="en-US" sz="1700" dirty="0">
                <a:solidFill>
                  <a:srgbClr val="222050"/>
                </a:solidFill>
                <a:latin typeface="Arial"/>
                <a:cs typeface="Arial"/>
              </a:rPr>
              <a:t>Qualitative and quantitative data were gathered through a mixed method research approach.</a:t>
            </a:r>
            <a:br>
              <a:rPr lang="en-US" sz="1700" dirty="0">
                <a:solidFill>
                  <a:srgbClr val="222050"/>
                </a:solidFill>
                <a:latin typeface="Arial"/>
                <a:cs typeface="Arial"/>
              </a:rPr>
            </a:br>
            <a:endParaRPr lang="en-US" sz="1700" dirty="0">
              <a:solidFill>
                <a:srgbClr val="222050"/>
              </a:solidFill>
              <a:latin typeface="Arial"/>
              <a:cs typeface="Arial"/>
            </a:endParaRPr>
          </a:p>
          <a:p>
            <a:r>
              <a:rPr lang="en-US" sz="1700" dirty="0">
                <a:solidFill>
                  <a:srgbClr val="222050"/>
                </a:solidFill>
                <a:latin typeface="Arial"/>
                <a:cs typeface="Arial"/>
              </a:rPr>
              <a:t>The aim of the secondary research was to identify characteristics and patterns of leavers and achievers using pre-existing company data. This included all level 2, 3 and 4 apprentices across educational years’ 2020/21, 2021/22 and 2022/23 and looked at the following factors: </a:t>
            </a:r>
          </a:p>
          <a:p>
            <a:r>
              <a:rPr lang="en-US" sz="1700" dirty="0">
                <a:solidFill>
                  <a:srgbClr val="222050"/>
                </a:solidFill>
                <a:latin typeface="Arial"/>
                <a:cs typeface="Arial"/>
              </a:rPr>
              <a:t>- Apprenticeship standard</a:t>
            </a:r>
          </a:p>
          <a:p>
            <a:r>
              <a:rPr lang="en-US" sz="1700" dirty="0">
                <a:solidFill>
                  <a:srgbClr val="222050"/>
                </a:solidFill>
                <a:latin typeface="Arial"/>
                <a:cs typeface="Arial"/>
              </a:rPr>
              <a:t>- Age</a:t>
            </a:r>
          </a:p>
          <a:p>
            <a:r>
              <a:rPr lang="en-US" sz="1700" dirty="0">
                <a:solidFill>
                  <a:srgbClr val="222050"/>
                </a:solidFill>
                <a:latin typeface="Arial"/>
                <a:cs typeface="Arial"/>
              </a:rPr>
              <a:t>- Gender</a:t>
            </a:r>
          </a:p>
          <a:p>
            <a:r>
              <a:rPr lang="en-US" sz="1700" dirty="0">
                <a:solidFill>
                  <a:srgbClr val="222050"/>
                </a:solidFill>
                <a:latin typeface="Arial"/>
                <a:cs typeface="Arial"/>
              </a:rPr>
              <a:t>- Employment method</a:t>
            </a:r>
          </a:p>
          <a:p>
            <a:r>
              <a:rPr lang="en-US" sz="1700" dirty="0">
                <a:solidFill>
                  <a:srgbClr val="222050"/>
                </a:solidFill>
                <a:latin typeface="Arial"/>
                <a:cs typeface="Arial"/>
              </a:rPr>
              <a:t>- Completion of functional skills</a:t>
            </a:r>
            <a:br>
              <a:rPr lang="en-US" sz="1700" dirty="0">
                <a:solidFill>
                  <a:srgbClr val="222050"/>
                </a:solidFill>
                <a:latin typeface="Arial"/>
                <a:cs typeface="Arial"/>
              </a:rPr>
            </a:br>
            <a:endParaRPr lang="en-US" sz="1700" dirty="0">
              <a:solidFill>
                <a:srgbClr val="222050"/>
              </a:solidFill>
              <a:latin typeface="Arial"/>
              <a:cs typeface="Arial"/>
            </a:endParaRPr>
          </a:p>
          <a:p>
            <a:r>
              <a:rPr lang="en-US" sz="1700" dirty="0">
                <a:solidFill>
                  <a:srgbClr val="222050"/>
                </a:solidFill>
                <a:latin typeface="Arial"/>
                <a:cs typeface="Arial"/>
              </a:rPr>
              <a:t>I then carried out primary research to explore apprentices’ reflections on their apprenticeship experience such as the level of support they received from their manager. For this, I created a 17-question anonymous online survey using a range of open, category and Likert scale questions. The sample for this included all learners currently on programme and those who had completed an apprenticeship in the past six months. A 47% response rate provided a breadth of data which was analysed along with the secondary data.</a:t>
            </a:r>
          </a:p>
        </p:txBody>
      </p:sp>
      <p:sp>
        <p:nvSpPr>
          <p:cNvPr id="47" name="TextBox 47"/>
          <p:cNvSpPr txBox="1"/>
          <p:nvPr/>
        </p:nvSpPr>
        <p:spPr>
          <a:xfrm>
            <a:off x="1660830" y="8086082"/>
            <a:ext cx="3695620" cy="564257"/>
          </a:xfrm>
          <a:prstGeom prst="rect">
            <a:avLst/>
          </a:prstGeom>
        </p:spPr>
        <p:txBody>
          <a:bodyPr wrap="square" lIns="0" tIns="0" rIns="0" bIns="0" rtlCol="0" anchor="t">
            <a:spAutoFit/>
          </a:bodyPr>
          <a:lstStyle/>
          <a:p>
            <a:pPr algn="ctr">
              <a:lnSpc>
                <a:spcPts val="4409"/>
              </a:lnSpc>
            </a:pPr>
            <a:r>
              <a:rPr lang="en-US" sz="3674" b="1" dirty="0">
                <a:solidFill>
                  <a:srgbClr val="222050"/>
                </a:solidFill>
                <a:latin typeface="Arial Bold"/>
                <a:ea typeface="Arial Bold"/>
                <a:cs typeface="Arial Bold"/>
                <a:sym typeface="Arial Bold"/>
              </a:rPr>
              <a:t>Methodology</a:t>
            </a:r>
          </a:p>
        </p:txBody>
      </p:sp>
      <p:sp>
        <p:nvSpPr>
          <p:cNvPr id="49" name="Freeform 26">
            <a:extLst>
              <a:ext uri="{FF2B5EF4-FFF2-40B4-BE49-F238E27FC236}">
                <a16:creationId xmlns:a16="http://schemas.microsoft.com/office/drawing/2014/main" id="{4E2E897C-2FE2-606D-AE73-69F341077BBF}"/>
              </a:ext>
            </a:extLst>
          </p:cNvPr>
          <p:cNvSpPr/>
          <p:nvPr/>
        </p:nvSpPr>
        <p:spPr>
          <a:xfrm>
            <a:off x="14313003" y="10528299"/>
            <a:ext cx="6760677" cy="4452002"/>
          </a:xfrm>
          <a:custGeom>
            <a:avLst/>
            <a:gdLst/>
            <a:ahLst/>
            <a:cxnLst/>
            <a:rect l="l" t="t" r="r" b="b"/>
            <a:pathLst>
              <a:path w="21724310" h="11461754">
                <a:moveTo>
                  <a:pt x="21724310" y="11461754"/>
                </a:moveTo>
                <a:lnTo>
                  <a:pt x="0" y="11454134"/>
                </a:lnTo>
                <a:lnTo>
                  <a:pt x="0" y="3988463"/>
                </a:lnTo>
                <a:lnTo>
                  <a:pt x="17780" y="19050"/>
                </a:lnTo>
                <a:lnTo>
                  <a:pt x="10831947" y="0"/>
                </a:lnTo>
                <a:lnTo>
                  <a:pt x="21705260" y="5080"/>
                </a:lnTo>
                <a:close/>
              </a:path>
            </a:pathLst>
          </a:custGeom>
          <a:solidFill>
            <a:srgbClr val="EAE9FF"/>
          </a:solidFill>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80" b="0" i="0" u="none" strike="noStrike" kern="1200" cap="none" spc="0" normalizeH="0" baseline="0" noProof="0" dirty="0">
                <a:ln>
                  <a:noFill/>
                </a:ln>
                <a:solidFill>
                  <a:srgbClr val="222050"/>
                </a:solidFill>
                <a:effectLst/>
                <a:uLnTx/>
                <a:uFillTx/>
                <a:latin typeface="Arial"/>
                <a:ea typeface="+mn-ea"/>
                <a:cs typeface="Arial"/>
              </a:rPr>
              <a:t>King, C., Madera, J.M., Lee, L., Murillo, E., Baum, T. and Solnet, D., 2021. Reimagining attraction and retention of hospitality management talent – A multilevel identity perspective. </a:t>
            </a:r>
            <a:r>
              <a:rPr kumimoji="0" lang="en-GB" sz="1680" b="0" i="1" u="none" strike="noStrike" kern="1200" cap="none" spc="0" normalizeH="0" baseline="0" noProof="0" dirty="0">
                <a:ln>
                  <a:noFill/>
                </a:ln>
                <a:solidFill>
                  <a:srgbClr val="222050"/>
                </a:solidFill>
                <a:effectLst/>
                <a:uLnTx/>
                <a:uFillTx/>
                <a:latin typeface="Arial"/>
                <a:ea typeface="+mn-ea"/>
                <a:cs typeface="Arial"/>
              </a:rPr>
              <a:t>Journal of Business Research, </a:t>
            </a:r>
            <a:r>
              <a:rPr kumimoji="0" lang="en-GB" sz="1680" b="0" i="0" u="none" strike="noStrike" kern="1200" cap="none" spc="0" normalizeH="0" baseline="0" noProof="0" dirty="0">
                <a:ln>
                  <a:noFill/>
                </a:ln>
                <a:solidFill>
                  <a:srgbClr val="222050"/>
                </a:solidFill>
                <a:effectLst/>
                <a:uLnTx/>
                <a:uFillTx/>
                <a:latin typeface="Arial"/>
                <a:ea typeface="+mn-ea"/>
                <a:cs typeface="Arial"/>
              </a:rPr>
              <a:t>[e-journal] 136, pp.251-262. Available through: &lt;</a:t>
            </a:r>
            <a:r>
              <a:rPr kumimoji="0" lang="en-GB" sz="1680" b="0" i="0" u="none" strike="noStrike" kern="1200" cap="none" spc="0" normalizeH="0" baseline="0" noProof="0" dirty="0">
                <a:ln>
                  <a:noFill/>
                </a:ln>
                <a:solidFill>
                  <a:srgbClr val="222050"/>
                </a:solidFill>
                <a:effectLst/>
                <a:uLnTx/>
                <a:uFillTx/>
                <a:latin typeface="Arial"/>
                <a:ea typeface="+mn-ea"/>
                <a:cs typeface="Arial"/>
                <a:hlinkClick r:id="rId3">
                  <a:extLst>
                    <a:ext uri="{A12FA001-AC4F-418D-AE19-62706E023703}">
                      <ahyp:hlinkClr xmlns:ahyp="http://schemas.microsoft.com/office/drawing/2018/hyperlinkcolor" val="tx"/>
                    </a:ext>
                  </a:extLst>
                </a:hlinkClick>
              </a:rPr>
              <a:t>https://library.aru.ac.uk/</a:t>
            </a:r>
            <a:r>
              <a:rPr kumimoji="0" lang="en-GB" sz="1680" b="0" i="0" u="none" strike="noStrike" kern="1200" cap="none" spc="0" normalizeH="0" baseline="0" noProof="0" dirty="0">
                <a:ln>
                  <a:noFill/>
                </a:ln>
                <a:solidFill>
                  <a:srgbClr val="222050"/>
                </a:solidFill>
                <a:effectLst/>
                <a:uLnTx/>
                <a:uFillTx/>
                <a:latin typeface="Arial"/>
                <a:ea typeface="+mn-ea"/>
                <a:cs typeface="Arial"/>
              </a:rPr>
              <a:t>&gt; [Accessed 13 November 2022].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80" b="0" i="0" u="none" strike="noStrike" kern="1200" cap="none" spc="0" normalizeH="0" baseline="0" noProof="0" dirty="0">
              <a:ln>
                <a:noFill/>
              </a:ln>
              <a:solidFill>
                <a:srgbClr val="222050"/>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80" b="0" i="0" u="none" strike="noStrike" kern="1200" cap="none" spc="0" normalizeH="0" baseline="0" noProof="0" dirty="0">
                <a:ln>
                  <a:noFill/>
                </a:ln>
                <a:solidFill>
                  <a:srgbClr val="222050"/>
                </a:solidFill>
                <a:effectLst/>
                <a:uLnTx/>
                <a:uFillTx/>
                <a:latin typeface="Arial"/>
                <a:ea typeface="+mn-ea"/>
                <a:cs typeface="Arial"/>
              </a:rPr>
              <a:t>Morgan, K., 2021. </a:t>
            </a:r>
            <a:r>
              <a:rPr kumimoji="0" lang="en-US" sz="1680" b="0" i="1" u="none" strike="noStrike" kern="1200" cap="none" spc="0" normalizeH="0" baseline="0" noProof="0" dirty="0">
                <a:ln>
                  <a:noFill/>
                </a:ln>
                <a:solidFill>
                  <a:srgbClr val="222050"/>
                </a:solidFill>
                <a:effectLst/>
                <a:uLnTx/>
                <a:uFillTx/>
                <a:latin typeface="Arial"/>
                <a:ea typeface="+mn-ea"/>
                <a:cs typeface="Arial"/>
              </a:rPr>
              <a:t>Why so many workers have lost interest in their jobs</a:t>
            </a:r>
            <a:r>
              <a:rPr kumimoji="0" lang="en-US" sz="1680" b="0" i="0" u="none" strike="noStrike" kern="1200" cap="none" spc="0" normalizeH="0" baseline="0" noProof="0" dirty="0">
                <a:ln>
                  <a:noFill/>
                </a:ln>
                <a:solidFill>
                  <a:srgbClr val="222050"/>
                </a:solidFill>
                <a:effectLst/>
                <a:uLnTx/>
                <a:uFillTx/>
                <a:latin typeface="Arial"/>
                <a:ea typeface="+mn-ea"/>
                <a:cs typeface="Arial"/>
              </a:rPr>
              <a:t>. [online] Available at: &lt;https://www.bbc.com/worklife/article/20210826-why-so-many-workers-have-lost-interest-in-their-jobs&gt; [Accessed 23 April 2023].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80" b="0" i="0" u="none" strike="noStrike" kern="1200" cap="none" spc="0" normalizeH="0" baseline="0" noProof="0" dirty="0">
              <a:ln>
                <a:noFill/>
              </a:ln>
              <a:solidFill>
                <a:srgbClr val="222050"/>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80" b="0" i="0" u="none" strike="noStrike" kern="1200" cap="none" spc="0" normalizeH="0" baseline="0" noProof="0" dirty="0">
                <a:ln>
                  <a:noFill/>
                </a:ln>
                <a:solidFill>
                  <a:srgbClr val="222050"/>
                </a:solidFill>
                <a:effectLst/>
                <a:uLnTx/>
                <a:uFillTx/>
                <a:latin typeface="Arial"/>
                <a:ea typeface="+mn-ea"/>
                <a:cs typeface="Arial"/>
              </a:rPr>
              <a:t>Rowe, L., Moss, D., Moore, N. and Perrin, D., 2017. The challenges of managing degree apprentices in the workplace: A manager’s perspective. </a:t>
            </a:r>
            <a:r>
              <a:rPr kumimoji="0" lang="en-US" sz="1680" b="0" i="1" u="none" strike="noStrike" kern="1200" cap="none" spc="0" normalizeH="0" baseline="0" noProof="0" dirty="0">
                <a:ln>
                  <a:noFill/>
                </a:ln>
                <a:solidFill>
                  <a:srgbClr val="222050"/>
                </a:solidFill>
                <a:effectLst/>
                <a:uLnTx/>
                <a:uFillTx/>
                <a:latin typeface="Arial"/>
                <a:ea typeface="+mn-ea"/>
                <a:cs typeface="Arial"/>
              </a:rPr>
              <a:t>Journal of Work-Applied Management,</a:t>
            </a:r>
            <a:r>
              <a:rPr kumimoji="0" lang="en-US" sz="1680" b="0" i="0" u="none" strike="noStrike" kern="1200" cap="none" spc="0" normalizeH="0" baseline="0" noProof="0" dirty="0">
                <a:ln>
                  <a:noFill/>
                </a:ln>
                <a:solidFill>
                  <a:srgbClr val="222050"/>
                </a:solidFill>
                <a:effectLst/>
                <a:uLnTx/>
                <a:uFillTx/>
                <a:latin typeface="Arial"/>
                <a:ea typeface="+mn-ea"/>
                <a:cs typeface="Arial"/>
              </a:rPr>
              <a:t> [e-journal] 9(2) Available at: &lt;https://www.emerald.com/insight/content/doi/10.1108/JWAM-07-2017-0021/full/html&gt; [Accessed 29 November 2022].</a:t>
            </a:r>
          </a:p>
        </p:txBody>
      </p:sp>
      <p:sp>
        <p:nvSpPr>
          <p:cNvPr id="54" name="TextBox 31">
            <a:extLst>
              <a:ext uri="{FF2B5EF4-FFF2-40B4-BE49-F238E27FC236}">
                <a16:creationId xmlns:a16="http://schemas.microsoft.com/office/drawing/2014/main" id="{753A9172-85B5-653B-5E42-82269AD1D2FC}"/>
              </a:ext>
            </a:extLst>
          </p:cNvPr>
          <p:cNvSpPr txBox="1"/>
          <p:nvPr/>
        </p:nvSpPr>
        <p:spPr>
          <a:xfrm>
            <a:off x="15719448" y="9880591"/>
            <a:ext cx="3716851" cy="564257"/>
          </a:xfrm>
          <a:prstGeom prst="rect">
            <a:avLst/>
          </a:prstGeom>
        </p:spPr>
        <p:txBody>
          <a:bodyPr lIns="0" tIns="0" rIns="0" bIns="0" rtlCol="0" anchor="t">
            <a:spAutoFit/>
          </a:bodyPr>
          <a:lstStyle/>
          <a:p>
            <a:pPr algn="ctr">
              <a:lnSpc>
                <a:spcPts val="4409"/>
              </a:lnSpc>
            </a:pPr>
            <a:r>
              <a:rPr lang="en-US" sz="3674" b="1" dirty="0">
                <a:solidFill>
                  <a:srgbClr val="222050"/>
                </a:solidFill>
                <a:latin typeface="Arial Bold"/>
                <a:ea typeface="Arial Bold"/>
                <a:cs typeface="Arial Bold"/>
                <a:sym typeface="Arial Bold"/>
              </a:rPr>
              <a:t>References</a:t>
            </a:r>
          </a:p>
        </p:txBody>
      </p:sp>
      <p:sp>
        <p:nvSpPr>
          <p:cNvPr id="55" name="Freeform 21">
            <a:extLst>
              <a:ext uri="{FF2B5EF4-FFF2-40B4-BE49-F238E27FC236}">
                <a16:creationId xmlns:a16="http://schemas.microsoft.com/office/drawing/2014/main" id="{E0745CB9-4407-6B88-9B34-D43787E73675}"/>
              </a:ext>
            </a:extLst>
          </p:cNvPr>
          <p:cNvSpPr/>
          <p:nvPr/>
        </p:nvSpPr>
        <p:spPr>
          <a:xfrm>
            <a:off x="6573670" y="3201291"/>
            <a:ext cx="7565122"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Findings</a:t>
            </a:r>
          </a:p>
        </p:txBody>
      </p:sp>
      <p:sp>
        <p:nvSpPr>
          <p:cNvPr id="56" name="Freeform 21">
            <a:extLst>
              <a:ext uri="{FF2B5EF4-FFF2-40B4-BE49-F238E27FC236}">
                <a16:creationId xmlns:a16="http://schemas.microsoft.com/office/drawing/2014/main" id="{B4F09C52-A924-0C43-B227-F696FB209661}"/>
              </a:ext>
            </a:extLst>
          </p:cNvPr>
          <p:cNvSpPr/>
          <p:nvPr/>
        </p:nvSpPr>
        <p:spPr>
          <a:xfrm>
            <a:off x="341986" y="8120704"/>
            <a:ext cx="6051570"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Methodology</a:t>
            </a:r>
          </a:p>
        </p:txBody>
      </p:sp>
      <p:sp>
        <p:nvSpPr>
          <p:cNvPr id="57" name="Freeform 21">
            <a:extLst>
              <a:ext uri="{FF2B5EF4-FFF2-40B4-BE49-F238E27FC236}">
                <a16:creationId xmlns:a16="http://schemas.microsoft.com/office/drawing/2014/main" id="{CF337F19-C7C2-BAD1-E055-2B681803C315}"/>
              </a:ext>
            </a:extLst>
          </p:cNvPr>
          <p:cNvSpPr/>
          <p:nvPr/>
        </p:nvSpPr>
        <p:spPr>
          <a:xfrm>
            <a:off x="14311879" y="6762347"/>
            <a:ext cx="6729073"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Impact</a:t>
            </a:r>
          </a:p>
        </p:txBody>
      </p:sp>
      <p:sp>
        <p:nvSpPr>
          <p:cNvPr id="58" name="Freeform 21">
            <a:extLst>
              <a:ext uri="{FF2B5EF4-FFF2-40B4-BE49-F238E27FC236}">
                <a16:creationId xmlns:a16="http://schemas.microsoft.com/office/drawing/2014/main" id="{0F499304-A6BD-F815-CC89-5FC8FF1E0A1C}"/>
              </a:ext>
            </a:extLst>
          </p:cNvPr>
          <p:cNvSpPr/>
          <p:nvPr/>
        </p:nvSpPr>
        <p:spPr>
          <a:xfrm>
            <a:off x="14320515" y="3204216"/>
            <a:ext cx="6738108"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Implementation</a:t>
            </a:r>
          </a:p>
        </p:txBody>
      </p:sp>
      <p:sp>
        <p:nvSpPr>
          <p:cNvPr id="59" name="Freeform 21">
            <a:extLst>
              <a:ext uri="{FF2B5EF4-FFF2-40B4-BE49-F238E27FC236}">
                <a16:creationId xmlns:a16="http://schemas.microsoft.com/office/drawing/2014/main" id="{55952915-3A82-BE13-2C00-6155D5203B6C}"/>
              </a:ext>
            </a:extLst>
          </p:cNvPr>
          <p:cNvSpPr/>
          <p:nvPr/>
        </p:nvSpPr>
        <p:spPr>
          <a:xfrm>
            <a:off x="14311879" y="9873519"/>
            <a:ext cx="6746743" cy="654780"/>
          </a:xfrm>
          <a:custGeom>
            <a:avLst/>
            <a:gdLst/>
            <a:ahLst/>
            <a:cxnLst/>
            <a:rect l="l" t="t" r="r" b="b"/>
            <a:pathLst>
              <a:path w="21730423" h="2866990">
                <a:moveTo>
                  <a:pt x="21730423" y="2866990"/>
                </a:moveTo>
                <a:lnTo>
                  <a:pt x="0" y="2859370"/>
                </a:lnTo>
                <a:lnTo>
                  <a:pt x="0" y="1007574"/>
                </a:lnTo>
                <a:lnTo>
                  <a:pt x="17780" y="19050"/>
                </a:lnTo>
                <a:lnTo>
                  <a:pt x="10834995" y="0"/>
                </a:lnTo>
                <a:lnTo>
                  <a:pt x="21711373" y="5080"/>
                </a:lnTo>
                <a:close/>
              </a:path>
            </a:pathLst>
          </a:custGeom>
          <a:solidFill>
            <a:srgbClr val="9B99CB"/>
          </a:solidFill>
        </p:spPr>
        <p:txBody>
          <a:bodyPr/>
          <a:lstStyle/>
          <a:p>
            <a:pPr algn="ctr"/>
            <a:r>
              <a:rPr lang="en-GB" sz="3674" b="1" dirty="0">
                <a:solidFill>
                  <a:srgbClr val="222050"/>
                </a:solidFill>
                <a:latin typeface="Arial Bold"/>
                <a:cs typeface="Arial Bold"/>
              </a:rPr>
              <a:t>References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71AFB376792E45A97C1EC35D879658" ma:contentTypeVersion="0" ma:contentTypeDescription="Create a new document." ma:contentTypeScope="" ma:versionID="2d5ba52dffb0f303f18a96b2e056f4fa">
  <xsd:schema xmlns:xsd="http://www.w3.org/2001/XMLSchema" xmlns:xs="http://www.w3.org/2001/XMLSchema" xmlns:p="http://schemas.microsoft.com/office/2006/metadata/properties" targetNamespace="http://schemas.microsoft.com/office/2006/metadata/properties" ma:root="true" ma:fieldsID="b764bea3eb9b1a5be8fd57fac5fb45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EF2948F-38B4-4809-988A-5A339CF036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0CE52D2-20B6-4F62-B8F5-32DBF3FF52D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56D87E2-A03F-418B-9373-20BDC18027A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947</TotalTime>
  <Words>1023</Words>
  <Application>Microsoft Office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 Bold</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presentation template</dc:title>
  <cp:lastModifiedBy>Seabrook, Alexia</cp:lastModifiedBy>
  <cp:revision>2</cp:revision>
  <dcterms:created xsi:type="dcterms:W3CDTF">2006-08-16T00:00:00Z</dcterms:created>
  <dcterms:modified xsi:type="dcterms:W3CDTF">2025-06-02T18:51:29Z</dcterms:modified>
  <dc:identifier>DAGjr8o6_no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0x0101000271AFB376792E45A97C1EC35D879658</vt:lpwstr>
  </property>
  <property fmtid="{D5CDD505-2E9C-101B-9397-08002B2CF9AE}" pid="3" name="MSIP_Label_bfa3bcc5-af7f-4e3c-8d4c-726a9a6f8de8_Enabled">
    <vt:lpwstr>true</vt:lpwstr>
  </property>
  <property fmtid="{D5CDD505-2E9C-101B-9397-08002B2CF9AE}" pid="4" name="MSIP_Label_bfa3bcc5-af7f-4e3c-8d4c-726a9a6f8de8_SetDate">
    <vt:lpwstr>2025-05-11T14:58:23Z</vt:lpwstr>
  </property>
  <property fmtid="{D5CDD505-2E9C-101B-9397-08002B2CF9AE}" pid="5" name="MSIP_Label_bfa3bcc5-af7f-4e3c-8d4c-726a9a6f8de8_Method">
    <vt:lpwstr>Standard</vt:lpwstr>
  </property>
  <property fmtid="{D5CDD505-2E9C-101B-9397-08002B2CF9AE}" pid="6" name="MSIP_Label_bfa3bcc5-af7f-4e3c-8d4c-726a9a6f8de8_Name">
    <vt:lpwstr>bfa3bcc5-af7f-4e3c-8d4c-726a9a6f8de8</vt:lpwstr>
  </property>
  <property fmtid="{D5CDD505-2E9C-101B-9397-08002B2CF9AE}" pid="7" name="MSIP_Label_bfa3bcc5-af7f-4e3c-8d4c-726a9a6f8de8_SiteId">
    <vt:lpwstr>3928808b-8a46-426b-8f87-051a36bb2f91</vt:lpwstr>
  </property>
  <property fmtid="{D5CDD505-2E9C-101B-9397-08002B2CF9AE}" pid="8" name="MSIP_Label_bfa3bcc5-af7f-4e3c-8d4c-726a9a6f8de8_ActionId">
    <vt:lpwstr>b952d548-82c6-4436-be0c-a730eabd845c</vt:lpwstr>
  </property>
  <property fmtid="{D5CDD505-2E9C-101B-9397-08002B2CF9AE}" pid="9" name="MSIP_Label_bfa3bcc5-af7f-4e3c-8d4c-726a9a6f8de8_ContentBits">
    <vt:lpwstr>0</vt:lpwstr>
  </property>
</Properties>
</file>