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6" r:id="rId5"/>
  </p:sldIdLst>
  <p:sldSz cx="46799500" cy="32399288"/>
  <p:notesSz cx="6858000" cy="9945688"/>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6F1D6-B19D-E4AE-832E-45ECD31CC1B2}" name="Eve Blezard" initials="EB" userId="S::E.Blezard3@salford.ac.uk::ed3cffb0-7adc-486d-aa55-ae0519dc02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157"/>
    <a:srgbClr val="F5F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65" autoAdjust="0"/>
    <p:restoredTop sz="89233" autoAdjust="0"/>
  </p:normalViewPr>
  <p:slideViewPr>
    <p:cSldViewPr snapToGrid="0">
      <p:cViewPr varScale="1">
        <p:scale>
          <a:sx n="14" d="100"/>
          <a:sy n="14" d="100"/>
        </p:scale>
        <p:origin x="52" y="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tags" Target="tags/tag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Little" userId="b66521ec-525b-456a-91ec-c9d106ffb6b5" providerId="ADAL" clId="{EA9AC717-8326-416A-BDD5-3D7D74BEDE8C}"/>
    <pc:docChg chg="custSel replTag delTag">
      <pc:chgData name="Christopher Little" userId="b66521ec-525b-456a-91ec-c9d106ffb6b5" providerId="ADAL" clId="{EA9AC717-8326-416A-BDD5-3D7D74BEDE8C}" dt="2024-06-26T13:35:02.395" v="3"/>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78018393-4211-4F58-98C2-202E78575AC4}" type="datetimeFigureOut">
              <a:rPr lang="en-GB" smtClean="0"/>
              <a:t>26/06/2024</a:t>
            </a:fld>
            <a:endParaRPr lang="en-GB"/>
          </a:p>
        </p:txBody>
      </p:sp>
      <p:sp>
        <p:nvSpPr>
          <p:cNvPr id="4" name="Slide Image Placeholder 3"/>
          <p:cNvSpPr>
            <a:spLocks noGrp="1" noRot="1" noChangeAspect="1"/>
          </p:cNvSpPr>
          <p:nvPr>
            <p:ph type="sldImg" idx="2"/>
          </p:nvPr>
        </p:nvSpPr>
        <p:spPr>
          <a:xfrm>
            <a:off x="1003300" y="1243013"/>
            <a:ext cx="48514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36397CB6-C7C0-4CD2-999D-2BC73A02EBC0}" type="slidenum">
              <a:rPr lang="en-GB" smtClean="0"/>
              <a:t>‹#›</a:t>
            </a:fld>
            <a:endParaRPr lang="en-GB"/>
          </a:p>
        </p:txBody>
      </p:sp>
    </p:spTree>
    <p:extLst>
      <p:ext uri="{BB962C8B-B14F-4D97-AF65-F5344CB8AC3E}">
        <p14:creationId xmlns:p14="http://schemas.microsoft.com/office/powerpoint/2010/main" val="170259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397CB6-C7C0-4CD2-999D-2BC73A02EBC0}" type="slidenum">
              <a:rPr lang="en-GB" smtClean="0"/>
              <a:t>1</a:t>
            </a:fld>
            <a:endParaRPr lang="en-GB"/>
          </a:p>
        </p:txBody>
      </p:sp>
    </p:spTree>
    <p:extLst>
      <p:ext uri="{BB962C8B-B14F-4D97-AF65-F5344CB8AC3E}">
        <p14:creationId xmlns:p14="http://schemas.microsoft.com/office/powerpoint/2010/main" val="298823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9963" y="5302386"/>
            <a:ext cx="39779575" cy="11279752"/>
          </a:xfrm>
        </p:spPr>
        <p:txBody>
          <a:bodyPr anchor="b"/>
          <a:lstStyle>
            <a:lvl1pPr algn="ctr">
              <a:defRPr sz="28346"/>
            </a:lvl1pPr>
          </a:lstStyle>
          <a:p>
            <a:r>
              <a:rPr lang="en-US"/>
              <a:t>Click to edit Master title style</a:t>
            </a:r>
            <a:endParaRPr lang="en-US" dirty="0"/>
          </a:p>
        </p:txBody>
      </p:sp>
      <p:sp>
        <p:nvSpPr>
          <p:cNvPr id="3" name="Subtitle 2"/>
          <p:cNvSpPr>
            <a:spLocks noGrp="1"/>
          </p:cNvSpPr>
          <p:nvPr>
            <p:ph type="subTitle" idx="1"/>
          </p:nvPr>
        </p:nvSpPr>
        <p:spPr>
          <a:xfrm>
            <a:off x="5849938" y="17017128"/>
            <a:ext cx="35099625"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104A72-CD6D-44F6-A076-1033BCB2A039}"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146682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04A72-CD6D-44F6-A076-1033BCB2A039}"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424775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90895" y="1724962"/>
            <a:ext cx="10091142" cy="27456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217468" y="1724962"/>
            <a:ext cx="29688433" cy="274568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04A72-CD6D-44F6-A076-1033BCB2A039}"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395678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04A72-CD6D-44F6-A076-1033BCB2A039}"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38847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93093" y="8077332"/>
            <a:ext cx="40364569" cy="13477201"/>
          </a:xfrm>
        </p:spPr>
        <p:txBody>
          <a:bodyPr anchor="b"/>
          <a:lstStyle>
            <a:lvl1pPr>
              <a:defRPr sz="28346"/>
            </a:lvl1pPr>
          </a:lstStyle>
          <a:p>
            <a:r>
              <a:rPr lang="en-US"/>
              <a:t>Click to edit Master title style</a:t>
            </a:r>
            <a:endParaRPr lang="en-US" dirty="0"/>
          </a:p>
        </p:txBody>
      </p:sp>
      <p:sp>
        <p:nvSpPr>
          <p:cNvPr id="3" name="Text Placeholder 2"/>
          <p:cNvSpPr>
            <a:spLocks noGrp="1"/>
          </p:cNvSpPr>
          <p:nvPr>
            <p:ph type="body" idx="1"/>
          </p:nvPr>
        </p:nvSpPr>
        <p:spPr>
          <a:xfrm>
            <a:off x="3193093" y="21682033"/>
            <a:ext cx="40364569" cy="7087342"/>
          </a:xfrm>
        </p:spPr>
        <p:txBody>
          <a:bodyPr/>
          <a:lstStyle>
            <a:lvl1pPr marL="0" indent="0">
              <a:buNone/>
              <a:defRPr sz="11338">
                <a:solidFill>
                  <a:schemeClr val="tx1"/>
                </a:solidFill>
              </a:defRPr>
            </a:lvl1pPr>
            <a:lvl2pPr marL="2159950" indent="0">
              <a:buNone/>
              <a:defRPr sz="9449">
                <a:solidFill>
                  <a:schemeClr val="tx1">
                    <a:tint val="75000"/>
                  </a:schemeClr>
                </a:solidFill>
              </a:defRPr>
            </a:lvl2pPr>
            <a:lvl3pPr marL="4319900" indent="0">
              <a:buNone/>
              <a:defRPr sz="8504">
                <a:solidFill>
                  <a:schemeClr val="tx1">
                    <a:tint val="75000"/>
                  </a:schemeClr>
                </a:solidFill>
              </a:defRPr>
            </a:lvl3pPr>
            <a:lvl4pPr marL="6479850" indent="0">
              <a:buNone/>
              <a:defRPr sz="7559">
                <a:solidFill>
                  <a:schemeClr val="tx1">
                    <a:tint val="75000"/>
                  </a:schemeClr>
                </a:solidFill>
              </a:defRPr>
            </a:lvl4pPr>
            <a:lvl5pPr marL="8639800" indent="0">
              <a:buNone/>
              <a:defRPr sz="7559">
                <a:solidFill>
                  <a:schemeClr val="tx1">
                    <a:tint val="75000"/>
                  </a:schemeClr>
                </a:solidFill>
              </a:defRPr>
            </a:lvl5pPr>
            <a:lvl6pPr marL="10799750" indent="0">
              <a:buNone/>
              <a:defRPr sz="7559">
                <a:solidFill>
                  <a:schemeClr val="tx1">
                    <a:tint val="75000"/>
                  </a:schemeClr>
                </a:solidFill>
              </a:defRPr>
            </a:lvl6pPr>
            <a:lvl7pPr marL="12959700" indent="0">
              <a:buNone/>
              <a:defRPr sz="7559">
                <a:solidFill>
                  <a:schemeClr val="tx1">
                    <a:tint val="75000"/>
                  </a:schemeClr>
                </a:solidFill>
              </a:defRPr>
            </a:lvl7pPr>
            <a:lvl8pPr marL="15119650" indent="0">
              <a:buNone/>
              <a:defRPr sz="7559">
                <a:solidFill>
                  <a:schemeClr val="tx1">
                    <a:tint val="75000"/>
                  </a:schemeClr>
                </a:solidFill>
              </a:defRPr>
            </a:lvl8pPr>
            <a:lvl9pPr marL="17279600" indent="0">
              <a:buNone/>
              <a:defRPr sz="75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04A72-CD6D-44F6-A076-1033BCB2A039}"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359713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17465" y="8624810"/>
            <a:ext cx="1988978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692247" y="8624810"/>
            <a:ext cx="1988978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104A72-CD6D-44F6-A076-1033BCB2A039}"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218653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23561" y="1724969"/>
            <a:ext cx="40364569" cy="6262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23566" y="7942328"/>
            <a:ext cx="19798379"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Click to edit Master text styles</a:t>
            </a:r>
          </a:p>
        </p:txBody>
      </p:sp>
      <p:sp>
        <p:nvSpPr>
          <p:cNvPr id="4" name="Content Placeholder 3"/>
          <p:cNvSpPr>
            <a:spLocks noGrp="1"/>
          </p:cNvSpPr>
          <p:nvPr>
            <p:ph sz="half" idx="2"/>
          </p:nvPr>
        </p:nvSpPr>
        <p:spPr>
          <a:xfrm>
            <a:off x="3223566" y="11834740"/>
            <a:ext cx="19798379"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692249" y="7942328"/>
            <a:ext cx="19895883"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Click to edit Master text styles</a:t>
            </a:r>
          </a:p>
        </p:txBody>
      </p:sp>
      <p:sp>
        <p:nvSpPr>
          <p:cNvPr id="6" name="Content Placeholder 5"/>
          <p:cNvSpPr>
            <a:spLocks noGrp="1"/>
          </p:cNvSpPr>
          <p:nvPr>
            <p:ph sz="quarter" idx="4"/>
          </p:nvPr>
        </p:nvSpPr>
        <p:spPr>
          <a:xfrm>
            <a:off x="23692249" y="11834740"/>
            <a:ext cx="19895883"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104A72-CD6D-44F6-A076-1033BCB2A039}" type="datetimeFigureOut">
              <a:rPr lang="en-GB" smtClean="0"/>
              <a:t>26/06/2024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298724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104A72-CD6D-44F6-A076-1033BCB2A039}" type="datetimeFigureOut">
              <a:rPr lang="en-GB" smtClean="0"/>
              <a:t>26/06/2024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402892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04A72-CD6D-44F6-A076-1033BCB2A039}" type="datetimeFigureOut">
              <a:rPr lang="en-GB" smtClean="0"/>
              <a:t>26/06/2024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70963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US"/>
              <a:t>Click to edit Master title style</a:t>
            </a:r>
            <a:endParaRPr lang="en-US" dirty="0"/>
          </a:p>
        </p:txBody>
      </p:sp>
      <p:sp>
        <p:nvSpPr>
          <p:cNvPr id="3" name="Content Placeholder 2"/>
          <p:cNvSpPr>
            <a:spLocks noGrp="1"/>
          </p:cNvSpPr>
          <p:nvPr>
            <p:ph idx="1"/>
          </p:nvPr>
        </p:nvSpPr>
        <p:spPr>
          <a:xfrm>
            <a:off x="19895883" y="4664905"/>
            <a:ext cx="23692247"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Click to edit Master text styles</a:t>
            </a:r>
          </a:p>
        </p:txBody>
      </p:sp>
      <p:sp>
        <p:nvSpPr>
          <p:cNvPr id="5" name="Date Placeholder 4"/>
          <p:cNvSpPr>
            <a:spLocks noGrp="1"/>
          </p:cNvSpPr>
          <p:nvPr>
            <p:ph type="dt" sz="half" idx="10"/>
          </p:nvPr>
        </p:nvSpPr>
        <p:spPr/>
        <p:txBody>
          <a:bodyPr/>
          <a:lstStyle/>
          <a:p>
            <a:fld id="{EE104A72-CD6D-44F6-A076-1033BCB2A039}"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202932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3561" y="2159952"/>
            <a:ext cx="15094057" cy="7559834"/>
          </a:xfrm>
        </p:spPr>
        <p:txBody>
          <a:bodyPr anchor="b"/>
          <a:lstStyle>
            <a:lvl1pPr>
              <a:defRPr sz="15118"/>
            </a:lvl1pPr>
          </a:lstStyle>
          <a:p>
            <a:r>
              <a:rPr lang="en-US"/>
              <a:t>Click to edit Master title style</a:t>
            </a:r>
            <a:endParaRPr lang="en-US" dirty="0"/>
          </a:p>
        </p:txBody>
      </p:sp>
      <p:sp>
        <p:nvSpPr>
          <p:cNvPr id="3" name="Picture Placeholder 2"/>
          <p:cNvSpPr>
            <a:spLocks noGrp="1" noChangeAspect="1"/>
          </p:cNvSpPr>
          <p:nvPr>
            <p:ph type="pic" idx="1"/>
          </p:nvPr>
        </p:nvSpPr>
        <p:spPr>
          <a:xfrm>
            <a:off x="19895883" y="4664905"/>
            <a:ext cx="23692247"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US"/>
              <a:t>Click icon to add picture</a:t>
            </a:r>
            <a:endParaRPr lang="en-US" dirty="0"/>
          </a:p>
        </p:txBody>
      </p:sp>
      <p:sp>
        <p:nvSpPr>
          <p:cNvPr id="4" name="Text Placeholder 3"/>
          <p:cNvSpPr>
            <a:spLocks noGrp="1"/>
          </p:cNvSpPr>
          <p:nvPr>
            <p:ph type="body" sz="half" idx="2"/>
          </p:nvPr>
        </p:nvSpPr>
        <p:spPr>
          <a:xfrm>
            <a:off x="3223561" y="9719786"/>
            <a:ext cx="15094057"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Click to edit Master text styles</a:t>
            </a:r>
          </a:p>
        </p:txBody>
      </p:sp>
      <p:sp>
        <p:nvSpPr>
          <p:cNvPr id="5" name="Date Placeholder 4"/>
          <p:cNvSpPr>
            <a:spLocks noGrp="1"/>
          </p:cNvSpPr>
          <p:nvPr>
            <p:ph type="dt" sz="half" idx="10"/>
          </p:nvPr>
        </p:nvSpPr>
        <p:spPr/>
        <p:txBody>
          <a:bodyPr/>
          <a:lstStyle/>
          <a:p>
            <a:fld id="{EE104A72-CD6D-44F6-A076-1033BCB2A039}"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C0C0D-C656-4060-AF4C-3D817CEC0992}" type="slidenum">
              <a:rPr lang="en-GB" smtClean="0"/>
              <a:t>‹#›</a:t>
            </a:fld>
            <a:endParaRPr lang="en-GB"/>
          </a:p>
        </p:txBody>
      </p:sp>
    </p:spTree>
    <p:extLst>
      <p:ext uri="{BB962C8B-B14F-4D97-AF65-F5344CB8AC3E}">
        <p14:creationId xmlns:p14="http://schemas.microsoft.com/office/powerpoint/2010/main" val="203333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7466" y="1724969"/>
            <a:ext cx="40364569" cy="6262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17466" y="8624810"/>
            <a:ext cx="40364569" cy="20557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17465" y="30029347"/>
            <a:ext cx="10529888" cy="1724962"/>
          </a:xfrm>
          <a:prstGeom prst="rect">
            <a:avLst/>
          </a:prstGeom>
        </p:spPr>
        <p:txBody>
          <a:bodyPr vert="horz" lIns="91440" tIns="45720" rIns="91440" bIns="45720" rtlCol="0" anchor="ctr"/>
          <a:lstStyle>
            <a:lvl1pPr algn="l">
              <a:defRPr sz="5669">
                <a:solidFill>
                  <a:schemeClr val="tx1">
                    <a:tint val="75000"/>
                  </a:schemeClr>
                </a:solidFill>
              </a:defRPr>
            </a:lvl1pPr>
          </a:lstStyle>
          <a:p>
            <a:fld id="{EE104A72-CD6D-44F6-A076-1033BCB2A039}" type="datetimeFigureOut">
              <a:rPr lang="en-GB" smtClean="0"/>
              <a:t>26/06/2024</a:t>
            </a:fld>
            <a:endParaRPr lang="en-GB"/>
          </a:p>
        </p:txBody>
      </p:sp>
      <p:sp>
        <p:nvSpPr>
          <p:cNvPr id="5" name="Footer Placeholder 4"/>
          <p:cNvSpPr>
            <a:spLocks noGrp="1"/>
          </p:cNvSpPr>
          <p:nvPr>
            <p:ph type="ftr" sz="quarter" idx="3"/>
          </p:nvPr>
        </p:nvSpPr>
        <p:spPr>
          <a:xfrm>
            <a:off x="15502335" y="30029347"/>
            <a:ext cx="15794831" cy="1724962"/>
          </a:xfrm>
          <a:prstGeom prst="rect">
            <a:avLst/>
          </a:prstGeom>
        </p:spPr>
        <p:txBody>
          <a:bodyPr vert="horz" lIns="91440" tIns="45720" rIns="91440" bIns="45720" rtlCol="0" anchor="ctr"/>
          <a:lstStyle>
            <a:lvl1pPr algn="ctr">
              <a:defRPr sz="5669">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3052147" y="30029347"/>
            <a:ext cx="10529888" cy="1724962"/>
          </a:xfrm>
          <a:prstGeom prst="rect">
            <a:avLst/>
          </a:prstGeom>
        </p:spPr>
        <p:txBody>
          <a:bodyPr vert="horz" lIns="91440" tIns="45720" rIns="91440" bIns="45720" rtlCol="0" anchor="ctr"/>
          <a:lstStyle>
            <a:lvl1pPr algn="r">
              <a:defRPr sz="5669">
                <a:solidFill>
                  <a:schemeClr val="tx1">
                    <a:tint val="75000"/>
                  </a:schemeClr>
                </a:solidFill>
              </a:defRPr>
            </a:lvl1pPr>
          </a:lstStyle>
          <a:p>
            <a:fld id="{950C0C0D-C656-4060-AF4C-3D817CEC0992}" type="slidenum">
              <a:rPr lang="en-GB" smtClean="0"/>
              <a:t>‹#›</a:t>
            </a:fld>
            <a:endParaRPr lang="en-GB"/>
          </a:p>
        </p:txBody>
      </p:sp>
    </p:spTree>
    <p:extLst>
      <p:ext uri="{BB962C8B-B14F-4D97-AF65-F5344CB8AC3E}">
        <p14:creationId xmlns:p14="http://schemas.microsoft.com/office/powerpoint/2010/main" val="9867764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hyperlink" Target="https://www.advance-he.ac.uk/news-and-views/enabling-student-success-case-study-university-salford"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5">
            <a:extLst>
              <a:ext uri="{FF2B5EF4-FFF2-40B4-BE49-F238E27FC236}">
                <a16:creationId xmlns:a16="http://schemas.microsoft.com/office/drawing/2014/main" id="{7C9A62D9-0CEF-1BFE-2160-652934BE1807}"/>
              </a:ext>
            </a:extLst>
          </p:cNvPr>
          <p:cNvGrpSpPr/>
          <p:nvPr/>
        </p:nvGrpSpPr>
        <p:grpSpPr>
          <a:xfrm>
            <a:off x="31449211" y="5164391"/>
            <a:ext cx="15005051" cy="19766148"/>
            <a:chOff x="0" y="0"/>
            <a:chExt cx="1142721" cy="504410"/>
          </a:xfrm>
        </p:grpSpPr>
        <p:sp>
          <p:nvSpPr>
            <p:cNvPr id="30" name="Freeform 6">
              <a:extLst>
                <a:ext uri="{FF2B5EF4-FFF2-40B4-BE49-F238E27FC236}">
                  <a16:creationId xmlns:a16="http://schemas.microsoft.com/office/drawing/2014/main" id="{924E4ABC-E736-2900-0D24-54C7DA317F9A}"/>
                </a:ext>
              </a:extLst>
            </p:cNvPr>
            <p:cNvSpPr/>
            <p:nvPr/>
          </p:nvSpPr>
          <p:spPr>
            <a:xfrm>
              <a:off x="0" y="0"/>
              <a:ext cx="1142721" cy="504410"/>
            </a:xfrm>
            <a:custGeom>
              <a:avLst/>
              <a:gdLst/>
              <a:ahLst/>
              <a:cxnLst/>
              <a:rect l="l" t="t" r="r" b="b"/>
              <a:pathLst>
                <a:path w="1142721" h="504410">
                  <a:moveTo>
                    <a:pt x="75764" y="0"/>
                  </a:moveTo>
                  <a:lnTo>
                    <a:pt x="1066956" y="0"/>
                  </a:lnTo>
                  <a:cubicBezTo>
                    <a:pt x="1108800" y="0"/>
                    <a:pt x="1142721" y="33921"/>
                    <a:pt x="1142721" y="75764"/>
                  </a:cubicBezTo>
                  <a:lnTo>
                    <a:pt x="1142721" y="428645"/>
                  </a:lnTo>
                  <a:cubicBezTo>
                    <a:pt x="1142721" y="470489"/>
                    <a:pt x="1108800" y="504410"/>
                    <a:pt x="1066956" y="504410"/>
                  </a:cubicBezTo>
                  <a:lnTo>
                    <a:pt x="75764" y="504410"/>
                  </a:lnTo>
                  <a:cubicBezTo>
                    <a:pt x="33921" y="504410"/>
                    <a:pt x="0" y="470489"/>
                    <a:pt x="0" y="428645"/>
                  </a:cubicBezTo>
                  <a:lnTo>
                    <a:pt x="0" y="75764"/>
                  </a:lnTo>
                  <a:cubicBezTo>
                    <a:pt x="0" y="33921"/>
                    <a:pt x="33921" y="0"/>
                    <a:pt x="75764" y="0"/>
                  </a:cubicBezTo>
                  <a:close/>
                </a:path>
              </a:pathLst>
            </a:custGeom>
            <a:solidFill>
              <a:srgbClr val="EBC238">
                <a:alpha val="9804"/>
              </a:srgbClr>
            </a:solidFill>
          </p:spPr>
          <p:txBody>
            <a:bodyPr/>
            <a:lstStyle/>
            <a:p>
              <a:endParaRPr lang="en-GB" dirty="0"/>
            </a:p>
          </p:txBody>
        </p:sp>
        <p:sp>
          <p:nvSpPr>
            <p:cNvPr id="31" name="TextBox 7">
              <a:extLst>
                <a:ext uri="{FF2B5EF4-FFF2-40B4-BE49-F238E27FC236}">
                  <a16:creationId xmlns:a16="http://schemas.microsoft.com/office/drawing/2014/main" id="{7B04F137-6B20-CFFB-9E7F-14E6132AC9D9}"/>
                </a:ext>
              </a:extLst>
            </p:cNvPr>
            <p:cNvSpPr txBox="1"/>
            <p:nvPr/>
          </p:nvSpPr>
          <p:spPr>
            <a:xfrm>
              <a:off x="0" y="-9525"/>
              <a:ext cx="1142721" cy="513935"/>
            </a:xfrm>
            <a:prstGeom prst="rect">
              <a:avLst/>
            </a:prstGeom>
          </p:spPr>
          <p:txBody>
            <a:bodyPr lIns="9289" tIns="9289" rIns="9289" bIns="9289" rtlCol="0" anchor="ctr"/>
            <a:lstStyle/>
            <a:p>
              <a:pPr algn="ctr">
                <a:lnSpc>
                  <a:spcPts val="1587"/>
                </a:lnSpc>
                <a:spcBef>
                  <a:spcPct val="0"/>
                </a:spcBef>
              </a:pPr>
              <a:endParaRPr dirty="0"/>
            </a:p>
          </p:txBody>
        </p:sp>
      </p:grpSp>
      <p:grpSp>
        <p:nvGrpSpPr>
          <p:cNvPr id="64" name="Group 8">
            <a:extLst>
              <a:ext uri="{FF2B5EF4-FFF2-40B4-BE49-F238E27FC236}">
                <a16:creationId xmlns:a16="http://schemas.microsoft.com/office/drawing/2014/main" id="{7C999602-2290-FD6B-A850-0602D0F3B5F8}"/>
              </a:ext>
            </a:extLst>
          </p:cNvPr>
          <p:cNvGrpSpPr/>
          <p:nvPr/>
        </p:nvGrpSpPr>
        <p:grpSpPr>
          <a:xfrm>
            <a:off x="31350620" y="25037770"/>
            <a:ext cx="15005051" cy="4317755"/>
            <a:chOff x="0" y="0"/>
            <a:chExt cx="1142721" cy="1610232"/>
          </a:xfrm>
        </p:grpSpPr>
        <p:sp>
          <p:nvSpPr>
            <p:cNvPr id="65" name="Freeform 9">
              <a:extLst>
                <a:ext uri="{FF2B5EF4-FFF2-40B4-BE49-F238E27FC236}">
                  <a16:creationId xmlns:a16="http://schemas.microsoft.com/office/drawing/2014/main" id="{A33E05B7-4AFB-71A5-09FA-E0E0D9682E12}"/>
                </a:ext>
              </a:extLst>
            </p:cNvPr>
            <p:cNvSpPr/>
            <p:nvPr/>
          </p:nvSpPr>
          <p:spPr>
            <a:xfrm>
              <a:off x="0" y="0"/>
              <a:ext cx="1142721" cy="1610232"/>
            </a:xfrm>
            <a:custGeom>
              <a:avLst/>
              <a:gdLst/>
              <a:ahLst/>
              <a:cxnLst/>
              <a:rect l="l" t="t" r="r" b="b"/>
              <a:pathLst>
                <a:path w="1142721" h="1610232">
                  <a:moveTo>
                    <a:pt x="75764" y="0"/>
                  </a:moveTo>
                  <a:lnTo>
                    <a:pt x="1066956" y="0"/>
                  </a:lnTo>
                  <a:cubicBezTo>
                    <a:pt x="1108800" y="0"/>
                    <a:pt x="1142721" y="33921"/>
                    <a:pt x="1142721" y="75764"/>
                  </a:cubicBezTo>
                  <a:lnTo>
                    <a:pt x="1142721" y="1534468"/>
                  </a:lnTo>
                  <a:cubicBezTo>
                    <a:pt x="1142721" y="1576311"/>
                    <a:pt x="1108800" y="1610232"/>
                    <a:pt x="1066956" y="1610232"/>
                  </a:cubicBezTo>
                  <a:lnTo>
                    <a:pt x="75764" y="1610232"/>
                  </a:lnTo>
                  <a:cubicBezTo>
                    <a:pt x="33921" y="1610232"/>
                    <a:pt x="0" y="1576311"/>
                    <a:pt x="0" y="1534468"/>
                  </a:cubicBezTo>
                  <a:lnTo>
                    <a:pt x="0" y="75764"/>
                  </a:lnTo>
                  <a:cubicBezTo>
                    <a:pt x="0" y="33921"/>
                    <a:pt x="33921" y="0"/>
                    <a:pt x="75764" y="0"/>
                  </a:cubicBezTo>
                  <a:close/>
                </a:path>
              </a:pathLst>
            </a:custGeom>
            <a:solidFill>
              <a:srgbClr val="97D0BA">
                <a:alpha val="9804"/>
              </a:srgbClr>
            </a:solidFill>
          </p:spPr>
          <p:txBody>
            <a:bodyPr/>
            <a:lstStyle/>
            <a:p>
              <a:endParaRPr lang="en-GB" dirty="0">
                <a:solidFill>
                  <a:srgbClr val="F5FAF8"/>
                </a:solidFill>
              </a:endParaRPr>
            </a:p>
          </p:txBody>
        </p:sp>
        <p:sp>
          <p:nvSpPr>
            <p:cNvPr id="66" name="TextBox 10">
              <a:extLst>
                <a:ext uri="{FF2B5EF4-FFF2-40B4-BE49-F238E27FC236}">
                  <a16:creationId xmlns:a16="http://schemas.microsoft.com/office/drawing/2014/main" id="{0B282F4D-8C81-8D6B-FBB3-A34958AC11E7}"/>
                </a:ext>
              </a:extLst>
            </p:cNvPr>
            <p:cNvSpPr txBox="1"/>
            <p:nvPr/>
          </p:nvSpPr>
          <p:spPr>
            <a:xfrm>
              <a:off x="0" y="-9525"/>
              <a:ext cx="1142721" cy="1619757"/>
            </a:xfrm>
            <a:prstGeom prst="rect">
              <a:avLst/>
            </a:prstGeom>
          </p:spPr>
          <p:txBody>
            <a:bodyPr lIns="9289" tIns="9289" rIns="9289" bIns="9289" rtlCol="0" anchor="ctr"/>
            <a:lstStyle/>
            <a:p>
              <a:pPr algn="ctr">
                <a:lnSpc>
                  <a:spcPts val="1587"/>
                </a:lnSpc>
                <a:spcBef>
                  <a:spcPct val="0"/>
                </a:spcBef>
              </a:pPr>
              <a:endParaRPr dirty="0"/>
            </a:p>
          </p:txBody>
        </p:sp>
      </p:grpSp>
      <p:grpSp>
        <p:nvGrpSpPr>
          <p:cNvPr id="26" name="Group 5">
            <a:extLst>
              <a:ext uri="{FF2B5EF4-FFF2-40B4-BE49-F238E27FC236}">
                <a16:creationId xmlns:a16="http://schemas.microsoft.com/office/drawing/2014/main" id="{4F31A72C-7BCF-ADF2-4231-63F6D01D332B}"/>
              </a:ext>
            </a:extLst>
          </p:cNvPr>
          <p:cNvGrpSpPr/>
          <p:nvPr/>
        </p:nvGrpSpPr>
        <p:grpSpPr>
          <a:xfrm>
            <a:off x="422062" y="5047422"/>
            <a:ext cx="15005051" cy="5817675"/>
            <a:chOff x="0" y="-9525"/>
            <a:chExt cx="1142721" cy="513935"/>
          </a:xfrm>
        </p:grpSpPr>
        <p:sp>
          <p:nvSpPr>
            <p:cNvPr id="27" name="Freeform 6">
              <a:extLst>
                <a:ext uri="{FF2B5EF4-FFF2-40B4-BE49-F238E27FC236}">
                  <a16:creationId xmlns:a16="http://schemas.microsoft.com/office/drawing/2014/main" id="{14558142-355E-DC76-8117-AE819C5C4E3C}"/>
                </a:ext>
              </a:extLst>
            </p:cNvPr>
            <p:cNvSpPr/>
            <p:nvPr/>
          </p:nvSpPr>
          <p:spPr>
            <a:xfrm>
              <a:off x="0" y="0"/>
              <a:ext cx="1142721" cy="504410"/>
            </a:xfrm>
            <a:custGeom>
              <a:avLst/>
              <a:gdLst/>
              <a:ahLst/>
              <a:cxnLst/>
              <a:rect l="l" t="t" r="r" b="b"/>
              <a:pathLst>
                <a:path w="1142721" h="504410">
                  <a:moveTo>
                    <a:pt x="75764" y="0"/>
                  </a:moveTo>
                  <a:lnTo>
                    <a:pt x="1066956" y="0"/>
                  </a:lnTo>
                  <a:cubicBezTo>
                    <a:pt x="1108800" y="0"/>
                    <a:pt x="1142721" y="33921"/>
                    <a:pt x="1142721" y="75764"/>
                  </a:cubicBezTo>
                  <a:lnTo>
                    <a:pt x="1142721" y="428645"/>
                  </a:lnTo>
                  <a:cubicBezTo>
                    <a:pt x="1142721" y="470489"/>
                    <a:pt x="1108800" y="504410"/>
                    <a:pt x="1066956" y="504410"/>
                  </a:cubicBezTo>
                  <a:lnTo>
                    <a:pt x="75764" y="504410"/>
                  </a:lnTo>
                  <a:cubicBezTo>
                    <a:pt x="33921" y="504410"/>
                    <a:pt x="0" y="470489"/>
                    <a:pt x="0" y="428645"/>
                  </a:cubicBezTo>
                  <a:lnTo>
                    <a:pt x="0" y="75764"/>
                  </a:lnTo>
                  <a:cubicBezTo>
                    <a:pt x="0" y="33921"/>
                    <a:pt x="33921" y="0"/>
                    <a:pt x="75764" y="0"/>
                  </a:cubicBezTo>
                  <a:close/>
                </a:path>
              </a:pathLst>
            </a:custGeom>
            <a:solidFill>
              <a:srgbClr val="EBC238">
                <a:alpha val="9804"/>
              </a:srgbClr>
            </a:solidFill>
          </p:spPr>
          <p:txBody>
            <a:bodyPr/>
            <a:lstStyle/>
            <a:p>
              <a:endParaRPr lang="en-GB" dirty="0"/>
            </a:p>
          </p:txBody>
        </p:sp>
        <p:sp>
          <p:nvSpPr>
            <p:cNvPr id="28" name="TextBox 7">
              <a:extLst>
                <a:ext uri="{FF2B5EF4-FFF2-40B4-BE49-F238E27FC236}">
                  <a16:creationId xmlns:a16="http://schemas.microsoft.com/office/drawing/2014/main" id="{74CBD908-00BE-2703-319B-AB4E244CE863}"/>
                </a:ext>
              </a:extLst>
            </p:cNvPr>
            <p:cNvSpPr txBox="1"/>
            <p:nvPr/>
          </p:nvSpPr>
          <p:spPr>
            <a:xfrm>
              <a:off x="0" y="-9525"/>
              <a:ext cx="1142721" cy="513935"/>
            </a:xfrm>
            <a:prstGeom prst="rect">
              <a:avLst/>
            </a:prstGeom>
          </p:spPr>
          <p:txBody>
            <a:bodyPr lIns="9289" tIns="9289" rIns="9289" bIns="9289" rtlCol="0" anchor="ctr"/>
            <a:lstStyle/>
            <a:p>
              <a:pPr algn="ctr">
                <a:lnSpc>
                  <a:spcPts val="1587"/>
                </a:lnSpc>
                <a:spcBef>
                  <a:spcPct val="0"/>
                </a:spcBef>
              </a:pPr>
              <a:endParaRPr dirty="0"/>
            </a:p>
          </p:txBody>
        </p:sp>
      </p:grpSp>
      <p:sp>
        <p:nvSpPr>
          <p:cNvPr id="2" name="Title 1">
            <a:extLst>
              <a:ext uri="{FF2B5EF4-FFF2-40B4-BE49-F238E27FC236}">
                <a16:creationId xmlns:a16="http://schemas.microsoft.com/office/drawing/2014/main" id="{753A35EF-0498-5912-E5BD-46486DBDC6A0}"/>
              </a:ext>
            </a:extLst>
          </p:cNvPr>
          <p:cNvSpPr>
            <a:spLocks noGrp="1"/>
          </p:cNvSpPr>
          <p:nvPr>
            <p:ph type="ctrTitle"/>
          </p:nvPr>
        </p:nvSpPr>
        <p:spPr>
          <a:xfrm>
            <a:off x="742896" y="-1107634"/>
            <a:ext cx="35530971" cy="4515586"/>
          </a:xfrm>
        </p:spPr>
        <p:txBody>
          <a:bodyPr>
            <a:noAutofit/>
          </a:bodyPr>
          <a:lstStyle/>
          <a:p>
            <a:r>
              <a:rPr lang="en-GB" sz="10800" b="1" dirty="0">
                <a:solidFill>
                  <a:srgbClr val="3A5157"/>
                </a:solidFill>
                <a:latin typeface="Poppins ExtraBold" panose="00000900000000000000" pitchFamily="2" charset="0"/>
                <a:cs typeface="Poppins ExtraBold" panose="00000900000000000000" pitchFamily="2" charset="0"/>
              </a:rPr>
              <a:t>A gathering of creative outputs as a case study for transformational change</a:t>
            </a:r>
          </a:p>
        </p:txBody>
      </p:sp>
      <p:pic>
        <p:nvPicPr>
          <p:cNvPr id="5" name="Picture 4" descr="A black and white logo&#10;&#10;Description automatically generated">
            <a:extLst>
              <a:ext uri="{FF2B5EF4-FFF2-40B4-BE49-F238E27FC236}">
                <a16:creationId xmlns:a16="http://schemas.microsoft.com/office/drawing/2014/main" id="{BE89D9C0-EB71-CDBE-9DBE-4125E90AE304}"/>
              </a:ext>
            </a:extLst>
          </p:cNvPr>
          <p:cNvPicPr>
            <a:picLocks noChangeAspect="1"/>
          </p:cNvPicPr>
          <p:nvPr/>
        </p:nvPicPr>
        <p:blipFill rotWithShape="1">
          <a:blip r:embed="rId3">
            <a:extLst>
              <a:ext uri="{28A0092B-C50C-407E-A947-70E740481C1C}">
                <a14:useLocalDpi xmlns:a14="http://schemas.microsoft.com/office/drawing/2010/main" val="0"/>
              </a:ext>
            </a:extLst>
          </a:blip>
          <a:srcRect l="5938" t="19897" r="3386" b="13366"/>
          <a:stretch/>
        </p:blipFill>
        <p:spPr>
          <a:xfrm>
            <a:off x="37551640" y="29513790"/>
            <a:ext cx="8793720" cy="2629328"/>
          </a:xfrm>
          <a:prstGeom prst="rect">
            <a:avLst/>
          </a:prstGeom>
        </p:spPr>
      </p:pic>
      <p:sp>
        <p:nvSpPr>
          <p:cNvPr id="7" name="AutoShape 2">
            <a:extLst>
              <a:ext uri="{FF2B5EF4-FFF2-40B4-BE49-F238E27FC236}">
                <a16:creationId xmlns:a16="http://schemas.microsoft.com/office/drawing/2014/main" id="{7229768B-BB7A-F509-6DAE-92E99A5B6FAD}"/>
              </a:ext>
            </a:extLst>
          </p:cNvPr>
          <p:cNvSpPr/>
          <p:nvPr/>
        </p:nvSpPr>
        <p:spPr>
          <a:xfrm>
            <a:off x="29556" y="4708100"/>
            <a:ext cx="46799500" cy="47887"/>
          </a:xfrm>
          <a:prstGeom prst="line">
            <a:avLst/>
          </a:prstGeom>
          <a:ln w="76200" cap="flat">
            <a:solidFill>
              <a:srgbClr val="002F3B"/>
            </a:solidFill>
            <a:prstDash val="solid"/>
            <a:headEnd type="none" w="sm" len="sm"/>
            <a:tailEnd type="none" w="sm" len="sm"/>
          </a:ln>
        </p:spPr>
        <p:txBody>
          <a:bodyPr/>
          <a:lstStyle/>
          <a:p>
            <a:endParaRPr lang="en-GB" sz="8368" dirty="0"/>
          </a:p>
        </p:txBody>
      </p:sp>
      <p:sp>
        <p:nvSpPr>
          <p:cNvPr id="10" name="Title 1">
            <a:extLst>
              <a:ext uri="{FF2B5EF4-FFF2-40B4-BE49-F238E27FC236}">
                <a16:creationId xmlns:a16="http://schemas.microsoft.com/office/drawing/2014/main" id="{C4404762-9CF0-116A-7EB3-42257C4114E3}"/>
              </a:ext>
            </a:extLst>
          </p:cNvPr>
          <p:cNvSpPr txBox="1">
            <a:spLocks/>
          </p:cNvSpPr>
          <p:nvPr/>
        </p:nvSpPr>
        <p:spPr>
          <a:xfrm>
            <a:off x="10211114" y="1283059"/>
            <a:ext cx="19561616" cy="3249348"/>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r>
              <a:rPr lang="en-GB" sz="4000" b="1" dirty="0">
                <a:solidFill>
                  <a:srgbClr val="3A5157"/>
                </a:solidFill>
                <a:latin typeface="Poppins SemiBold" panose="00000700000000000000" pitchFamily="2" charset="0"/>
                <a:cs typeface="Poppins SemiBold" panose="00000700000000000000" pitchFamily="2" charset="0"/>
              </a:rPr>
              <a:t>Eve Blezard, Jess Power and Davina Whitnall</a:t>
            </a:r>
          </a:p>
          <a:p>
            <a:r>
              <a:rPr lang="en-GB" sz="4000" b="1" dirty="0">
                <a:solidFill>
                  <a:srgbClr val="3A5157"/>
                </a:solidFill>
                <a:latin typeface="Poppins SemiBold" panose="00000700000000000000" pitchFamily="2" charset="0"/>
                <a:cs typeface="Poppins SemiBold" panose="00000700000000000000" pitchFamily="2" charset="0"/>
              </a:rPr>
              <a:t>Learning and Teaching Enhancement Centre, The University of Salford</a:t>
            </a:r>
          </a:p>
        </p:txBody>
      </p:sp>
      <p:sp>
        <p:nvSpPr>
          <p:cNvPr id="11" name="Title 1">
            <a:extLst>
              <a:ext uri="{FF2B5EF4-FFF2-40B4-BE49-F238E27FC236}">
                <a16:creationId xmlns:a16="http://schemas.microsoft.com/office/drawing/2014/main" id="{6DA9BB9F-413F-D4CE-842D-86BF4EC73F72}"/>
              </a:ext>
            </a:extLst>
          </p:cNvPr>
          <p:cNvSpPr txBox="1">
            <a:spLocks/>
          </p:cNvSpPr>
          <p:nvPr/>
        </p:nvSpPr>
        <p:spPr>
          <a:xfrm>
            <a:off x="852286" y="5954189"/>
            <a:ext cx="14144602"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pPr algn="l"/>
            <a:r>
              <a:rPr lang="en-GB" sz="3600" dirty="0">
                <a:solidFill>
                  <a:srgbClr val="3A5157"/>
                </a:solidFill>
                <a:latin typeface="Poppins "/>
                <a:cs typeface="Poppins ExtraBold" panose="00000900000000000000" pitchFamily="2" charset="0"/>
              </a:rPr>
              <a:t>Embark on a journey of cultural transformation at the University of Salford. Through innovative research methods and creative engagement, we explore how institutions can nurture evolving cultures. Discover diverse perspectives from four Academic Schools, measuring the profound impact on staff well-being, belonging, and career development. Join us in fostering inclusive, collaborative, and transparent cultures within higher education.</a:t>
            </a:r>
          </a:p>
        </p:txBody>
      </p:sp>
      <p:sp>
        <p:nvSpPr>
          <p:cNvPr id="14" name="Title 1">
            <a:extLst>
              <a:ext uri="{FF2B5EF4-FFF2-40B4-BE49-F238E27FC236}">
                <a16:creationId xmlns:a16="http://schemas.microsoft.com/office/drawing/2014/main" id="{1E891143-7382-7DA0-2C60-924492354A87}"/>
              </a:ext>
            </a:extLst>
          </p:cNvPr>
          <p:cNvSpPr txBox="1">
            <a:spLocks/>
          </p:cNvSpPr>
          <p:nvPr/>
        </p:nvSpPr>
        <p:spPr>
          <a:xfrm>
            <a:off x="35672480" y="3435498"/>
            <a:ext cx="7118423" cy="1784949"/>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r>
              <a:rPr lang="en-GB" sz="4400" b="1" dirty="0">
                <a:solidFill>
                  <a:srgbClr val="3A5157"/>
                </a:solidFill>
                <a:latin typeface="Poppins SemiBold" panose="00000700000000000000" pitchFamily="2" charset="0"/>
                <a:cs typeface="Poppins SemiBold" panose="00000700000000000000" pitchFamily="2" charset="0"/>
              </a:rPr>
              <a:t>LTEC@salford.ac.uk</a:t>
            </a:r>
          </a:p>
          <a:p>
            <a:pPr algn="l"/>
            <a:endParaRPr lang="en-GB" sz="4400" b="1" dirty="0">
              <a:solidFill>
                <a:srgbClr val="3A5157"/>
              </a:solidFill>
              <a:latin typeface="Poppins SemiBold" panose="00000700000000000000" pitchFamily="2" charset="0"/>
              <a:cs typeface="Poppins SemiBold" panose="00000700000000000000" pitchFamily="2" charset="0"/>
            </a:endParaRPr>
          </a:p>
        </p:txBody>
      </p:sp>
      <p:sp>
        <p:nvSpPr>
          <p:cNvPr id="15" name="AutoShape 2">
            <a:extLst>
              <a:ext uri="{FF2B5EF4-FFF2-40B4-BE49-F238E27FC236}">
                <a16:creationId xmlns:a16="http://schemas.microsoft.com/office/drawing/2014/main" id="{8BE5EBC4-2F40-D4F7-FE26-55A03F0D0125}"/>
              </a:ext>
            </a:extLst>
          </p:cNvPr>
          <p:cNvSpPr/>
          <p:nvPr/>
        </p:nvSpPr>
        <p:spPr>
          <a:xfrm flipH="1">
            <a:off x="36138511" y="0"/>
            <a:ext cx="8003" cy="4719263"/>
          </a:xfrm>
          <a:prstGeom prst="line">
            <a:avLst/>
          </a:prstGeom>
          <a:ln w="76200" cap="flat">
            <a:solidFill>
              <a:srgbClr val="002F3B"/>
            </a:solidFill>
            <a:prstDash val="solid"/>
            <a:headEnd type="none" w="sm" len="sm"/>
            <a:tailEnd type="none" w="sm" len="sm"/>
          </a:ln>
        </p:spPr>
        <p:txBody>
          <a:bodyPr/>
          <a:lstStyle/>
          <a:p>
            <a:endParaRPr lang="en-GB" sz="8368" dirty="0"/>
          </a:p>
        </p:txBody>
      </p:sp>
      <p:sp>
        <p:nvSpPr>
          <p:cNvPr id="16" name="Title 1">
            <a:extLst>
              <a:ext uri="{FF2B5EF4-FFF2-40B4-BE49-F238E27FC236}">
                <a16:creationId xmlns:a16="http://schemas.microsoft.com/office/drawing/2014/main" id="{D60ED002-A46C-646C-D64B-1E09C6A2B079}"/>
              </a:ext>
            </a:extLst>
          </p:cNvPr>
          <p:cNvSpPr txBox="1">
            <a:spLocks/>
          </p:cNvSpPr>
          <p:nvPr/>
        </p:nvSpPr>
        <p:spPr>
          <a:xfrm>
            <a:off x="40904257" y="3394100"/>
            <a:ext cx="7118423" cy="1784949"/>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r>
              <a:rPr lang="en-GB" sz="4400" b="1" dirty="0">
                <a:solidFill>
                  <a:srgbClr val="3A5157"/>
                </a:solidFill>
                <a:latin typeface="Poppins SemiBold" panose="00000700000000000000" pitchFamily="2" charset="0"/>
                <a:cs typeface="Poppins SemiBold" panose="00000700000000000000" pitchFamily="2" charset="0"/>
              </a:rPr>
              <a:t>@SalfordLTEC</a:t>
            </a:r>
          </a:p>
          <a:p>
            <a:pPr algn="l"/>
            <a:endParaRPr lang="en-GB" sz="4400" b="1" dirty="0">
              <a:solidFill>
                <a:srgbClr val="3A5157"/>
              </a:solidFill>
              <a:latin typeface="Poppins SemiBold" panose="00000700000000000000" pitchFamily="2" charset="0"/>
              <a:cs typeface="Poppins SemiBold" panose="00000700000000000000" pitchFamily="2" charset="0"/>
            </a:endParaRPr>
          </a:p>
        </p:txBody>
      </p:sp>
      <p:sp>
        <p:nvSpPr>
          <p:cNvPr id="32" name="Title 1">
            <a:extLst>
              <a:ext uri="{FF2B5EF4-FFF2-40B4-BE49-F238E27FC236}">
                <a16:creationId xmlns:a16="http://schemas.microsoft.com/office/drawing/2014/main" id="{E89CA7DE-3032-CC7F-15A1-741428DAB599}"/>
              </a:ext>
            </a:extLst>
          </p:cNvPr>
          <p:cNvSpPr txBox="1">
            <a:spLocks/>
          </p:cNvSpPr>
          <p:nvPr/>
        </p:nvSpPr>
        <p:spPr>
          <a:xfrm>
            <a:off x="615543" y="1848875"/>
            <a:ext cx="14144602"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r>
              <a:rPr lang="en-GB" sz="6400" b="1" dirty="0">
                <a:solidFill>
                  <a:srgbClr val="3A5157"/>
                </a:solidFill>
                <a:latin typeface="Poppins "/>
                <a:cs typeface="Poppins ExtraBold" panose="00000900000000000000" pitchFamily="2" charset="0"/>
              </a:rPr>
              <a:t>ABSTRACT</a:t>
            </a:r>
          </a:p>
        </p:txBody>
      </p:sp>
      <p:grpSp>
        <p:nvGrpSpPr>
          <p:cNvPr id="38" name="Group 8">
            <a:extLst>
              <a:ext uri="{FF2B5EF4-FFF2-40B4-BE49-F238E27FC236}">
                <a16:creationId xmlns:a16="http://schemas.microsoft.com/office/drawing/2014/main" id="{3789C668-F818-32F3-0867-970B31CE7EF0}"/>
              </a:ext>
            </a:extLst>
          </p:cNvPr>
          <p:cNvGrpSpPr/>
          <p:nvPr/>
        </p:nvGrpSpPr>
        <p:grpSpPr>
          <a:xfrm>
            <a:off x="464396" y="10978991"/>
            <a:ext cx="15063681" cy="19959925"/>
            <a:chOff x="-4465" y="-9525"/>
            <a:chExt cx="1147186" cy="1619757"/>
          </a:xfrm>
        </p:grpSpPr>
        <p:sp>
          <p:nvSpPr>
            <p:cNvPr id="39" name="Freeform 9">
              <a:extLst>
                <a:ext uri="{FF2B5EF4-FFF2-40B4-BE49-F238E27FC236}">
                  <a16:creationId xmlns:a16="http://schemas.microsoft.com/office/drawing/2014/main" id="{7AAAB30E-5898-D757-B700-2763DC65548F}"/>
                </a:ext>
              </a:extLst>
            </p:cNvPr>
            <p:cNvSpPr/>
            <p:nvPr/>
          </p:nvSpPr>
          <p:spPr>
            <a:xfrm>
              <a:off x="-4465" y="0"/>
              <a:ext cx="1142721" cy="1610232"/>
            </a:xfrm>
            <a:custGeom>
              <a:avLst/>
              <a:gdLst/>
              <a:ahLst/>
              <a:cxnLst/>
              <a:rect l="l" t="t" r="r" b="b"/>
              <a:pathLst>
                <a:path w="1142721" h="1610232">
                  <a:moveTo>
                    <a:pt x="75764" y="0"/>
                  </a:moveTo>
                  <a:lnTo>
                    <a:pt x="1066956" y="0"/>
                  </a:lnTo>
                  <a:cubicBezTo>
                    <a:pt x="1108800" y="0"/>
                    <a:pt x="1142721" y="33921"/>
                    <a:pt x="1142721" y="75764"/>
                  </a:cubicBezTo>
                  <a:lnTo>
                    <a:pt x="1142721" y="1534468"/>
                  </a:lnTo>
                  <a:cubicBezTo>
                    <a:pt x="1142721" y="1576311"/>
                    <a:pt x="1108800" y="1610232"/>
                    <a:pt x="1066956" y="1610232"/>
                  </a:cubicBezTo>
                  <a:lnTo>
                    <a:pt x="75764" y="1610232"/>
                  </a:lnTo>
                  <a:cubicBezTo>
                    <a:pt x="33921" y="1610232"/>
                    <a:pt x="0" y="1576311"/>
                    <a:pt x="0" y="1534468"/>
                  </a:cubicBezTo>
                  <a:lnTo>
                    <a:pt x="0" y="75764"/>
                  </a:lnTo>
                  <a:cubicBezTo>
                    <a:pt x="0" y="33921"/>
                    <a:pt x="33921" y="0"/>
                    <a:pt x="75764" y="0"/>
                  </a:cubicBezTo>
                  <a:close/>
                </a:path>
              </a:pathLst>
            </a:custGeom>
            <a:solidFill>
              <a:srgbClr val="97D0BA">
                <a:alpha val="9804"/>
              </a:srgbClr>
            </a:solidFill>
          </p:spPr>
          <p:txBody>
            <a:bodyPr/>
            <a:lstStyle/>
            <a:p>
              <a:endParaRPr lang="en-GB" dirty="0">
                <a:solidFill>
                  <a:srgbClr val="F5FAF8"/>
                </a:solidFill>
              </a:endParaRPr>
            </a:p>
          </p:txBody>
        </p:sp>
        <p:sp>
          <p:nvSpPr>
            <p:cNvPr id="40" name="TextBox 10">
              <a:extLst>
                <a:ext uri="{FF2B5EF4-FFF2-40B4-BE49-F238E27FC236}">
                  <a16:creationId xmlns:a16="http://schemas.microsoft.com/office/drawing/2014/main" id="{FF0A24C6-425E-0F17-6A40-A78C6002AF31}"/>
                </a:ext>
              </a:extLst>
            </p:cNvPr>
            <p:cNvSpPr txBox="1"/>
            <p:nvPr/>
          </p:nvSpPr>
          <p:spPr>
            <a:xfrm>
              <a:off x="0" y="-9525"/>
              <a:ext cx="1142721" cy="1619757"/>
            </a:xfrm>
            <a:prstGeom prst="rect">
              <a:avLst/>
            </a:prstGeom>
          </p:spPr>
          <p:txBody>
            <a:bodyPr lIns="9289" tIns="9289" rIns="9289" bIns="9289" rtlCol="0" anchor="ctr"/>
            <a:lstStyle/>
            <a:p>
              <a:pPr algn="ctr">
                <a:lnSpc>
                  <a:spcPts val="1587"/>
                </a:lnSpc>
                <a:spcBef>
                  <a:spcPct val="0"/>
                </a:spcBef>
              </a:pPr>
              <a:endParaRPr dirty="0"/>
            </a:p>
          </p:txBody>
        </p:sp>
      </p:grpSp>
      <p:sp>
        <p:nvSpPr>
          <p:cNvPr id="41" name="Title 1">
            <a:extLst>
              <a:ext uri="{FF2B5EF4-FFF2-40B4-BE49-F238E27FC236}">
                <a16:creationId xmlns:a16="http://schemas.microsoft.com/office/drawing/2014/main" id="{7D1584FE-E96D-BA26-122E-D13EC5D63141}"/>
              </a:ext>
            </a:extLst>
          </p:cNvPr>
          <p:cNvSpPr txBox="1">
            <a:spLocks/>
          </p:cNvSpPr>
          <p:nvPr/>
        </p:nvSpPr>
        <p:spPr>
          <a:xfrm>
            <a:off x="578721" y="7750162"/>
            <a:ext cx="14144602"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r>
              <a:rPr lang="en-GB" sz="6400" b="1" dirty="0">
                <a:solidFill>
                  <a:srgbClr val="3A5157"/>
                </a:solidFill>
                <a:latin typeface="Poppins "/>
                <a:cs typeface="Poppins ExtraBold" panose="00000900000000000000" pitchFamily="2" charset="0"/>
              </a:rPr>
              <a:t>INTRODUCTION</a:t>
            </a:r>
          </a:p>
        </p:txBody>
      </p:sp>
      <p:sp>
        <p:nvSpPr>
          <p:cNvPr id="42" name="Title 1">
            <a:extLst>
              <a:ext uri="{FF2B5EF4-FFF2-40B4-BE49-F238E27FC236}">
                <a16:creationId xmlns:a16="http://schemas.microsoft.com/office/drawing/2014/main" id="{8DF8D743-29BC-6B79-236A-39D45AA401F6}"/>
              </a:ext>
            </a:extLst>
          </p:cNvPr>
          <p:cNvSpPr txBox="1">
            <a:spLocks/>
          </p:cNvSpPr>
          <p:nvPr/>
        </p:nvSpPr>
        <p:spPr>
          <a:xfrm>
            <a:off x="1018791" y="21143332"/>
            <a:ext cx="14349965"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pPr algn="l"/>
            <a:r>
              <a:rPr lang="en-GB" sz="3600" dirty="0">
                <a:solidFill>
                  <a:srgbClr val="3A5157"/>
                </a:solidFill>
                <a:latin typeface="Poppins "/>
                <a:cs typeface="Poppins ExtraBold" panose="00000900000000000000" pitchFamily="2" charset="0"/>
              </a:rPr>
              <a:t>Our study explores the transformative journey at the University of Salford, distinguishing between 'creative approaches'—our participatory methodologies—and 'creative outputs,' the tangible results of these methods. This exploration aims to understand and guide cultural transformation towards inclusivity and transparency. Aiming to examine the evolution of institutional culture, we investigate how an institution can foster a new culture, exploring the facilitation of cultural transformation across four diverse Academic Schools.</a:t>
            </a:r>
          </a:p>
          <a:p>
            <a:pPr algn="l"/>
            <a:endParaRPr lang="en-GB" sz="3600" dirty="0">
              <a:solidFill>
                <a:srgbClr val="3A5157"/>
              </a:solidFill>
              <a:latin typeface="Poppins "/>
              <a:cs typeface="Poppins ExtraBold" panose="00000900000000000000" pitchFamily="2" charset="0"/>
            </a:endParaRPr>
          </a:p>
          <a:p>
            <a:pPr algn="l"/>
            <a:r>
              <a:rPr lang="en-GB" sz="3600" dirty="0">
                <a:solidFill>
                  <a:srgbClr val="3A5157"/>
                </a:solidFill>
                <a:latin typeface="Poppins "/>
                <a:cs typeface="Poppins ExtraBold" panose="00000900000000000000" pitchFamily="2" charset="0"/>
              </a:rPr>
              <a:t>Our objectives:</a:t>
            </a:r>
          </a:p>
          <a:p>
            <a:pPr algn="l"/>
            <a:endParaRPr lang="en-GB" sz="3600" dirty="0">
              <a:solidFill>
                <a:srgbClr val="3A5157"/>
              </a:solidFill>
              <a:latin typeface="Poppins "/>
              <a:cs typeface="Poppins ExtraBold" panose="00000900000000000000" pitchFamily="2" charset="0"/>
            </a:endParaRPr>
          </a:p>
          <a:p>
            <a:pPr marL="571500" indent="-571500" algn="l">
              <a:buFont typeface="Arial" panose="020B0604020202020204" pitchFamily="34" charset="0"/>
              <a:buChar char="•"/>
            </a:pPr>
            <a:r>
              <a:rPr lang="en-GB" sz="3600" dirty="0">
                <a:solidFill>
                  <a:srgbClr val="3A5157"/>
                </a:solidFill>
                <a:latin typeface="Poppins "/>
                <a:cs typeface="Poppins ExtraBold" panose="00000900000000000000" pitchFamily="2" charset="0"/>
              </a:rPr>
              <a:t>Examining the processes that encourage cultural evolution within an institution.</a:t>
            </a:r>
          </a:p>
          <a:p>
            <a:pPr marL="571500" indent="-571500" algn="l">
              <a:buFont typeface="Arial" panose="020B0604020202020204" pitchFamily="34" charset="0"/>
              <a:buChar char="•"/>
            </a:pPr>
            <a:endParaRPr lang="en-GB" sz="3600" dirty="0">
              <a:solidFill>
                <a:srgbClr val="3A5157"/>
              </a:solidFill>
              <a:latin typeface="Poppins "/>
              <a:cs typeface="Poppins ExtraBold" panose="00000900000000000000" pitchFamily="2" charset="0"/>
            </a:endParaRPr>
          </a:p>
          <a:p>
            <a:pPr marL="571500" indent="-571500" algn="l">
              <a:buFont typeface="Arial" panose="020B0604020202020204" pitchFamily="34" charset="0"/>
              <a:buChar char="•"/>
            </a:pPr>
            <a:r>
              <a:rPr lang="en-GB" sz="3600" dirty="0">
                <a:solidFill>
                  <a:srgbClr val="3A5157"/>
                </a:solidFill>
                <a:latin typeface="Poppins "/>
                <a:cs typeface="Poppins ExtraBold" panose="00000900000000000000" pitchFamily="2" charset="0"/>
              </a:rPr>
              <a:t>Investigating variations in culture transformation facilitation among the four distinct Academic Schools.</a:t>
            </a:r>
          </a:p>
          <a:p>
            <a:pPr marL="571500" indent="-571500" algn="l">
              <a:buFont typeface="Arial" panose="020B0604020202020204" pitchFamily="34" charset="0"/>
              <a:buChar char="•"/>
            </a:pPr>
            <a:endParaRPr lang="en-GB" sz="3600" dirty="0">
              <a:solidFill>
                <a:srgbClr val="3A5157"/>
              </a:solidFill>
              <a:latin typeface="Poppins "/>
              <a:cs typeface="Poppins ExtraBold" panose="00000900000000000000" pitchFamily="2" charset="0"/>
            </a:endParaRPr>
          </a:p>
          <a:p>
            <a:pPr marL="571500" indent="-571500" algn="l">
              <a:buFont typeface="Arial" panose="020B0604020202020204" pitchFamily="34" charset="0"/>
              <a:buChar char="•"/>
            </a:pPr>
            <a:r>
              <a:rPr lang="en-GB" sz="3600" dirty="0">
                <a:solidFill>
                  <a:srgbClr val="3A5157"/>
                </a:solidFill>
                <a:latin typeface="Poppins "/>
                <a:cs typeface="Poppins ExtraBold" panose="00000900000000000000" pitchFamily="2" charset="0"/>
              </a:rPr>
              <a:t>Measuring the impact of this transformation on staff, assessing benefits such as enhanced well-being, a strengthened sense of belonging, increased value, and career development opportunities.</a:t>
            </a:r>
          </a:p>
          <a:p>
            <a:pPr algn="l"/>
            <a:endParaRPr lang="en-GB" sz="3600" dirty="0">
              <a:solidFill>
                <a:srgbClr val="3A5157"/>
              </a:solidFill>
              <a:latin typeface="Poppins "/>
              <a:cs typeface="Poppins ExtraBold" panose="00000900000000000000" pitchFamily="2" charset="0"/>
            </a:endParaRPr>
          </a:p>
          <a:p>
            <a:pPr algn="l"/>
            <a:r>
              <a:rPr lang="en-GB" sz="3600" dirty="0">
                <a:solidFill>
                  <a:srgbClr val="3A5157"/>
                </a:solidFill>
                <a:latin typeface="Poppins "/>
                <a:cs typeface="Poppins ExtraBold" panose="00000900000000000000" pitchFamily="2" charset="0"/>
              </a:rPr>
              <a:t>In this creative exploration, we unravel the intricate threads of cultural change, aiming to guide institutions towards more inclusive, collaborative, and transparent cultures.</a:t>
            </a:r>
          </a:p>
        </p:txBody>
      </p:sp>
      <p:grpSp>
        <p:nvGrpSpPr>
          <p:cNvPr id="44" name="Group 8">
            <a:extLst>
              <a:ext uri="{FF2B5EF4-FFF2-40B4-BE49-F238E27FC236}">
                <a16:creationId xmlns:a16="http://schemas.microsoft.com/office/drawing/2014/main" id="{0A96AD8D-3E80-5E6D-62DC-88C9FFA0E68D}"/>
              </a:ext>
            </a:extLst>
          </p:cNvPr>
          <p:cNvGrpSpPr/>
          <p:nvPr/>
        </p:nvGrpSpPr>
        <p:grpSpPr>
          <a:xfrm>
            <a:off x="15951160" y="5156945"/>
            <a:ext cx="15005051" cy="19032516"/>
            <a:chOff x="0" y="0"/>
            <a:chExt cx="1142721" cy="1610232"/>
          </a:xfrm>
        </p:grpSpPr>
        <p:sp>
          <p:nvSpPr>
            <p:cNvPr id="45" name="Freeform 9">
              <a:extLst>
                <a:ext uri="{FF2B5EF4-FFF2-40B4-BE49-F238E27FC236}">
                  <a16:creationId xmlns:a16="http://schemas.microsoft.com/office/drawing/2014/main" id="{94AEA587-6AD5-E5E1-FC37-282F9A29E6CD}"/>
                </a:ext>
              </a:extLst>
            </p:cNvPr>
            <p:cNvSpPr/>
            <p:nvPr/>
          </p:nvSpPr>
          <p:spPr>
            <a:xfrm>
              <a:off x="0" y="0"/>
              <a:ext cx="1142721" cy="1610232"/>
            </a:xfrm>
            <a:custGeom>
              <a:avLst/>
              <a:gdLst/>
              <a:ahLst/>
              <a:cxnLst/>
              <a:rect l="l" t="t" r="r" b="b"/>
              <a:pathLst>
                <a:path w="1142721" h="1610232">
                  <a:moveTo>
                    <a:pt x="75764" y="0"/>
                  </a:moveTo>
                  <a:lnTo>
                    <a:pt x="1066956" y="0"/>
                  </a:lnTo>
                  <a:cubicBezTo>
                    <a:pt x="1108800" y="0"/>
                    <a:pt x="1142721" y="33921"/>
                    <a:pt x="1142721" y="75764"/>
                  </a:cubicBezTo>
                  <a:lnTo>
                    <a:pt x="1142721" y="1534468"/>
                  </a:lnTo>
                  <a:cubicBezTo>
                    <a:pt x="1142721" y="1576311"/>
                    <a:pt x="1108800" y="1610232"/>
                    <a:pt x="1066956" y="1610232"/>
                  </a:cubicBezTo>
                  <a:lnTo>
                    <a:pt x="75764" y="1610232"/>
                  </a:lnTo>
                  <a:cubicBezTo>
                    <a:pt x="33921" y="1610232"/>
                    <a:pt x="0" y="1576311"/>
                    <a:pt x="0" y="1534468"/>
                  </a:cubicBezTo>
                  <a:lnTo>
                    <a:pt x="0" y="75764"/>
                  </a:lnTo>
                  <a:cubicBezTo>
                    <a:pt x="0" y="33921"/>
                    <a:pt x="33921" y="0"/>
                    <a:pt x="75764" y="0"/>
                  </a:cubicBezTo>
                  <a:close/>
                </a:path>
              </a:pathLst>
            </a:custGeom>
            <a:solidFill>
              <a:srgbClr val="97D0BA">
                <a:alpha val="9804"/>
              </a:srgbClr>
            </a:solidFill>
          </p:spPr>
          <p:txBody>
            <a:bodyPr/>
            <a:lstStyle/>
            <a:p>
              <a:endParaRPr lang="en-GB" dirty="0">
                <a:solidFill>
                  <a:srgbClr val="F5FAF8"/>
                </a:solidFill>
              </a:endParaRPr>
            </a:p>
          </p:txBody>
        </p:sp>
        <p:sp>
          <p:nvSpPr>
            <p:cNvPr id="46" name="TextBox 10">
              <a:extLst>
                <a:ext uri="{FF2B5EF4-FFF2-40B4-BE49-F238E27FC236}">
                  <a16:creationId xmlns:a16="http://schemas.microsoft.com/office/drawing/2014/main" id="{0A09EDE1-0BCF-5B00-D39C-D426D171E56D}"/>
                </a:ext>
              </a:extLst>
            </p:cNvPr>
            <p:cNvSpPr txBox="1"/>
            <p:nvPr/>
          </p:nvSpPr>
          <p:spPr>
            <a:xfrm>
              <a:off x="0" y="-9525"/>
              <a:ext cx="1142721" cy="1619757"/>
            </a:xfrm>
            <a:prstGeom prst="rect">
              <a:avLst/>
            </a:prstGeom>
          </p:spPr>
          <p:txBody>
            <a:bodyPr lIns="9289" tIns="9289" rIns="9289" bIns="9289" rtlCol="0" anchor="ctr"/>
            <a:lstStyle/>
            <a:p>
              <a:pPr algn="ctr">
                <a:lnSpc>
                  <a:spcPts val="1587"/>
                </a:lnSpc>
                <a:spcBef>
                  <a:spcPct val="0"/>
                </a:spcBef>
              </a:pPr>
              <a:endParaRPr dirty="0"/>
            </a:p>
          </p:txBody>
        </p:sp>
      </p:grpSp>
      <p:sp>
        <p:nvSpPr>
          <p:cNvPr id="47" name="Title 1">
            <a:extLst>
              <a:ext uri="{FF2B5EF4-FFF2-40B4-BE49-F238E27FC236}">
                <a16:creationId xmlns:a16="http://schemas.microsoft.com/office/drawing/2014/main" id="{0BC66A49-C3AC-C741-9456-C574C78C34A1}"/>
              </a:ext>
            </a:extLst>
          </p:cNvPr>
          <p:cNvSpPr txBox="1">
            <a:spLocks/>
          </p:cNvSpPr>
          <p:nvPr/>
        </p:nvSpPr>
        <p:spPr>
          <a:xfrm>
            <a:off x="16267660" y="1856375"/>
            <a:ext cx="14144602"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r>
              <a:rPr lang="en-GB" sz="6400" b="1" dirty="0">
                <a:solidFill>
                  <a:srgbClr val="3A5157"/>
                </a:solidFill>
                <a:latin typeface="Poppins "/>
                <a:cs typeface="Poppins ExtraBold" panose="00000900000000000000" pitchFamily="2" charset="0"/>
              </a:rPr>
              <a:t>METHODS</a:t>
            </a:r>
          </a:p>
        </p:txBody>
      </p:sp>
      <p:sp>
        <p:nvSpPr>
          <p:cNvPr id="48" name="Title 1">
            <a:extLst>
              <a:ext uri="{FF2B5EF4-FFF2-40B4-BE49-F238E27FC236}">
                <a16:creationId xmlns:a16="http://schemas.microsoft.com/office/drawing/2014/main" id="{64D716F1-304D-1084-3426-B03BD58996B9}"/>
              </a:ext>
            </a:extLst>
          </p:cNvPr>
          <p:cNvSpPr txBox="1">
            <a:spLocks/>
          </p:cNvSpPr>
          <p:nvPr/>
        </p:nvSpPr>
        <p:spPr>
          <a:xfrm>
            <a:off x="16381384" y="11865639"/>
            <a:ext cx="14144602"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pPr algn="l"/>
            <a:r>
              <a:rPr lang="en-GB" sz="3600" dirty="0">
                <a:solidFill>
                  <a:srgbClr val="3A5157"/>
                </a:solidFill>
                <a:latin typeface="Poppins "/>
                <a:cs typeface="Poppins ExtraBold" panose="00000900000000000000" pitchFamily="2" charset="0"/>
              </a:rPr>
              <a:t>Our research employed creative and participatory approaches, combining multiple data collection methods for a comprehensive understanding of cultural transformation.</a:t>
            </a:r>
          </a:p>
          <a:p>
            <a:pPr algn="l"/>
            <a:endParaRPr lang="en-GB" sz="3600" dirty="0">
              <a:solidFill>
                <a:srgbClr val="3A5157"/>
              </a:solidFill>
              <a:latin typeface="Poppins "/>
              <a:cs typeface="Poppins ExtraBold" panose="00000900000000000000" pitchFamily="2" charset="0"/>
            </a:endParaRPr>
          </a:p>
          <a:p>
            <a:pPr marL="571500" indent="-571500" algn="l">
              <a:buFont typeface="Arial" panose="020B0604020202020204" pitchFamily="34" charset="0"/>
              <a:buChar char="•"/>
            </a:pPr>
            <a:r>
              <a:rPr lang="en-GB" sz="3600" b="1" dirty="0">
                <a:solidFill>
                  <a:srgbClr val="3A5157"/>
                </a:solidFill>
                <a:latin typeface="Poppins "/>
                <a:cs typeface="Poppins ExtraBold" panose="00000900000000000000" pitchFamily="2" charset="0"/>
              </a:rPr>
              <a:t>Focus Groups</a:t>
            </a:r>
            <a:r>
              <a:rPr lang="en-GB" sz="3600" dirty="0">
                <a:solidFill>
                  <a:srgbClr val="3A5157"/>
                </a:solidFill>
                <a:latin typeface="Poppins "/>
                <a:cs typeface="Poppins ExtraBold" panose="00000900000000000000" pitchFamily="2" charset="0"/>
              </a:rPr>
              <a:t>: Engaging staff from diverse academic schools, these sessions fostered open discussions, yielding qualitative insights.</a:t>
            </a:r>
          </a:p>
          <a:p>
            <a:pPr marL="571500" indent="-571500" algn="l">
              <a:buFont typeface="Arial" panose="020B0604020202020204" pitchFamily="34" charset="0"/>
              <a:buChar char="•"/>
            </a:pPr>
            <a:endParaRPr lang="en-GB" sz="3600" dirty="0">
              <a:solidFill>
                <a:srgbClr val="3A5157"/>
              </a:solidFill>
              <a:latin typeface="Poppins "/>
              <a:cs typeface="Poppins ExtraBold" panose="00000900000000000000" pitchFamily="2" charset="0"/>
            </a:endParaRPr>
          </a:p>
          <a:p>
            <a:pPr marL="571500" indent="-571500" algn="l">
              <a:buFont typeface="Arial" panose="020B0604020202020204" pitchFamily="34" charset="0"/>
              <a:buChar char="•"/>
            </a:pPr>
            <a:r>
              <a:rPr lang="en-GB" sz="3600" b="1" dirty="0">
                <a:solidFill>
                  <a:srgbClr val="3A5157"/>
                </a:solidFill>
                <a:latin typeface="Poppins "/>
                <a:cs typeface="Poppins ExtraBold" panose="00000900000000000000" pitchFamily="2" charset="0"/>
              </a:rPr>
              <a:t>Pulse Survey: </a:t>
            </a:r>
            <a:r>
              <a:rPr lang="en-GB" sz="3600" dirty="0">
                <a:solidFill>
                  <a:srgbClr val="3A5157"/>
                </a:solidFill>
                <a:latin typeface="Poppins "/>
                <a:cs typeface="Poppins ExtraBold" panose="00000900000000000000" pitchFamily="2" charset="0"/>
              </a:rPr>
              <a:t>Widely distributed to capture diverse perceptions, this quantitative approach revealed trends related to cultural transformation.</a:t>
            </a:r>
          </a:p>
          <a:p>
            <a:pPr marL="571500" indent="-571500" algn="l">
              <a:buFont typeface="Arial" panose="020B0604020202020204" pitchFamily="34" charset="0"/>
              <a:buChar char="•"/>
            </a:pPr>
            <a:endParaRPr lang="en-GB" sz="3600" dirty="0">
              <a:solidFill>
                <a:srgbClr val="3A5157"/>
              </a:solidFill>
              <a:latin typeface="Poppins "/>
              <a:cs typeface="Poppins ExtraBold" panose="00000900000000000000" pitchFamily="2" charset="0"/>
            </a:endParaRPr>
          </a:p>
          <a:p>
            <a:pPr marL="571500" indent="-571500" algn="l">
              <a:buFont typeface="Arial" panose="020B0604020202020204" pitchFamily="34" charset="0"/>
              <a:buChar char="•"/>
            </a:pPr>
            <a:r>
              <a:rPr lang="en-GB" sz="3600" b="1" dirty="0">
                <a:solidFill>
                  <a:srgbClr val="3A5157"/>
                </a:solidFill>
                <a:latin typeface="Poppins "/>
                <a:cs typeface="Poppins ExtraBold" panose="00000900000000000000" pitchFamily="2" charset="0"/>
              </a:rPr>
              <a:t>Creative Outputs</a:t>
            </a:r>
            <a:r>
              <a:rPr lang="en-GB" sz="3600" dirty="0">
                <a:solidFill>
                  <a:srgbClr val="3A5157"/>
                </a:solidFill>
                <a:latin typeface="Poppins "/>
                <a:cs typeface="Poppins ExtraBold" panose="00000900000000000000" pitchFamily="2" charset="0"/>
              </a:rPr>
              <a:t>: Utilising visual storyboards, explainer videos, digital exhibitions, and reflective techniques, we encouraged open expression.</a:t>
            </a:r>
          </a:p>
          <a:p>
            <a:pPr marL="571500" indent="-571500" algn="l">
              <a:buFont typeface="Arial" panose="020B0604020202020204" pitchFamily="34" charset="0"/>
              <a:buChar char="•"/>
            </a:pPr>
            <a:endParaRPr lang="en-GB" sz="3600" dirty="0">
              <a:solidFill>
                <a:srgbClr val="3A5157"/>
              </a:solidFill>
              <a:latin typeface="Poppins "/>
              <a:cs typeface="Poppins ExtraBold" panose="00000900000000000000" pitchFamily="2" charset="0"/>
            </a:endParaRPr>
          </a:p>
          <a:p>
            <a:pPr marL="571500" indent="-571500" algn="l">
              <a:buFont typeface="Arial" panose="020B0604020202020204" pitchFamily="34" charset="0"/>
              <a:buChar char="•"/>
            </a:pPr>
            <a:r>
              <a:rPr lang="en-GB" sz="3600" b="1" dirty="0">
                <a:solidFill>
                  <a:srgbClr val="3A5157"/>
                </a:solidFill>
                <a:latin typeface="Poppins "/>
                <a:cs typeface="Poppins ExtraBold" panose="00000900000000000000" pitchFamily="2" charset="0"/>
              </a:rPr>
              <a:t>Thematic Analysis</a:t>
            </a:r>
            <a:r>
              <a:rPr lang="en-GB" sz="3600" dirty="0">
                <a:solidFill>
                  <a:srgbClr val="3A5157"/>
                </a:solidFill>
                <a:latin typeface="Poppins "/>
                <a:cs typeface="Poppins ExtraBold" panose="00000900000000000000" pitchFamily="2" charset="0"/>
              </a:rPr>
              <a:t>: We applied this analysis to the data, identifying strengths, barriers, and key values, ensuring a holistic understanding of cultural transformation</a:t>
            </a:r>
          </a:p>
        </p:txBody>
      </p:sp>
      <p:grpSp>
        <p:nvGrpSpPr>
          <p:cNvPr id="50" name="Group 8">
            <a:extLst>
              <a:ext uri="{FF2B5EF4-FFF2-40B4-BE49-F238E27FC236}">
                <a16:creationId xmlns:a16="http://schemas.microsoft.com/office/drawing/2014/main" id="{5B5462B8-8C8B-60C0-82B0-F15C6025209D}"/>
              </a:ext>
            </a:extLst>
          </p:cNvPr>
          <p:cNvGrpSpPr/>
          <p:nvPr/>
        </p:nvGrpSpPr>
        <p:grpSpPr>
          <a:xfrm>
            <a:off x="15821522" y="24514042"/>
            <a:ext cx="15005051" cy="6372793"/>
            <a:chOff x="0" y="0"/>
            <a:chExt cx="1142721" cy="1610232"/>
          </a:xfrm>
        </p:grpSpPr>
        <p:sp>
          <p:nvSpPr>
            <p:cNvPr id="51" name="Freeform 9">
              <a:extLst>
                <a:ext uri="{FF2B5EF4-FFF2-40B4-BE49-F238E27FC236}">
                  <a16:creationId xmlns:a16="http://schemas.microsoft.com/office/drawing/2014/main" id="{AE4330B6-25EC-64D7-2128-9EA79FD57E38}"/>
                </a:ext>
              </a:extLst>
            </p:cNvPr>
            <p:cNvSpPr/>
            <p:nvPr/>
          </p:nvSpPr>
          <p:spPr>
            <a:xfrm>
              <a:off x="0" y="0"/>
              <a:ext cx="1142721" cy="1610232"/>
            </a:xfrm>
            <a:custGeom>
              <a:avLst/>
              <a:gdLst/>
              <a:ahLst/>
              <a:cxnLst/>
              <a:rect l="l" t="t" r="r" b="b"/>
              <a:pathLst>
                <a:path w="1142721" h="1610232">
                  <a:moveTo>
                    <a:pt x="75764" y="0"/>
                  </a:moveTo>
                  <a:lnTo>
                    <a:pt x="1066956" y="0"/>
                  </a:lnTo>
                  <a:cubicBezTo>
                    <a:pt x="1108800" y="0"/>
                    <a:pt x="1142721" y="33921"/>
                    <a:pt x="1142721" y="75764"/>
                  </a:cubicBezTo>
                  <a:lnTo>
                    <a:pt x="1142721" y="1534468"/>
                  </a:lnTo>
                  <a:cubicBezTo>
                    <a:pt x="1142721" y="1576311"/>
                    <a:pt x="1108800" y="1610232"/>
                    <a:pt x="1066956" y="1610232"/>
                  </a:cubicBezTo>
                  <a:lnTo>
                    <a:pt x="75764" y="1610232"/>
                  </a:lnTo>
                  <a:cubicBezTo>
                    <a:pt x="33921" y="1610232"/>
                    <a:pt x="0" y="1576311"/>
                    <a:pt x="0" y="1534468"/>
                  </a:cubicBezTo>
                  <a:lnTo>
                    <a:pt x="0" y="75764"/>
                  </a:lnTo>
                  <a:cubicBezTo>
                    <a:pt x="0" y="33921"/>
                    <a:pt x="33921" y="0"/>
                    <a:pt x="75764" y="0"/>
                  </a:cubicBezTo>
                  <a:close/>
                </a:path>
              </a:pathLst>
            </a:custGeom>
            <a:solidFill>
              <a:srgbClr val="97D0BA">
                <a:alpha val="9804"/>
              </a:srgbClr>
            </a:solidFill>
          </p:spPr>
          <p:txBody>
            <a:bodyPr/>
            <a:lstStyle/>
            <a:p>
              <a:endParaRPr lang="en-GB" dirty="0">
                <a:solidFill>
                  <a:srgbClr val="F5FAF8"/>
                </a:solidFill>
              </a:endParaRPr>
            </a:p>
          </p:txBody>
        </p:sp>
        <p:sp>
          <p:nvSpPr>
            <p:cNvPr id="52" name="TextBox 10">
              <a:extLst>
                <a:ext uri="{FF2B5EF4-FFF2-40B4-BE49-F238E27FC236}">
                  <a16:creationId xmlns:a16="http://schemas.microsoft.com/office/drawing/2014/main" id="{7A42DC86-9B74-7E32-7C91-97D5EA399D65}"/>
                </a:ext>
              </a:extLst>
            </p:cNvPr>
            <p:cNvSpPr txBox="1"/>
            <p:nvPr/>
          </p:nvSpPr>
          <p:spPr>
            <a:xfrm>
              <a:off x="0" y="-9525"/>
              <a:ext cx="1142721" cy="1619757"/>
            </a:xfrm>
            <a:prstGeom prst="rect">
              <a:avLst/>
            </a:prstGeom>
          </p:spPr>
          <p:txBody>
            <a:bodyPr lIns="9289" tIns="9289" rIns="9289" bIns="9289" rtlCol="0" anchor="ctr"/>
            <a:lstStyle/>
            <a:p>
              <a:pPr algn="ctr">
                <a:lnSpc>
                  <a:spcPts val="1587"/>
                </a:lnSpc>
                <a:spcBef>
                  <a:spcPct val="0"/>
                </a:spcBef>
              </a:pPr>
              <a:endParaRPr dirty="0"/>
            </a:p>
          </p:txBody>
        </p:sp>
      </p:grpSp>
      <p:sp>
        <p:nvSpPr>
          <p:cNvPr id="53" name="Title 1">
            <a:extLst>
              <a:ext uri="{FF2B5EF4-FFF2-40B4-BE49-F238E27FC236}">
                <a16:creationId xmlns:a16="http://schemas.microsoft.com/office/drawing/2014/main" id="{B77BE453-62FE-E751-0388-5EDF61755966}"/>
              </a:ext>
            </a:extLst>
          </p:cNvPr>
          <p:cNvSpPr txBox="1">
            <a:spLocks/>
          </p:cNvSpPr>
          <p:nvPr/>
        </p:nvSpPr>
        <p:spPr>
          <a:xfrm>
            <a:off x="16228532" y="26175766"/>
            <a:ext cx="14144602"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pPr algn="l"/>
            <a:r>
              <a:rPr lang="en-GB" sz="3600" b="1" dirty="0">
                <a:solidFill>
                  <a:srgbClr val="3A5157"/>
                </a:solidFill>
                <a:latin typeface="Poppins "/>
                <a:cs typeface="Poppins ExtraBold" panose="00000900000000000000" pitchFamily="2" charset="0"/>
              </a:rPr>
              <a:t>Strength Themes</a:t>
            </a:r>
            <a:r>
              <a:rPr lang="en-GB" sz="3600" dirty="0">
                <a:solidFill>
                  <a:srgbClr val="3A5157"/>
                </a:solidFill>
                <a:latin typeface="Poppins "/>
                <a:cs typeface="Poppins ExtraBold" panose="00000900000000000000" pitchFamily="2" charset="0"/>
              </a:rPr>
              <a:t>: "Inclusive solutions," "student experience," and "openness" highlighted the significance of collaboration, student-centricity, and open communication.</a:t>
            </a:r>
          </a:p>
          <a:p>
            <a:pPr algn="l"/>
            <a:endParaRPr lang="en-GB" sz="3600" dirty="0">
              <a:solidFill>
                <a:srgbClr val="3A5157"/>
              </a:solidFill>
              <a:latin typeface="Poppins "/>
              <a:cs typeface="Poppins ExtraBold" panose="00000900000000000000" pitchFamily="2" charset="0"/>
            </a:endParaRPr>
          </a:p>
          <a:p>
            <a:pPr algn="l"/>
            <a:r>
              <a:rPr lang="en-GB" sz="3600" b="1" dirty="0">
                <a:solidFill>
                  <a:srgbClr val="3A5157"/>
                </a:solidFill>
                <a:latin typeface="Poppins "/>
                <a:cs typeface="Poppins ExtraBold" panose="00000900000000000000" pitchFamily="2" charset="0"/>
              </a:rPr>
              <a:t>Barrier Themes</a:t>
            </a:r>
            <a:r>
              <a:rPr lang="en-GB" sz="3600" dirty="0">
                <a:solidFill>
                  <a:srgbClr val="3A5157"/>
                </a:solidFill>
                <a:latin typeface="Poppins "/>
                <a:cs typeface="Poppins ExtraBold" panose="00000900000000000000" pitchFamily="2" charset="0"/>
              </a:rPr>
              <a:t>: "Impact on staff" and "division" revealed concerns about workload, external pressures, and communication gaps.</a:t>
            </a:r>
          </a:p>
          <a:p>
            <a:pPr algn="l"/>
            <a:endParaRPr lang="en-GB" sz="3600" dirty="0">
              <a:solidFill>
                <a:srgbClr val="3A5157"/>
              </a:solidFill>
              <a:latin typeface="Poppins "/>
              <a:cs typeface="Poppins ExtraBold" panose="00000900000000000000" pitchFamily="2" charset="0"/>
            </a:endParaRPr>
          </a:p>
          <a:p>
            <a:pPr algn="l"/>
            <a:r>
              <a:rPr lang="en-GB" sz="3600" b="1" dirty="0">
                <a:solidFill>
                  <a:srgbClr val="3A5157"/>
                </a:solidFill>
                <a:latin typeface="Poppins "/>
                <a:cs typeface="Poppins ExtraBold" panose="00000900000000000000" pitchFamily="2" charset="0"/>
              </a:rPr>
              <a:t>Creative Engagement</a:t>
            </a:r>
            <a:r>
              <a:rPr lang="en-GB" sz="3600" dirty="0">
                <a:solidFill>
                  <a:srgbClr val="3A5157"/>
                </a:solidFill>
                <a:latin typeface="Poppins "/>
                <a:cs typeface="Poppins ExtraBold" panose="00000900000000000000" pitchFamily="2" charset="0"/>
              </a:rPr>
              <a:t>: Creative methods facilitated diverse perspectives and open dialogue among staff</a:t>
            </a:r>
          </a:p>
        </p:txBody>
      </p:sp>
      <p:sp>
        <p:nvSpPr>
          <p:cNvPr id="54" name="Title 1">
            <a:extLst>
              <a:ext uri="{FF2B5EF4-FFF2-40B4-BE49-F238E27FC236}">
                <a16:creationId xmlns:a16="http://schemas.microsoft.com/office/drawing/2014/main" id="{B464AF04-A9F2-D447-5D01-7DFA2877B4F2}"/>
              </a:ext>
            </a:extLst>
          </p:cNvPr>
          <p:cNvSpPr txBox="1">
            <a:spLocks/>
          </p:cNvSpPr>
          <p:nvPr/>
        </p:nvSpPr>
        <p:spPr>
          <a:xfrm>
            <a:off x="15903699" y="21131108"/>
            <a:ext cx="14144602"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r>
              <a:rPr lang="en-GB" sz="6400" b="1" dirty="0">
                <a:solidFill>
                  <a:srgbClr val="3A5157"/>
                </a:solidFill>
                <a:latin typeface="Poppins "/>
                <a:cs typeface="Poppins ExtraBold" panose="00000900000000000000" pitchFamily="2" charset="0"/>
              </a:rPr>
              <a:t>KEY FINDINGS</a:t>
            </a:r>
          </a:p>
        </p:txBody>
      </p:sp>
      <p:sp>
        <p:nvSpPr>
          <p:cNvPr id="57" name="Title 1">
            <a:extLst>
              <a:ext uri="{FF2B5EF4-FFF2-40B4-BE49-F238E27FC236}">
                <a16:creationId xmlns:a16="http://schemas.microsoft.com/office/drawing/2014/main" id="{1A0B53C9-3462-033F-3F42-ECEF51FD310C}"/>
              </a:ext>
            </a:extLst>
          </p:cNvPr>
          <p:cNvSpPr txBox="1">
            <a:spLocks/>
          </p:cNvSpPr>
          <p:nvPr/>
        </p:nvSpPr>
        <p:spPr>
          <a:xfrm>
            <a:off x="32020889" y="16627746"/>
            <a:ext cx="14255585"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pPr algn="l"/>
            <a:endParaRPr lang="en-GB" sz="3600" b="1" dirty="0">
              <a:solidFill>
                <a:srgbClr val="3A5157"/>
              </a:solidFill>
              <a:latin typeface="Poppins "/>
              <a:cs typeface="Poppins ExtraBold" panose="00000900000000000000" pitchFamily="2" charset="0"/>
            </a:endParaRPr>
          </a:p>
          <a:p>
            <a:pPr algn="l"/>
            <a:endParaRPr lang="en-GB" sz="3600" b="1" dirty="0">
              <a:solidFill>
                <a:srgbClr val="3A5157"/>
              </a:solidFill>
              <a:latin typeface="Poppins "/>
              <a:cs typeface="Poppins ExtraBold" panose="00000900000000000000" pitchFamily="2" charset="0"/>
            </a:endParaRPr>
          </a:p>
          <a:p>
            <a:pPr algn="l"/>
            <a:endParaRPr lang="en-GB" sz="3600" b="1" dirty="0">
              <a:solidFill>
                <a:srgbClr val="3A5157"/>
              </a:solidFill>
              <a:latin typeface="Poppins "/>
              <a:cs typeface="Poppins ExtraBold" panose="00000900000000000000" pitchFamily="2" charset="0"/>
            </a:endParaRPr>
          </a:p>
          <a:p>
            <a:pPr algn="l"/>
            <a:endParaRPr lang="en-GB" sz="3600" b="1" dirty="0">
              <a:solidFill>
                <a:srgbClr val="3A5157"/>
              </a:solidFill>
              <a:latin typeface="Poppins "/>
              <a:cs typeface="Poppins ExtraBold" panose="00000900000000000000" pitchFamily="2" charset="0"/>
            </a:endParaRPr>
          </a:p>
          <a:p>
            <a:pPr algn="l"/>
            <a:endParaRPr lang="en-GB" sz="3600" dirty="0">
              <a:solidFill>
                <a:srgbClr val="3A5157"/>
              </a:solidFill>
              <a:latin typeface="Poppins "/>
              <a:cs typeface="Poppins ExtraBold" panose="00000900000000000000" pitchFamily="2" charset="0"/>
            </a:endParaRPr>
          </a:p>
          <a:p>
            <a:pPr algn="l"/>
            <a:r>
              <a:rPr lang="en-GB" sz="3600" dirty="0">
                <a:solidFill>
                  <a:srgbClr val="3A5157"/>
                </a:solidFill>
                <a:latin typeface="Poppins "/>
                <a:cs typeface="Poppins ExtraBold" panose="00000900000000000000" pitchFamily="2" charset="0"/>
              </a:rPr>
              <a:t>Our findings emphasise the importance of inclusive, collaborative, and transparent cultures, supported by creative approaches and outputs. These approaches facilitated deep engagement, while the outputs served as a platform for sharing and reflection, showcasing the potential for creativity to drive transformation.</a:t>
            </a:r>
          </a:p>
          <a:p>
            <a:pPr algn="l"/>
            <a:endParaRPr lang="en-GB" sz="1000" dirty="0">
              <a:solidFill>
                <a:srgbClr val="3A5157"/>
              </a:solidFill>
              <a:latin typeface="Poppins "/>
              <a:cs typeface="Poppins ExtraBold" panose="00000900000000000000" pitchFamily="2" charset="0"/>
            </a:endParaRPr>
          </a:p>
          <a:p>
            <a:pPr algn="l"/>
            <a:r>
              <a:rPr lang="en-GB" sz="3600" b="1" dirty="0">
                <a:solidFill>
                  <a:srgbClr val="3A5157"/>
                </a:solidFill>
                <a:latin typeface="Poppins "/>
                <a:cs typeface="Poppins ExtraBold" panose="00000900000000000000" pitchFamily="2" charset="0"/>
              </a:rPr>
              <a:t>Inclusive</a:t>
            </a:r>
            <a:r>
              <a:rPr lang="en-GB" sz="3600" dirty="0">
                <a:solidFill>
                  <a:srgbClr val="3A5157"/>
                </a:solidFill>
                <a:latin typeface="Poppins "/>
                <a:cs typeface="Poppins ExtraBold" panose="00000900000000000000" pitchFamily="2" charset="0"/>
              </a:rPr>
              <a:t> </a:t>
            </a:r>
            <a:r>
              <a:rPr lang="en-GB" sz="3600" b="1" dirty="0">
                <a:solidFill>
                  <a:srgbClr val="3A5157"/>
                </a:solidFill>
                <a:latin typeface="Poppins "/>
                <a:cs typeface="Poppins ExtraBold" panose="00000900000000000000" pitchFamily="2" charset="0"/>
              </a:rPr>
              <a:t>Solutions: </a:t>
            </a:r>
            <a:r>
              <a:rPr lang="en-GB" sz="3600" dirty="0">
                <a:solidFill>
                  <a:srgbClr val="3A5157"/>
                </a:solidFill>
                <a:latin typeface="Poppins "/>
                <a:cs typeface="Poppins ExtraBold" panose="00000900000000000000" pitchFamily="2" charset="0"/>
              </a:rPr>
              <a:t>Collaboration and open </a:t>
            </a:r>
          </a:p>
          <a:p>
            <a:pPr algn="l"/>
            <a:r>
              <a:rPr lang="en-GB" sz="3600" dirty="0">
                <a:solidFill>
                  <a:srgbClr val="3A5157"/>
                </a:solidFill>
                <a:latin typeface="Poppins "/>
                <a:cs typeface="Poppins ExtraBold" panose="00000900000000000000" pitchFamily="2" charset="0"/>
              </a:rPr>
              <a:t>communication were vital for embedding the Enabling Student Success (ESS) framework, fostering inclusivity, fairness, and transparency.</a:t>
            </a:r>
          </a:p>
          <a:p>
            <a:pPr algn="l"/>
            <a:endParaRPr lang="en-GB" sz="1000" dirty="0">
              <a:solidFill>
                <a:srgbClr val="3A5157"/>
              </a:solidFill>
              <a:latin typeface="Poppins "/>
              <a:cs typeface="Poppins ExtraBold" panose="00000900000000000000" pitchFamily="2" charset="0"/>
            </a:endParaRPr>
          </a:p>
          <a:p>
            <a:pPr algn="l"/>
            <a:r>
              <a:rPr lang="en-GB" sz="3600" b="1" dirty="0">
                <a:solidFill>
                  <a:srgbClr val="3A5157"/>
                </a:solidFill>
                <a:latin typeface="Poppins "/>
                <a:cs typeface="Poppins ExtraBold" panose="00000900000000000000" pitchFamily="2" charset="0"/>
              </a:rPr>
              <a:t>Student Experience</a:t>
            </a:r>
            <a:r>
              <a:rPr lang="en-GB" sz="3600" dirty="0">
                <a:solidFill>
                  <a:srgbClr val="3A5157"/>
                </a:solidFill>
                <a:latin typeface="Poppins "/>
                <a:cs typeface="Poppins ExtraBold" panose="00000900000000000000" pitchFamily="2" charset="0"/>
              </a:rPr>
              <a:t>: Staff's commitment to improving student outcomes and embracing diversity drove engagement in ESS.</a:t>
            </a:r>
          </a:p>
          <a:p>
            <a:pPr algn="l"/>
            <a:endParaRPr lang="en-GB" sz="1000" b="1" dirty="0">
              <a:solidFill>
                <a:srgbClr val="3A5157"/>
              </a:solidFill>
              <a:latin typeface="Poppins "/>
              <a:cs typeface="Poppins ExtraBold" panose="00000900000000000000" pitchFamily="2" charset="0"/>
            </a:endParaRPr>
          </a:p>
          <a:p>
            <a:pPr algn="l"/>
            <a:r>
              <a:rPr lang="en-GB" sz="3600" b="1" dirty="0">
                <a:solidFill>
                  <a:srgbClr val="3A5157"/>
                </a:solidFill>
                <a:latin typeface="Poppins "/>
                <a:cs typeface="Poppins ExtraBold" panose="00000900000000000000" pitchFamily="2" charset="0"/>
              </a:rPr>
              <a:t>Appreciation of Pre-existing Culture</a:t>
            </a:r>
            <a:r>
              <a:rPr lang="en-GB" sz="3600" dirty="0">
                <a:solidFill>
                  <a:srgbClr val="3A5157"/>
                </a:solidFill>
                <a:latin typeface="Poppins "/>
                <a:cs typeface="Poppins ExtraBold" panose="00000900000000000000" pitchFamily="2" charset="0"/>
              </a:rPr>
              <a:t>: An open, innovative, and inclusive culture positively impacted staff well-being and responses to change.</a:t>
            </a:r>
          </a:p>
          <a:p>
            <a:pPr algn="l"/>
            <a:endParaRPr lang="en-GB" sz="1000" dirty="0">
              <a:solidFill>
                <a:srgbClr val="3A5157"/>
              </a:solidFill>
              <a:latin typeface="Poppins "/>
              <a:cs typeface="Poppins ExtraBold" panose="00000900000000000000" pitchFamily="2" charset="0"/>
            </a:endParaRPr>
          </a:p>
          <a:p>
            <a:pPr algn="l"/>
            <a:r>
              <a:rPr lang="en-GB" sz="3600" b="1" dirty="0">
                <a:solidFill>
                  <a:srgbClr val="3A5157"/>
                </a:solidFill>
                <a:latin typeface="Poppins "/>
                <a:cs typeface="Poppins ExtraBold" panose="00000900000000000000" pitchFamily="2" charset="0"/>
              </a:rPr>
              <a:t>ESS as a Common Purpose: </a:t>
            </a:r>
            <a:r>
              <a:rPr lang="en-GB" sz="3600" dirty="0">
                <a:solidFill>
                  <a:srgbClr val="3A5157"/>
                </a:solidFill>
                <a:latin typeface="Poppins "/>
                <a:cs typeface="Poppins ExtraBold" panose="00000900000000000000" pitchFamily="2" charset="0"/>
              </a:rPr>
              <a:t>A single, strategic framework for student outcomes was seen as valuable, streamlining work and reducing workload.</a:t>
            </a:r>
          </a:p>
          <a:p>
            <a:pPr algn="l"/>
            <a:endParaRPr lang="en-GB" sz="1000" dirty="0">
              <a:solidFill>
                <a:srgbClr val="3A5157"/>
              </a:solidFill>
              <a:latin typeface="Poppins "/>
              <a:cs typeface="Poppins ExtraBold" panose="00000900000000000000" pitchFamily="2" charset="0"/>
            </a:endParaRPr>
          </a:p>
          <a:p>
            <a:pPr algn="l"/>
            <a:r>
              <a:rPr lang="en-GB" sz="3600" b="1" dirty="0">
                <a:solidFill>
                  <a:srgbClr val="3A5157"/>
                </a:solidFill>
                <a:latin typeface="Poppins "/>
                <a:cs typeface="Poppins ExtraBold" panose="00000900000000000000" pitchFamily="2" charset="0"/>
              </a:rPr>
              <a:t>Conclusions</a:t>
            </a:r>
            <a:r>
              <a:rPr lang="en-GB" sz="3600" dirty="0">
                <a:solidFill>
                  <a:srgbClr val="3A5157"/>
                </a:solidFill>
                <a:latin typeface="Poppins "/>
                <a:cs typeface="Poppins ExtraBold" panose="00000900000000000000" pitchFamily="2" charset="0"/>
              </a:rPr>
              <a:t>:</a:t>
            </a:r>
          </a:p>
          <a:p>
            <a:pPr algn="l"/>
            <a:endParaRPr lang="en-GB" sz="2000" dirty="0">
              <a:solidFill>
                <a:srgbClr val="3A5157"/>
              </a:solidFill>
              <a:latin typeface="Poppins "/>
              <a:cs typeface="Poppins ExtraBold" panose="00000900000000000000" pitchFamily="2" charset="0"/>
            </a:endParaRPr>
          </a:p>
          <a:p>
            <a:pPr marL="571500" indent="-571500" algn="l">
              <a:buFont typeface="Arial" panose="020B0604020202020204" pitchFamily="34" charset="0"/>
              <a:buChar char="•"/>
            </a:pPr>
            <a:r>
              <a:rPr lang="en-GB" sz="3600" i="1" dirty="0">
                <a:solidFill>
                  <a:srgbClr val="3A5157"/>
                </a:solidFill>
                <a:latin typeface="Poppins "/>
                <a:cs typeface="Poppins ExtraBold" panose="00000900000000000000" pitchFamily="2" charset="0"/>
              </a:rPr>
              <a:t>Inclusive, collaborative, and transparent cultures are crucial for successful transformation.</a:t>
            </a:r>
          </a:p>
          <a:p>
            <a:pPr marL="571500" indent="-571500" algn="l">
              <a:buFont typeface="Arial" panose="020B0604020202020204" pitchFamily="34" charset="0"/>
              <a:buChar char="•"/>
            </a:pPr>
            <a:r>
              <a:rPr lang="en-GB" sz="3600" i="1" dirty="0">
                <a:solidFill>
                  <a:srgbClr val="3A5157"/>
                </a:solidFill>
                <a:latin typeface="Poppins "/>
                <a:cs typeface="Poppins ExtraBold" panose="00000900000000000000" pitchFamily="2" charset="0"/>
              </a:rPr>
              <a:t>Ten enablers offer guidance for fostering inclusive cultures.</a:t>
            </a:r>
          </a:p>
          <a:p>
            <a:pPr marL="571500" indent="-571500" algn="l">
              <a:buFont typeface="Arial" panose="020B0604020202020204" pitchFamily="34" charset="0"/>
              <a:buChar char="•"/>
            </a:pPr>
            <a:r>
              <a:rPr lang="en-GB" sz="3600" i="1" dirty="0">
                <a:solidFill>
                  <a:srgbClr val="3A5157"/>
                </a:solidFill>
                <a:latin typeface="Poppins "/>
                <a:cs typeface="Poppins ExtraBold" panose="00000900000000000000" pitchFamily="2" charset="0"/>
              </a:rPr>
              <a:t>Ongoing cultural transformation requires understanding lived experiences and pre-existing cultures.</a:t>
            </a:r>
          </a:p>
          <a:p>
            <a:pPr marL="571500" indent="-571500" algn="l">
              <a:buFont typeface="Arial" panose="020B0604020202020204" pitchFamily="34" charset="0"/>
              <a:buChar char="•"/>
            </a:pPr>
            <a:r>
              <a:rPr lang="en-GB" sz="3600" i="1" dirty="0">
                <a:solidFill>
                  <a:srgbClr val="3A5157"/>
                </a:solidFill>
                <a:latin typeface="Poppins "/>
                <a:cs typeface="Poppins ExtraBold" panose="00000900000000000000" pitchFamily="2" charset="0"/>
              </a:rPr>
              <a:t>Creative approaches enrich institutional culture, supporting ongoing inclusivity and excellence.</a:t>
            </a:r>
          </a:p>
        </p:txBody>
      </p:sp>
      <p:sp>
        <p:nvSpPr>
          <p:cNvPr id="58" name="Title 1">
            <a:extLst>
              <a:ext uri="{FF2B5EF4-FFF2-40B4-BE49-F238E27FC236}">
                <a16:creationId xmlns:a16="http://schemas.microsoft.com/office/drawing/2014/main" id="{CEC3980C-CB03-974D-FC3C-E608328B624D}"/>
              </a:ext>
            </a:extLst>
          </p:cNvPr>
          <p:cNvSpPr txBox="1">
            <a:spLocks/>
          </p:cNvSpPr>
          <p:nvPr/>
        </p:nvSpPr>
        <p:spPr>
          <a:xfrm>
            <a:off x="31995614" y="1799660"/>
            <a:ext cx="14144602"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r>
              <a:rPr lang="en-GB" sz="6400" b="1" dirty="0">
                <a:solidFill>
                  <a:srgbClr val="3A5157"/>
                </a:solidFill>
                <a:latin typeface="Poppins "/>
                <a:cs typeface="Poppins ExtraBold" panose="00000900000000000000" pitchFamily="2" charset="0"/>
              </a:rPr>
              <a:t>RESULTS AND CONCLUSION</a:t>
            </a:r>
          </a:p>
        </p:txBody>
      </p:sp>
      <p:sp>
        <p:nvSpPr>
          <p:cNvPr id="63" name="Title 1">
            <a:extLst>
              <a:ext uri="{FF2B5EF4-FFF2-40B4-BE49-F238E27FC236}">
                <a16:creationId xmlns:a16="http://schemas.microsoft.com/office/drawing/2014/main" id="{3D701C1D-D642-0552-52EF-CEEE6FE445E7}"/>
              </a:ext>
            </a:extLst>
          </p:cNvPr>
          <p:cNvSpPr txBox="1">
            <a:spLocks/>
          </p:cNvSpPr>
          <p:nvPr/>
        </p:nvSpPr>
        <p:spPr>
          <a:xfrm>
            <a:off x="31573318" y="25390669"/>
            <a:ext cx="14759464"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pPr algn="l"/>
            <a:r>
              <a:rPr lang="en-GB" sz="3600" dirty="0">
                <a:solidFill>
                  <a:srgbClr val="3A5157"/>
                </a:solidFill>
                <a:latin typeface="Poppins "/>
                <a:cs typeface="Poppins ExtraBold" panose="00000900000000000000" pitchFamily="2" charset="0"/>
              </a:rPr>
              <a:t>Dyer, C (2018) Creating "sticky" culture: how to drive lasting behavioural change. Strategic HR Review. </a:t>
            </a:r>
          </a:p>
          <a:p>
            <a:pPr algn="l"/>
            <a:r>
              <a:rPr lang="en-GB" sz="3600" dirty="0">
                <a:solidFill>
                  <a:srgbClr val="3A5157"/>
                </a:solidFill>
                <a:latin typeface="Poppins "/>
                <a:cs typeface="Poppins ExtraBold" panose="00000900000000000000" pitchFamily="2" charset="0"/>
              </a:rPr>
              <a:t>Spatial (2022) </a:t>
            </a:r>
            <a:r>
              <a:rPr lang="en-GB" sz="3600" dirty="0" err="1">
                <a:solidFill>
                  <a:srgbClr val="3A5157"/>
                </a:solidFill>
                <a:latin typeface="Poppins "/>
                <a:cs typeface="Poppins ExtraBold" panose="00000900000000000000" pitchFamily="2" charset="0"/>
              </a:rPr>
              <a:t>SpatialChat</a:t>
            </a:r>
            <a:r>
              <a:rPr lang="en-GB" sz="3600" dirty="0">
                <a:solidFill>
                  <a:srgbClr val="3A5157"/>
                </a:solidFill>
                <a:latin typeface="Poppins "/>
                <a:cs typeface="Poppins ExtraBold" panose="00000900000000000000" pitchFamily="2" charset="0"/>
              </a:rPr>
              <a:t>. Available at: </a:t>
            </a:r>
            <a:r>
              <a:rPr lang="en-GB" sz="3600" dirty="0" err="1">
                <a:solidFill>
                  <a:srgbClr val="3A5157"/>
                </a:solidFill>
                <a:latin typeface="Poppins "/>
                <a:cs typeface="Poppins ExtraBold" panose="00000900000000000000" pitchFamily="2" charset="0"/>
              </a:rPr>
              <a:t>SpatialChat</a:t>
            </a:r>
            <a:r>
              <a:rPr lang="en-GB" sz="3600" dirty="0">
                <a:solidFill>
                  <a:srgbClr val="3A5157"/>
                </a:solidFill>
                <a:latin typeface="Poppins "/>
                <a:cs typeface="Poppins ExtraBold" panose="00000900000000000000" pitchFamily="2" charset="0"/>
              </a:rPr>
              <a:t> | Collaborative online workspace) </a:t>
            </a:r>
          </a:p>
          <a:p>
            <a:pPr algn="l"/>
            <a:r>
              <a:rPr lang="en-GB" sz="3600" dirty="0">
                <a:solidFill>
                  <a:srgbClr val="3A5157"/>
                </a:solidFill>
                <a:latin typeface="Poppins "/>
                <a:cs typeface="Poppins ExtraBold" panose="00000900000000000000" pitchFamily="2" charset="0"/>
              </a:rPr>
              <a:t>Whitnall, D (2020) ‘HR Excellence in Research Award: 'Vitae Policy and Practice event’ on </a:t>
            </a:r>
          </a:p>
          <a:p>
            <a:pPr algn="l"/>
            <a:r>
              <a:rPr lang="en-GB" sz="3600" dirty="0">
                <a:solidFill>
                  <a:srgbClr val="3A5157"/>
                </a:solidFill>
                <a:latin typeface="Poppins "/>
                <a:cs typeface="Poppins ExtraBold" panose="00000900000000000000" pitchFamily="2" charset="0"/>
              </a:rPr>
              <a:t>23 November 2021. </a:t>
            </a:r>
          </a:p>
          <a:p>
            <a:pPr algn="l"/>
            <a:endParaRPr lang="en-GB" sz="3600" dirty="0">
              <a:solidFill>
                <a:srgbClr val="3A5157"/>
              </a:solidFill>
              <a:latin typeface="Poppins "/>
              <a:cs typeface="Poppins ExtraBold" panose="00000900000000000000" pitchFamily="2" charset="0"/>
            </a:endParaRPr>
          </a:p>
        </p:txBody>
      </p:sp>
      <p:sp>
        <p:nvSpPr>
          <p:cNvPr id="70" name="TextBox 43">
            <a:extLst>
              <a:ext uri="{FF2B5EF4-FFF2-40B4-BE49-F238E27FC236}">
                <a16:creationId xmlns:a16="http://schemas.microsoft.com/office/drawing/2014/main" id="{F72726F6-C4BE-CA7A-2044-3D7DE5EEBC82}"/>
              </a:ext>
            </a:extLst>
          </p:cNvPr>
          <p:cNvSpPr txBox="1"/>
          <p:nvPr/>
        </p:nvSpPr>
        <p:spPr>
          <a:xfrm>
            <a:off x="4397397" y="31476449"/>
            <a:ext cx="34515137" cy="391389"/>
          </a:xfrm>
          <a:prstGeom prst="rect">
            <a:avLst/>
          </a:prstGeom>
        </p:spPr>
        <p:txBody>
          <a:bodyPr wrap="square" lIns="0" tIns="0" rIns="0" bIns="0" rtlCol="0" anchor="t">
            <a:spAutoFit/>
          </a:bodyPr>
          <a:lstStyle/>
          <a:p>
            <a:pPr>
              <a:lnSpc>
                <a:spcPts val="1205"/>
              </a:lnSpc>
            </a:pPr>
            <a:r>
              <a:rPr lang="en-US" sz="3400" b="1" dirty="0">
                <a:solidFill>
                  <a:srgbClr val="3A5157"/>
                </a:solidFill>
                <a:latin typeface="Poppins"/>
                <a:hlinkClick r:id="rId4" tooltip="https://www.advance-he.ac.uk/news-and-views/enabling-student-success-case-study-university-salford">
                  <a:extLst>
                    <a:ext uri="{A12FA001-AC4F-418D-AE19-62706E023703}">
                      <ahyp:hlinkClr xmlns:ahyp="http://schemas.microsoft.com/office/drawing/2018/hyperlinkcolor" val="tx"/>
                    </a:ext>
                  </a:extLst>
                </a:hlinkClick>
              </a:rPr>
              <a:t>https://www.advance-he.ac.uk/news-and-views/enabling-student-success-case-study-university-salford</a:t>
            </a:r>
            <a:r>
              <a:rPr lang="en-US" sz="3400" b="1" dirty="0">
                <a:solidFill>
                  <a:srgbClr val="3A5157"/>
                </a:solidFill>
                <a:latin typeface="Poppins"/>
              </a:rPr>
              <a:t>  </a:t>
            </a:r>
          </a:p>
          <a:p>
            <a:pPr>
              <a:lnSpc>
                <a:spcPts val="1205"/>
              </a:lnSpc>
            </a:pPr>
            <a:endParaRPr lang="en-US" sz="3400" b="1" dirty="0">
              <a:solidFill>
                <a:srgbClr val="3A5157"/>
              </a:solidFill>
              <a:latin typeface="Poppins"/>
              <a:hlinkClick r:id="rId4" tooltip="https://www.advance-he.ac.uk/news-and-views/enabling-student-success-case-study-university-salford">
                <a:extLst>
                  <a:ext uri="{A12FA001-AC4F-418D-AE19-62706E023703}">
                    <ahyp:hlinkClr xmlns:ahyp="http://schemas.microsoft.com/office/drawing/2018/hyperlinkcolor" val="tx"/>
                  </a:ext>
                </a:extLst>
              </a:hlinkClick>
            </a:endParaRPr>
          </a:p>
        </p:txBody>
      </p:sp>
      <p:sp>
        <p:nvSpPr>
          <p:cNvPr id="72" name="Title 1">
            <a:extLst>
              <a:ext uri="{FF2B5EF4-FFF2-40B4-BE49-F238E27FC236}">
                <a16:creationId xmlns:a16="http://schemas.microsoft.com/office/drawing/2014/main" id="{9AFD495B-FDAB-01FC-AB40-7BBB5243B396}"/>
              </a:ext>
            </a:extLst>
          </p:cNvPr>
          <p:cNvSpPr txBox="1">
            <a:spLocks/>
          </p:cNvSpPr>
          <p:nvPr/>
        </p:nvSpPr>
        <p:spPr>
          <a:xfrm>
            <a:off x="31936239" y="21501481"/>
            <a:ext cx="14144602"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r>
              <a:rPr lang="en-GB" sz="6400" b="1" dirty="0">
                <a:solidFill>
                  <a:srgbClr val="3A5157"/>
                </a:solidFill>
                <a:latin typeface="Poppins "/>
                <a:cs typeface="Poppins ExtraBold" panose="00000900000000000000" pitchFamily="2" charset="0"/>
              </a:rPr>
              <a:t>KEY REFERENCES</a:t>
            </a:r>
          </a:p>
        </p:txBody>
      </p:sp>
      <p:pic>
        <p:nvPicPr>
          <p:cNvPr id="74" name="Picture 73" descr="A logo for a university&#10;&#10;Description automatically generated">
            <a:extLst>
              <a:ext uri="{FF2B5EF4-FFF2-40B4-BE49-F238E27FC236}">
                <a16:creationId xmlns:a16="http://schemas.microsoft.com/office/drawing/2014/main" id="{D62696F9-88BB-999A-8332-35EAE8F7A72A}"/>
              </a:ext>
            </a:extLst>
          </p:cNvPr>
          <p:cNvPicPr>
            <a:picLocks noChangeAspect="1"/>
          </p:cNvPicPr>
          <p:nvPr/>
        </p:nvPicPr>
        <p:blipFill rotWithShape="1">
          <a:blip r:embed="rId5">
            <a:extLst>
              <a:ext uri="{28A0092B-C50C-407E-A947-70E740481C1C}">
                <a14:useLocalDpi xmlns:a14="http://schemas.microsoft.com/office/drawing/2010/main" val="0"/>
              </a:ext>
            </a:extLst>
          </a:blip>
          <a:srcRect l="4916" t="27814" r="5591" b="22304"/>
          <a:stretch/>
        </p:blipFill>
        <p:spPr>
          <a:xfrm>
            <a:off x="36732837" y="270088"/>
            <a:ext cx="9033052" cy="3355603"/>
          </a:xfrm>
          <a:prstGeom prst="rect">
            <a:avLst/>
          </a:prstGeom>
        </p:spPr>
      </p:pic>
      <p:pic>
        <p:nvPicPr>
          <p:cNvPr id="1026" name="Picture 5" descr="Logo&#10;&#10;Description automatically generated">
            <a:extLst>
              <a:ext uri="{FF2B5EF4-FFF2-40B4-BE49-F238E27FC236}">
                <a16:creationId xmlns:a16="http://schemas.microsoft.com/office/drawing/2014/main" id="{9457DBD8-565F-A7F4-C32A-4D86007D6C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110" y="2459922"/>
            <a:ext cx="5234487" cy="19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descr="A group of people standing in different poses&#10;&#10;Description automatically generated">
            <a:extLst>
              <a:ext uri="{FF2B5EF4-FFF2-40B4-BE49-F238E27FC236}">
                <a16:creationId xmlns:a16="http://schemas.microsoft.com/office/drawing/2014/main" id="{E53C38A1-700F-7F87-71CB-756BB10A8F6C}"/>
              </a:ext>
            </a:extLst>
          </p:cNvPr>
          <p:cNvPicPr>
            <a:picLocks noChangeAspect="1"/>
          </p:cNvPicPr>
          <p:nvPr/>
        </p:nvPicPr>
        <p:blipFill rotWithShape="1">
          <a:blip r:embed="rId7">
            <a:extLst>
              <a:ext uri="{28A0092B-C50C-407E-A947-70E740481C1C}">
                <a14:useLocalDpi xmlns:a14="http://schemas.microsoft.com/office/drawing/2010/main" val="0"/>
              </a:ext>
            </a:extLst>
          </a:blip>
          <a:srcRect l="4616" t="9627" r="4385" b="14497"/>
          <a:stretch/>
        </p:blipFill>
        <p:spPr>
          <a:xfrm>
            <a:off x="17649962" y="16354746"/>
            <a:ext cx="11399794" cy="7604303"/>
          </a:xfrm>
          <a:prstGeom prst="rect">
            <a:avLst/>
          </a:prstGeom>
        </p:spPr>
      </p:pic>
      <p:pic>
        <p:nvPicPr>
          <p:cNvPr id="80" name="Picture 79" descr="A diagram of different types of ess&#10;&#10;Description automatically generated">
            <a:extLst>
              <a:ext uri="{FF2B5EF4-FFF2-40B4-BE49-F238E27FC236}">
                <a16:creationId xmlns:a16="http://schemas.microsoft.com/office/drawing/2014/main" id="{D8CA5633-2B26-0FF4-DBA2-9938C9F881DD}"/>
              </a:ext>
            </a:extLst>
          </p:cNvPr>
          <p:cNvPicPr>
            <a:picLocks noChangeAspect="1"/>
          </p:cNvPicPr>
          <p:nvPr/>
        </p:nvPicPr>
        <p:blipFill rotWithShape="1">
          <a:blip r:embed="rId8">
            <a:extLst>
              <a:ext uri="{28A0092B-C50C-407E-A947-70E740481C1C}">
                <a14:useLocalDpi xmlns:a14="http://schemas.microsoft.com/office/drawing/2010/main" val="0"/>
              </a:ext>
            </a:extLst>
          </a:blip>
          <a:srcRect l="16568" t="5919" r="19614" b="6098"/>
          <a:stretch/>
        </p:blipFill>
        <p:spPr>
          <a:xfrm>
            <a:off x="33517009" y="21262523"/>
            <a:ext cx="4516753" cy="3502737"/>
          </a:xfrm>
          <a:prstGeom prst="rect">
            <a:avLst/>
          </a:prstGeom>
        </p:spPr>
      </p:pic>
      <p:pic>
        <p:nvPicPr>
          <p:cNvPr id="82" name="Picture 81" descr="A screenshot of a computer&#10;&#10;Description automatically generated">
            <a:extLst>
              <a:ext uri="{FF2B5EF4-FFF2-40B4-BE49-F238E27FC236}">
                <a16:creationId xmlns:a16="http://schemas.microsoft.com/office/drawing/2014/main" id="{A15F6A4F-6CB3-5619-A5E7-FFB79AE78653}"/>
              </a:ext>
            </a:extLst>
          </p:cNvPr>
          <p:cNvPicPr>
            <a:picLocks noChangeAspect="1"/>
          </p:cNvPicPr>
          <p:nvPr/>
        </p:nvPicPr>
        <p:blipFill rotWithShape="1">
          <a:blip r:embed="rId9">
            <a:extLst>
              <a:ext uri="{28A0092B-C50C-407E-A947-70E740481C1C}">
                <a14:useLocalDpi xmlns:a14="http://schemas.microsoft.com/office/drawing/2010/main" val="0"/>
              </a:ext>
            </a:extLst>
          </a:blip>
          <a:srcRect l="15709" t="4992" r="12741" b="18903"/>
          <a:stretch/>
        </p:blipFill>
        <p:spPr>
          <a:xfrm>
            <a:off x="38637770" y="21226201"/>
            <a:ext cx="5840183" cy="3494234"/>
          </a:xfrm>
          <a:prstGeom prst="rect">
            <a:avLst/>
          </a:prstGeom>
        </p:spPr>
      </p:pic>
      <p:pic>
        <p:nvPicPr>
          <p:cNvPr id="4" name="Picture 3" descr="A qr code with a dinosaur&#10;&#10;Description automatically generated">
            <a:extLst>
              <a:ext uri="{FF2B5EF4-FFF2-40B4-BE49-F238E27FC236}">
                <a16:creationId xmlns:a16="http://schemas.microsoft.com/office/drawing/2014/main" id="{0B73620F-0287-9CE3-46A2-EE8A70F39705}"/>
              </a:ext>
            </a:extLst>
          </p:cNvPr>
          <p:cNvPicPr>
            <a:picLocks noChangeAspect="1"/>
          </p:cNvPicPr>
          <p:nvPr/>
        </p:nvPicPr>
        <p:blipFill rotWithShape="1">
          <a:blip r:embed="rId10">
            <a:extLst>
              <a:ext uri="{28A0092B-C50C-407E-A947-70E740481C1C}">
                <a14:useLocalDpi xmlns:a14="http://schemas.microsoft.com/office/drawing/2010/main" val="0"/>
              </a:ext>
            </a:extLst>
          </a:blip>
          <a:srcRect l="5128" t="4314" r="5482" b="6880"/>
          <a:stretch/>
        </p:blipFill>
        <p:spPr>
          <a:xfrm>
            <a:off x="34916697" y="29326931"/>
            <a:ext cx="2523594" cy="2507136"/>
          </a:xfrm>
          <a:prstGeom prst="rect">
            <a:avLst/>
          </a:prstGeom>
        </p:spPr>
      </p:pic>
      <p:pic>
        <p:nvPicPr>
          <p:cNvPr id="8" name="Picture 7" descr="A graphic of a graphic design&#10;&#10;Description automatically generated with medium confidence">
            <a:extLst>
              <a:ext uri="{FF2B5EF4-FFF2-40B4-BE49-F238E27FC236}">
                <a16:creationId xmlns:a16="http://schemas.microsoft.com/office/drawing/2014/main" id="{B3912D35-4EF9-43C3-BF69-E2D9A850DD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0887" y="25772813"/>
            <a:ext cx="9100599" cy="4852060"/>
          </a:xfrm>
          <a:prstGeom prst="rect">
            <a:avLst/>
          </a:prstGeom>
        </p:spPr>
      </p:pic>
      <p:sp>
        <p:nvSpPr>
          <p:cNvPr id="9" name="Title 1">
            <a:extLst>
              <a:ext uri="{FF2B5EF4-FFF2-40B4-BE49-F238E27FC236}">
                <a16:creationId xmlns:a16="http://schemas.microsoft.com/office/drawing/2014/main" id="{0F5F9300-DF1E-1B19-19E4-085FE452F566}"/>
              </a:ext>
            </a:extLst>
          </p:cNvPr>
          <p:cNvSpPr txBox="1">
            <a:spLocks/>
          </p:cNvSpPr>
          <p:nvPr/>
        </p:nvSpPr>
        <p:spPr>
          <a:xfrm>
            <a:off x="31449864" y="27312345"/>
            <a:ext cx="3818936"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pPr algn="l"/>
            <a:r>
              <a:rPr lang="en-GB" sz="3800" b="1" dirty="0">
                <a:solidFill>
                  <a:srgbClr val="3A5157"/>
                </a:solidFill>
                <a:latin typeface="Poppins "/>
                <a:cs typeface="Poppins ExtraBold" panose="00000900000000000000" pitchFamily="2" charset="0"/>
              </a:rPr>
              <a:t>Use the QR Code to watch our project video </a:t>
            </a:r>
            <a:endParaRPr lang="en-GB" sz="3800" dirty="0">
              <a:solidFill>
                <a:srgbClr val="3A5157"/>
              </a:solidFill>
              <a:latin typeface="Poppins "/>
              <a:cs typeface="Poppins ExtraBold" panose="00000900000000000000" pitchFamily="2" charset="0"/>
            </a:endParaRPr>
          </a:p>
        </p:txBody>
      </p:sp>
      <p:sp>
        <p:nvSpPr>
          <p:cNvPr id="3" name="Title 1">
            <a:extLst>
              <a:ext uri="{FF2B5EF4-FFF2-40B4-BE49-F238E27FC236}">
                <a16:creationId xmlns:a16="http://schemas.microsoft.com/office/drawing/2014/main" id="{6577B1F6-7E43-49ED-3732-BCE5B2FD7F90}"/>
              </a:ext>
            </a:extLst>
          </p:cNvPr>
          <p:cNvSpPr txBox="1">
            <a:spLocks/>
          </p:cNvSpPr>
          <p:nvPr/>
        </p:nvSpPr>
        <p:spPr>
          <a:xfrm>
            <a:off x="957116" y="27305358"/>
            <a:ext cx="5067953" cy="4515586"/>
          </a:xfrm>
          <a:prstGeom prst="rect">
            <a:avLst/>
          </a:prstGeom>
        </p:spPr>
        <p:txBody>
          <a:bodyPr vert="horz" lIns="195947" tIns="97973" rIns="195947" bIns="97973" rtlCol="0" anchor="b">
            <a:no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pPr algn="l"/>
            <a:r>
              <a:rPr lang="en-GB" sz="3400" b="1" dirty="0">
                <a:solidFill>
                  <a:srgbClr val="3A5157"/>
                </a:solidFill>
                <a:latin typeface="Poppins "/>
                <a:cs typeface="Poppins ExtraBold" panose="00000900000000000000" pitchFamily="2" charset="0"/>
              </a:rPr>
              <a:t>Learn More at:</a:t>
            </a:r>
            <a:endParaRPr lang="en-GB" sz="3400" dirty="0">
              <a:solidFill>
                <a:srgbClr val="3A5157"/>
              </a:solidFill>
              <a:latin typeface="Poppins "/>
              <a:cs typeface="Poppins ExtraBold" panose="00000900000000000000" pitchFamily="2" charset="0"/>
            </a:endParaRPr>
          </a:p>
        </p:txBody>
      </p:sp>
      <p:sp>
        <p:nvSpPr>
          <p:cNvPr id="12" name="TextBox 11">
            <a:extLst>
              <a:ext uri="{FF2B5EF4-FFF2-40B4-BE49-F238E27FC236}">
                <a16:creationId xmlns:a16="http://schemas.microsoft.com/office/drawing/2014/main" id="{A2020796-3D9D-65AA-3E92-FA57880AFEAE}"/>
              </a:ext>
            </a:extLst>
          </p:cNvPr>
          <p:cNvSpPr txBox="1"/>
          <p:nvPr/>
        </p:nvSpPr>
        <p:spPr>
          <a:xfrm>
            <a:off x="1048347" y="31855477"/>
            <a:ext cx="45780709" cy="369332"/>
          </a:xfrm>
          <a:prstGeom prst="rect">
            <a:avLst/>
          </a:prstGeom>
          <a:noFill/>
        </p:spPr>
        <p:txBody>
          <a:bodyPr wrap="square">
            <a:spAutoFit/>
          </a:bodyPr>
          <a:lstStyle/>
          <a:p>
            <a:r>
              <a:rPr lang="en-GB" b="1" i="0" dirty="0">
                <a:solidFill>
                  <a:srgbClr val="3A5157"/>
                </a:solidFill>
                <a:effectLst/>
                <a:latin typeface="Poppins" panose="00000500000000000000" pitchFamily="2" charset="0"/>
                <a:cs typeface="Poppins" panose="00000500000000000000" pitchFamily="2" charset="0"/>
              </a:rPr>
              <a:t>Disclosure Statement</a:t>
            </a:r>
            <a:r>
              <a:rPr lang="en-GB" b="0" i="0" dirty="0">
                <a:solidFill>
                  <a:srgbClr val="3A5157"/>
                </a:solidFill>
                <a:effectLst/>
                <a:latin typeface="Poppins" panose="00000500000000000000" pitchFamily="2" charset="0"/>
                <a:cs typeface="Poppins" panose="00000500000000000000" pitchFamily="2" charset="0"/>
              </a:rPr>
              <a:t>: It is confirmed that all the materials included within this article represent the author's own work. Any citations or work that is paraphrased is included within the reference list. This article has not been previously published, nor is it being considered for publication elsewhere. The authors have no conflict of interest to declare in relation to this article</a:t>
            </a:r>
            <a:endParaRPr lang="en-GB" dirty="0">
              <a:solidFill>
                <a:srgbClr val="3A5157"/>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7845429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e05c0f8-83ff-4e0c-bbe3-00e341758d7d"/>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0775d8-a0d8-4bdf-a845-0ccbeabb13be">
      <Terms xmlns="http://schemas.microsoft.com/office/infopath/2007/PartnerControls"/>
    </lcf76f155ced4ddcb4097134ff3c332f>
    <TaxCatchAll xmlns="99852431-ffb0-431e-802f-6210a0e15a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89190B94252048BDE0ADDDE4B49F1C" ma:contentTypeVersion="12" ma:contentTypeDescription="Create a new document." ma:contentTypeScope="" ma:versionID="e3821695df660fdeb1f0b7719c7a02ff">
  <xsd:schema xmlns:xsd="http://www.w3.org/2001/XMLSchema" xmlns:xs="http://www.w3.org/2001/XMLSchema" xmlns:p="http://schemas.microsoft.com/office/2006/metadata/properties" xmlns:ns2="410775d8-a0d8-4bdf-a845-0ccbeabb13be" xmlns:ns3="99852431-ffb0-431e-802f-6210a0e15a33" targetNamespace="http://schemas.microsoft.com/office/2006/metadata/properties" ma:root="true" ma:fieldsID="2c7dc1989666a0cf189daf866d6670fe" ns2:_="" ns3:_="">
    <xsd:import namespace="410775d8-a0d8-4bdf-a845-0ccbeabb13be"/>
    <xsd:import namespace="99852431-ffb0-431e-802f-6210a0e15a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775d8-a0d8-4bdf-a845-0ccbeabb13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5a916c-60c0-429d-b8ec-23e3988ff0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852431-ffb0-431e-802f-6210a0e15a3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99bb8af-a269-4412-8e8c-8a86e37d932b}" ma:internalName="TaxCatchAll" ma:showField="CatchAllData" ma:web="99852431-ffb0-431e-802f-6210a0e15a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0FDB11-0DB1-487D-B069-09DE8E6DC4B9}">
  <ds:schemaRefs>
    <ds:schemaRef ds:uri="http://schemas.openxmlformats.org/package/2006/metadata/core-properties"/>
    <ds:schemaRef ds:uri="http://schemas.microsoft.com/office/2006/documentManagement/types"/>
    <ds:schemaRef ds:uri="f304ea94-3f51-46f3-ab09-e434f97ae3e6"/>
    <ds:schemaRef ds:uri="http://schemas.microsoft.com/office/2006/metadata/properties"/>
    <ds:schemaRef ds:uri="http://www.w3.org/XML/1998/namespace"/>
    <ds:schemaRef ds:uri="http://purl.org/dc/terms/"/>
    <ds:schemaRef ds:uri="http://schemas.microsoft.com/office/infopath/2007/PartnerControls"/>
    <ds:schemaRef ds:uri="45dfe0ca-e56c-4bdc-8c61-4e3f4c2975c7"/>
    <ds:schemaRef ds:uri="http://purl.org/dc/dcmitype/"/>
    <ds:schemaRef ds:uri="http://purl.org/dc/elements/1.1/"/>
    <ds:schemaRef ds:uri="410775d8-a0d8-4bdf-a845-0ccbeabb13be"/>
    <ds:schemaRef ds:uri="99852431-ffb0-431e-802f-6210a0e15a33"/>
  </ds:schemaRefs>
</ds:datastoreItem>
</file>

<file path=customXml/itemProps2.xml><?xml version="1.0" encoding="utf-8"?>
<ds:datastoreItem xmlns:ds="http://schemas.openxmlformats.org/officeDocument/2006/customXml" ds:itemID="{1BA2439A-1BE6-47F6-A123-85B903E35C03}">
  <ds:schemaRefs>
    <ds:schemaRef ds:uri="http://schemas.microsoft.com/sharepoint/v3/contenttype/forms"/>
  </ds:schemaRefs>
</ds:datastoreItem>
</file>

<file path=customXml/itemProps3.xml><?xml version="1.0" encoding="utf-8"?>
<ds:datastoreItem xmlns:ds="http://schemas.openxmlformats.org/officeDocument/2006/customXml" ds:itemID="{5A9E5913-3F33-45FD-8E9F-20226A8DA6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0775d8-a0d8-4bdf-a845-0ccbeabb13be"/>
    <ds:schemaRef ds:uri="99852431-ffb0-431e-802f-6210a0e15a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378</TotalTime>
  <Words>794</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Poppins</vt:lpstr>
      <vt:lpstr>Poppins </vt:lpstr>
      <vt:lpstr>Poppins ExtraBold</vt:lpstr>
      <vt:lpstr>Poppins SemiBold</vt:lpstr>
      <vt:lpstr>Office Theme</vt:lpstr>
      <vt:lpstr>A gathering of creative outputs as a case study for transformational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Davina Whitnall</dc:creator>
  <cp:lastModifiedBy>Christopher Little</cp:lastModifiedBy>
  <cp:revision>12</cp:revision>
  <dcterms:created xsi:type="dcterms:W3CDTF">2023-08-15T13:52:35Z</dcterms:created>
  <dcterms:modified xsi:type="dcterms:W3CDTF">2024-06-26T13:35:02Z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0x0101003B89190B94252048BDE0ADDDE4B49F1C</vt:lpwstr>
  </property>
  <property fmtid="{D5CDD505-2E9C-101B-9397-08002B2CF9AE}" pid="3" name="Order">
    <vt:r8>33900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