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3"/>
  </p:notesMasterIdLst>
  <p:sldIdLst>
    <p:sldId id="256" r:id="rId2"/>
  </p:sldIdLst>
  <p:sldSz cx="46799500" cy="32397700"/>
  <p:notesSz cx="7104063" cy="102346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xmlns="">
        <p15:guide id="1" orient="horz" pos="10249" userDrawn="1">
          <p15:clr>
            <a:srgbClr val="A4A3A4"/>
          </p15:clr>
        </p15:guide>
        <p15:guide id="2" pos="147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EFFF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12"/>
    <p:restoredTop sz="94677"/>
  </p:normalViewPr>
  <p:slideViewPr>
    <p:cSldViewPr snapToGrid="0" snapToObjects="1" showGuides="1">
      <p:cViewPr>
        <p:scale>
          <a:sx n="50" d="100"/>
          <a:sy n="50" d="100"/>
        </p:scale>
        <p:origin x="8328" y="-96"/>
      </p:cViewPr>
      <p:guideLst>
        <p:guide orient="horz" pos="10249"/>
        <p:guide pos="147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781050" y="768350"/>
            <a:ext cx="5541963" cy="3836988"/>
          </a:xfrm>
          <a:prstGeom prst="rect">
            <a:avLst/>
          </a:prstGeom>
        </p:spPr>
        <p:txBody>
          <a:bodyPr lIns="99075" tIns="49538" rIns="99075" bIns="49538"/>
          <a:lstStyle/>
          <a:p>
            <a:endParaRPr/>
          </a:p>
        </p:txBody>
      </p:sp>
      <p:sp>
        <p:nvSpPr>
          <p:cNvPr id="92" name="Shape 92"/>
          <p:cNvSpPr>
            <a:spLocks noGrp="1"/>
          </p:cNvSpPr>
          <p:nvPr>
            <p:ph type="body" sz="quarter" idx="1"/>
          </p:nvPr>
        </p:nvSpPr>
        <p:spPr>
          <a:xfrm>
            <a:off x="947209" y="4861441"/>
            <a:ext cx="5209646" cy="4605576"/>
          </a:xfrm>
          <a:prstGeom prst="rect">
            <a:avLst/>
          </a:prstGeom>
        </p:spPr>
        <p:txBody>
          <a:bodyPr lIns="99075" tIns="49538" rIns="99075" bIns="49538"/>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3509962" y="5302386"/>
            <a:ext cx="39779576" cy="11279752"/>
          </a:xfrm>
          <a:prstGeom prst="rect">
            <a:avLst/>
          </a:prstGeom>
        </p:spPr>
        <p:txBody>
          <a:bodyPr anchor="b"/>
          <a:lstStyle>
            <a:lvl1pPr algn="ctr">
              <a:defRPr sz="28300"/>
            </a:lvl1pPr>
          </a:lstStyle>
          <a:p>
            <a:r>
              <a:t>Title Text</a:t>
            </a:r>
          </a:p>
        </p:txBody>
      </p:sp>
      <p:sp>
        <p:nvSpPr>
          <p:cNvPr id="12" name="Body Level One…"/>
          <p:cNvSpPr txBox="1">
            <a:spLocks noGrp="1"/>
          </p:cNvSpPr>
          <p:nvPr>
            <p:ph type="body" sz="quarter" idx="1"/>
          </p:nvPr>
        </p:nvSpPr>
        <p:spPr>
          <a:xfrm>
            <a:off x="5849937" y="17017128"/>
            <a:ext cx="35099626" cy="7822327"/>
          </a:xfrm>
          <a:prstGeom prst="rect">
            <a:avLst/>
          </a:prstGeom>
        </p:spPr>
        <p:txBody>
          <a:bodyPr/>
          <a:lstStyle>
            <a:lvl1pPr marL="0" indent="0" algn="ctr">
              <a:buSzTx/>
              <a:buFontTx/>
              <a:buNone/>
              <a:defRPr sz="11300"/>
            </a:lvl1pPr>
            <a:lvl2pPr marL="0" indent="2159949" algn="ctr">
              <a:buSzTx/>
              <a:buFontTx/>
              <a:buNone/>
              <a:defRPr sz="11300"/>
            </a:lvl2pPr>
            <a:lvl3pPr marL="0" indent="4319899" algn="ctr">
              <a:buSzTx/>
              <a:buFontTx/>
              <a:buNone/>
              <a:defRPr sz="11300"/>
            </a:lvl3pPr>
            <a:lvl4pPr marL="0" indent="6479849" algn="ctr">
              <a:buSzTx/>
              <a:buFontTx/>
              <a:buNone/>
              <a:defRPr sz="11300"/>
            </a:lvl4pPr>
            <a:lvl5pPr marL="0" indent="8639799" algn="ctr">
              <a:buSzTx/>
              <a:buFontTx/>
              <a:buNone/>
              <a:defRPr sz="113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xfrm>
            <a:off x="42756971" y="30492791"/>
            <a:ext cx="825065" cy="798077"/>
          </a:xfrm>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3193093" y="8077331"/>
            <a:ext cx="40364569" cy="13477202"/>
          </a:xfrm>
          <a:prstGeom prst="rect">
            <a:avLst/>
          </a:prstGeom>
        </p:spPr>
        <p:txBody>
          <a:bodyPr anchor="b"/>
          <a:lstStyle>
            <a:lvl1pPr>
              <a:defRPr sz="28300"/>
            </a:lvl1pPr>
          </a:lstStyle>
          <a:p>
            <a:r>
              <a:t>Title Text</a:t>
            </a:r>
          </a:p>
        </p:txBody>
      </p:sp>
      <p:sp>
        <p:nvSpPr>
          <p:cNvPr id="30" name="Body Level One…"/>
          <p:cNvSpPr txBox="1">
            <a:spLocks noGrp="1"/>
          </p:cNvSpPr>
          <p:nvPr>
            <p:ph type="body" sz="quarter" idx="1"/>
          </p:nvPr>
        </p:nvSpPr>
        <p:spPr>
          <a:xfrm>
            <a:off x="3193093" y="21682033"/>
            <a:ext cx="40364569" cy="7087342"/>
          </a:xfrm>
          <a:prstGeom prst="rect">
            <a:avLst/>
          </a:prstGeom>
        </p:spPr>
        <p:txBody>
          <a:bodyPr/>
          <a:lstStyle>
            <a:lvl1pPr marL="0" indent="0">
              <a:buSzTx/>
              <a:buFontTx/>
              <a:buNone/>
              <a:defRPr sz="11300"/>
            </a:lvl1pPr>
            <a:lvl2pPr marL="0" indent="2159949">
              <a:buSzTx/>
              <a:buFontTx/>
              <a:buNone/>
              <a:defRPr sz="11300"/>
            </a:lvl2pPr>
            <a:lvl3pPr marL="0" indent="4319899">
              <a:buSzTx/>
              <a:buFontTx/>
              <a:buNone/>
              <a:defRPr sz="11300"/>
            </a:lvl3pPr>
            <a:lvl4pPr marL="0" indent="6479849">
              <a:buSzTx/>
              <a:buFontTx/>
              <a:buNone/>
              <a:defRPr sz="11300"/>
            </a:lvl4pPr>
            <a:lvl5pPr marL="0" indent="8639799">
              <a:buSzTx/>
              <a:buFontTx/>
              <a:buNone/>
              <a:defRPr sz="113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3217465" y="8624809"/>
            <a:ext cx="19889788" cy="20557052"/>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3223560" y="1724968"/>
            <a:ext cx="40364570" cy="6262366"/>
          </a:xfrm>
          <a:prstGeom prst="rect">
            <a:avLst/>
          </a:prstGeom>
        </p:spPr>
        <p:txBody>
          <a:bodyPr/>
          <a:lstStyle/>
          <a:p>
            <a:r>
              <a:t>Title Text</a:t>
            </a:r>
          </a:p>
        </p:txBody>
      </p:sp>
      <p:sp>
        <p:nvSpPr>
          <p:cNvPr id="48" name="Body Level One…"/>
          <p:cNvSpPr txBox="1">
            <a:spLocks noGrp="1"/>
          </p:cNvSpPr>
          <p:nvPr>
            <p:ph type="body" sz="quarter" idx="1"/>
          </p:nvPr>
        </p:nvSpPr>
        <p:spPr>
          <a:xfrm>
            <a:off x="3223566" y="7942328"/>
            <a:ext cx="19798380" cy="3892413"/>
          </a:xfrm>
          <a:prstGeom prst="rect">
            <a:avLst/>
          </a:prstGeom>
        </p:spPr>
        <p:txBody>
          <a:bodyPr anchor="b"/>
          <a:lstStyle>
            <a:lvl1pPr marL="0" indent="0">
              <a:buSzTx/>
              <a:buFontTx/>
              <a:buNone/>
              <a:defRPr sz="11300" b="1"/>
            </a:lvl1pPr>
            <a:lvl2pPr marL="0" indent="2159949">
              <a:buSzTx/>
              <a:buFontTx/>
              <a:buNone/>
              <a:defRPr sz="11300" b="1"/>
            </a:lvl2pPr>
            <a:lvl3pPr marL="0" indent="4319899">
              <a:buSzTx/>
              <a:buFontTx/>
              <a:buNone/>
              <a:defRPr sz="11300" b="1"/>
            </a:lvl3pPr>
            <a:lvl4pPr marL="0" indent="6479849">
              <a:buSzTx/>
              <a:buFontTx/>
              <a:buNone/>
              <a:defRPr sz="11300" b="1"/>
            </a:lvl4pPr>
            <a:lvl5pPr marL="0" indent="8639799">
              <a:buSzTx/>
              <a:buFontTx/>
              <a:buNone/>
              <a:defRPr sz="113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23692249" y="7942328"/>
            <a:ext cx="19895883" cy="3892413"/>
          </a:xfrm>
          <a:prstGeom prst="rect">
            <a:avLst/>
          </a:prstGeom>
        </p:spPr>
        <p:txBody>
          <a:bodyPr anchor="b"/>
          <a:lstStyle/>
          <a:p>
            <a:pPr marL="0" indent="0">
              <a:buSzTx/>
              <a:buFontTx/>
              <a:buNone/>
              <a:defRPr sz="113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3223560" y="2159952"/>
            <a:ext cx="15094058" cy="7559834"/>
          </a:xfrm>
          <a:prstGeom prst="rect">
            <a:avLst/>
          </a:prstGeom>
        </p:spPr>
        <p:txBody>
          <a:bodyPr anchor="b"/>
          <a:lstStyle>
            <a:lvl1pPr>
              <a:defRPr sz="15100"/>
            </a:lvl1pPr>
          </a:lstStyle>
          <a:p>
            <a:r>
              <a:t>Title Text</a:t>
            </a:r>
          </a:p>
        </p:txBody>
      </p:sp>
      <p:sp>
        <p:nvSpPr>
          <p:cNvPr id="73" name="Body Level One…"/>
          <p:cNvSpPr txBox="1">
            <a:spLocks noGrp="1"/>
          </p:cNvSpPr>
          <p:nvPr>
            <p:ph type="body" sz="half" idx="1"/>
          </p:nvPr>
        </p:nvSpPr>
        <p:spPr>
          <a:xfrm>
            <a:off x="19895883" y="4664905"/>
            <a:ext cx="23692248" cy="23024495"/>
          </a:xfrm>
          <a:prstGeom prst="rect">
            <a:avLst/>
          </a:prstGeom>
        </p:spPr>
        <p:txBody>
          <a:bodyPr/>
          <a:lstStyle>
            <a:lvl1pPr marL="1079975" indent="-1079975">
              <a:defRPr sz="15100"/>
            </a:lvl1pPr>
            <a:lvl2pPr marL="3395375" indent="-1235425">
              <a:defRPr sz="15100"/>
            </a:lvl2pPr>
            <a:lvl3pPr marL="5763052" indent="-1443152">
              <a:defRPr sz="15100"/>
            </a:lvl3pPr>
            <a:lvl4pPr marL="8214704" indent="-1734853">
              <a:defRPr sz="15100"/>
            </a:lvl4pPr>
            <a:lvl5pPr marL="10374653" indent="-1734853">
              <a:defRPr sz="151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3223560" y="9719786"/>
            <a:ext cx="15094058" cy="18007108"/>
          </a:xfrm>
          <a:prstGeom prst="rect">
            <a:avLst/>
          </a:prstGeom>
        </p:spPr>
        <p:txBody>
          <a:bodyPr/>
          <a:lstStyle/>
          <a:p>
            <a:pPr marL="0" indent="0">
              <a:buSzTx/>
              <a:buFontTx/>
              <a:buNone/>
              <a:defRPr sz="75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3223560" y="2159952"/>
            <a:ext cx="15094058" cy="7559834"/>
          </a:xfrm>
          <a:prstGeom prst="rect">
            <a:avLst/>
          </a:prstGeom>
        </p:spPr>
        <p:txBody>
          <a:bodyPr anchor="b"/>
          <a:lstStyle>
            <a:lvl1pPr>
              <a:defRPr sz="15100"/>
            </a:lvl1pPr>
          </a:lstStyle>
          <a:p>
            <a:r>
              <a:t>Title Text</a:t>
            </a:r>
          </a:p>
        </p:txBody>
      </p:sp>
      <p:sp>
        <p:nvSpPr>
          <p:cNvPr id="83" name="Picture Placeholder 2"/>
          <p:cNvSpPr>
            <a:spLocks noGrp="1"/>
          </p:cNvSpPr>
          <p:nvPr>
            <p:ph type="pic" sz="half" idx="21"/>
          </p:nvPr>
        </p:nvSpPr>
        <p:spPr>
          <a:xfrm>
            <a:off x="19895883" y="4664905"/>
            <a:ext cx="23692248" cy="2302449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3223560" y="9719785"/>
            <a:ext cx="15094058" cy="18007108"/>
          </a:xfrm>
          <a:prstGeom prst="rect">
            <a:avLst/>
          </a:prstGeom>
        </p:spPr>
        <p:txBody>
          <a:bodyPr/>
          <a:lstStyle>
            <a:lvl1pPr marL="0" indent="0">
              <a:buSzTx/>
              <a:buFontTx/>
              <a:buNone/>
              <a:defRPr sz="7500"/>
            </a:lvl1pPr>
            <a:lvl2pPr marL="0" indent="2159949">
              <a:buSzTx/>
              <a:buFontTx/>
              <a:buNone/>
              <a:defRPr sz="7500"/>
            </a:lvl2pPr>
            <a:lvl3pPr marL="0" indent="4319899">
              <a:buSzTx/>
              <a:buFontTx/>
              <a:buNone/>
              <a:defRPr sz="7500"/>
            </a:lvl3pPr>
            <a:lvl4pPr marL="0" indent="6479849">
              <a:buSzTx/>
              <a:buFontTx/>
              <a:buNone/>
              <a:defRPr sz="7500"/>
            </a:lvl4pPr>
            <a:lvl5pPr marL="0" indent="8639799">
              <a:buSzTx/>
              <a:buFontTx/>
              <a:buNone/>
              <a:defRPr sz="75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3217466" y="1724968"/>
            <a:ext cx="40364569" cy="62623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3217466" y="8624809"/>
            <a:ext cx="40364569" cy="205570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2756970" y="30492791"/>
            <a:ext cx="825065" cy="798077"/>
          </a:xfrm>
          <a:prstGeom prst="rect">
            <a:avLst/>
          </a:prstGeom>
          <a:ln w="12700">
            <a:miter lim="400000"/>
          </a:ln>
        </p:spPr>
        <p:txBody>
          <a:bodyPr wrap="none" lIns="45719" rIns="45719" anchor="ctr">
            <a:spAutoFit/>
          </a:bodyPr>
          <a:lstStyle>
            <a:lvl1pPr algn="r">
              <a:defRPr sz="5600">
                <a:solidFill>
                  <a:srgbClr val="888888"/>
                </a:solidFill>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1pPr>
      <a:lvl2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2pPr>
      <a:lvl3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3pPr>
      <a:lvl4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4pPr>
      <a:lvl5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5pPr>
      <a:lvl6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6pPr>
      <a:lvl7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7pPr>
      <a:lvl8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8pPr>
      <a:lvl9pPr marL="0" marR="0" indent="0" algn="l" defTabSz="4319899" rtl="0" latinLnBrk="0">
        <a:lnSpc>
          <a:spcPct val="90000"/>
        </a:lnSpc>
        <a:spcBef>
          <a:spcPts val="0"/>
        </a:spcBef>
        <a:spcAft>
          <a:spcPts val="0"/>
        </a:spcAft>
        <a:buClrTx/>
        <a:buSzTx/>
        <a:buFontTx/>
        <a:buNone/>
        <a:tabLst/>
        <a:defRPr sz="20700" b="0" i="0" u="none" strike="noStrike" cap="none" spc="0" baseline="0">
          <a:solidFill>
            <a:srgbClr val="000000"/>
          </a:solidFill>
          <a:uFillTx/>
          <a:latin typeface="Calibri Light"/>
          <a:ea typeface="Calibri Light"/>
          <a:cs typeface="Calibri Light"/>
          <a:sym typeface="Calibri Light"/>
        </a:defRPr>
      </a:lvl9pPr>
    </p:titleStyle>
    <p:bodyStyle>
      <a:lvl1pPr marL="1079974" marR="0" indent="-1079974"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1pPr>
      <a:lvl2pPr marL="3421513" marR="0" indent="-1261563"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2pPr>
      <a:lvl3pPr marL="5836460" marR="0" indent="-1516560"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3pPr>
      <a:lvl4pPr marL="8156988" marR="0" indent="-1677137"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4pPr>
      <a:lvl5pPr marL="10316937" marR="0" indent="-1677137"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5pPr>
      <a:lvl6pPr marL="12476888" marR="0" indent="-1677137"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6pPr>
      <a:lvl7pPr marL="14636836" marR="0" indent="-1677137"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7pPr>
      <a:lvl8pPr marL="16796787" marR="0" indent="-1677136"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8pPr>
      <a:lvl9pPr marL="18956737" marR="0" indent="-1677136" algn="l" defTabSz="4319899" rtl="0" latinLnBrk="0">
        <a:lnSpc>
          <a:spcPct val="90000"/>
        </a:lnSpc>
        <a:spcBef>
          <a:spcPts val="4700"/>
        </a:spcBef>
        <a:spcAft>
          <a:spcPts val="0"/>
        </a:spcAft>
        <a:buClrTx/>
        <a:buSzPct val="100000"/>
        <a:buFont typeface="Arial"/>
        <a:buChar char="•"/>
        <a:tabLst/>
        <a:defRPr sz="13200" b="0" i="0" u="none" strike="noStrike" cap="none" spc="0" baseline="0">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56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12"/>
          <p:cNvSpPr/>
          <p:nvPr/>
        </p:nvSpPr>
        <p:spPr>
          <a:xfrm>
            <a:off x="35300000" y="21935903"/>
            <a:ext cx="11306037" cy="11231280"/>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spcBef>
                <a:spcPts val="500"/>
              </a:spcBef>
              <a:defRPr sz="1400">
                <a:latin typeface="+mj-lt"/>
                <a:ea typeface="+mj-ea"/>
                <a:cs typeface="+mj-cs"/>
                <a:sym typeface="Helvetica"/>
              </a:defRPr>
            </a:pPr>
            <a:r>
              <a:rPr lang="en-GB" sz="1500" dirty="0">
                <a:sym typeface="Helvetica"/>
              </a:rPr>
              <a:t>Baran, B., and </a:t>
            </a:r>
            <a:r>
              <a:rPr lang="en-GB" sz="1500" dirty="0" err="1">
                <a:sym typeface="Helvetica"/>
              </a:rPr>
              <a:t>Cagiltay</a:t>
            </a:r>
            <a:r>
              <a:rPr lang="en-GB" sz="1500" dirty="0">
                <a:sym typeface="Helvetica"/>
              </a:rPr>
              <a:t>, K. (2010) ‘Motivators and barriers in the development of online  communities of practice’, </a:t>
            </a:r>
            <a:r>
              <a:rPr lang="en-GB" sz="1500" i="1" dirty="0" err="1">
                <a:sym typeface="Helvetica"/>
              </a:rPr>
              <a:t>Egitim</a:t>
            </a:r>
            <a:r>
              <a:rPr lang="en-GB" sz="1500" i="1" dirty="0">
                <a:sym typeface="Helvetica"/>
              </a:rPr>
              <a:t> </a:t>
            </a:r>
            <a:r>
              <a:rPr lang="en-GB" sz="1500" i="1" dirty="0" err="1">
                <a:sym typeface="Helvetica"/>
              </a:rPr>
              <a:t>Arastirmalari</a:t>
            </a:r>
            <a:r>
              <a:rPr lang="en-GB" sz="1500" i="1" dirty="0">
                <a:sym typeface="Helvetica"/>
              </a:rPr>
              <a:t>-Eurasian Journal of Educational Research, </a:t>
            </a:r>
            <a:r>
              <a:rPr lang="en-GB" sz="1500" dirty="0">
                <a:sym typeface="Helvetica"/>
              </a:rPr>
              <a:t>39,pp .79-96. </a:t>
            </a:r>
          </a:p>
          <a:p>
            <a:pPr>
              <a:spcBef>
                <a:spcPts val="500"/>
              </a:spcBef>
              <a:defRPr sz="1400">
                <a:latin typeface="+mj-lt"/>
                <a:ea typeface="+mj-ea"/>
                <a:cs typeface="+mj-cs"/>
                <a:sym typeface="Helvetica"/>
              </a:defRPr>
            </a:pPr>
            <a:r>
              <a:rPr lang="en-GB" sz="1500" dirty="0">
                <a:sym typeface="Helvetica"/>
              </a:rPr>
              <a:t>(Accessed 23 June 2021).</a:t>
            </a:r>
          </a:p>
          <a:p>
            <a:pPr>
              <a:spcBef>
                <a:spcPts val="500"/>
              </a:spcBef>
              <a:defRPr sz="1400">
                <a:latin typeface="+mj-lt"/>
                <a:ea typeface="+mj-ea"/>
                <a:cs typeface="+mj-cs"/>
                <a:sym typeface="Helvetica"/>
              </a:defRPr>
            </a:pPr>
            <a:r>
              <a:rPr lang="en-GB" sz="1500" dirty="0" err="1">
                <a:sym typeface="Helvetica"/>
              </a:rPr>
              <a:t>Chamraz</a:t>
            </a:r>
            <a:r>
              <a:rPr lang="en-GB" sz="1500" dirty="0">
                <a:sym typeface="Helvetica"/>
              </a:rPr>
              <a:t>, K. (2014) </a:t>
            </a:r>
            <a:r>
              <a:rPr lang="en-GB" sz="1500" i="1" dirty="0">
                <a:sym typeface="Helvetica"/>
              </a:rPr>
              <a:t>Constructing Grounded Theory. </a:t>
            </a:r>
            <a:r>
              <a:rPr lang="en-GB" sz="1500" dirty="0">
                <a:sym typeface="Helvetica"/>
              </a:rPr>
              <a:t>2nd </a:t>
            </a:r>
            <a:r>
              <a:rPr lang="en-GB" sz="1500" dirty="0" err="1">
                <a:sym typeface="Helvetica"/>
              </a:rPr>
              <a:t>edn</a:t>
            </a:r>
            <a:r>
              <a:rPr lang="en-GB" sz="1500" dirty="0">
                <a:sym typeface="Helvetica"/>
              </a:rPr>
              <a:t>. Los Angeles, London, New Delhi, Singapore, Washington DC: Sage Publications Ltd. </a:t>
            </a:r>
          </a:p>
          <a:p>
            <a:pPr>
              <a:defRPr sz="1400" i="1">
                <a:latin typeface="+mj-lt"/>
                <a:ea typeface="+mj-ea"/>
                <a:cs typeface="+mj-cs"/>
                <a:sym typeface="Helvetica"/>
              </a:defRPr>
            </a:pPr>
            <a:r>
              <a:rPr lang="en-GB" sz="1500" dirty="0">
                <a:sym typeface="Helvetica"/>
              </a:rPr>
              <a:t>Crotty, M. (2015) </a:t>
            </a:r>
            <a:r>
              <a:rPr lang="en-GB" sz="1500" i="1" dirty="0">
                <a:sym typeface="Helvetica"/>
              </a:rPr>
              <a:t>The Foundations of Social Research: meaning and perspective in the research process. </a:t>
            </a:r>
            <a:r>
              <a:rPr lang="en-GB" sz="1500" dirty="0">
                <a:sym typeface="Helvetica"/>
              </a:rPr>
              <a:t>Los Angeles, London, New Delhi, Singapore, Washington DC: Sage Publications.</a:t>
            </a:r>
          </a:p>
          <a:p>
            <a:pPr>
              <a:defRPr sz="1400">
                <a:latin typeface="+mj-lt"/>
                <a:ea typeface="+mj-ea"/>
                <a:cs typeface="+mj-cs"/>
                <a:sym typeface="Helvetica"/>
              </a:defRPr>
            </a:pPr>
            <a:r>
              <a:rPr lang="en-GB" sz="1500" dirty="0" err="1">
                <a:sym typeface="Helvetica"/>
              </a:rPr>
              <a:t>Denoncourt</a:t>
            </a:r>
            <a:r>
              <a:rPr lang="en-GB" sz="1500" dirty="0">
                <a:sym typeface="Helvetica"/>
              </a:rPr>
              <a:t>, J,. </a:t>
            </a:r>
            <a:r>
              <a:rPr lang="en-GB" sz="1500" dirty="0" err="1">
                <a:sym typeface="Helvetica"/>
              </a:rPr>
              <a:t>Jarman</a:t>
            </a:r>
            <a:r>
              <a:rPr lang="en-GB" sz="1500" dirty="0">
                <a:sym typeface="Helvetica"/>
              </a:rPr>
              <a:t>, J,. Johnson, N. and Paley, E. (2016) Degree shows and displaying your creative work. Nottingham Trent Publications. ISBN 978-0-9931112-3-5 (</a:t>
            </a:r>
            <a:r>
              <a:rPr lang="en-GB" sz="1500" dirty="0" err="1">
                <a:sym typeface="Helvetica"/>
              </a:rPr>
              <a:t>ebk</a:t>
            </a:r>
            <a:r>
              <a:rPr lang="en-GB" sz="1500" dirty="0">
                <a:sym typeface="Helvetica"/>
              </a:rPr>
              <a:t>.)</a:t>
            </a:r>
          </a:p>
          <a:p>
            <a:pPr>
              <a:defRPr sz="1400">
                <a:latin typeface="+mj-lt"/>
                <a:ea typeface="+mj-ea"/>
                <a:cs typeface="+mj-cs"/>
                <a:sym typeface="Helvetica"/>
              </a:defRPr>
            </a:pPr>
            <a:r>
              <a:rPr lang="en-GB" sz="1500" dirty="0">
                <a:sym typeface="Helvetica"/>
              </a:rPr>
              <a:t>(Accessed 5 June 2021). </a:t>
            </a:r>
          </a:p>
          <a:p>
            <a:pPr>
              <a:defRPr sz="1400">
                <a:latin typeface="+mj-lt"/>
                <a:ea typeface="+mj-ea"/>
                <a:cs typeface="+mj-cs"/>
                <a:sym typeface="Helvetica"/>
              </a:defRPr>
            </a:pPr>
            <a:r>
              <a:rPr lang="en-GB" sz="1500" dirty="0">
                <a:sym typeface="Helvetica"/>
              </a:rPr>
              <a:t>Grenfell, M. (ed.) (2014) </a:t>
            </a:r>
            <a:r>
              <a:rPr lang="en-GB" sz="1500" i="1" dirty="0">
                <a:sym typeface="Helvetica"/>
              </a:rPr>
              <a:t>Pierre Bourdieu: Key Concepts. </a:t>
            </a:r>
            <a:r>
              <a:rPr lang="en-GB" sz="1500" dirty="0">
                <a:sym typeface="Helvetica"/>
              </a:rPr>
              <a:t>2</a:t>
            </a:r>
            <a:r>
              <a:rPr lang="en-GB" sz="1500" baseline="31999" dirty="0">
                <a:sym typeface="Helvetica"/>
              </a:rPr>
              <a:t>nd</a:t>
            </a:r>
            <a:r>
              <a:rPr lang="en-GB" sz="1500" dirty="0">
                <a:sym typeface="Helvetica"/>
              </a:rPr>
              <a:t> </a:t>
            </a:r>
            <a:r>
              <a:rPr lang="en-GB" sz="1500" dirty="0" err="1">
                <a:sym typeface="Helvetica"/>
              </a:rPr>
              <a:t>edn</a:t>
            </a:r>
            <a:r>
              <a:rPr lang="en-GB" sz="1500" dirty="0">
                <a:sym typeface="Helvetica"/>
              </a:rPr>
              <a:t>. London and New York: Routledge. </a:t>
            </a:r>
          </a:p>
          <a:p>
            <a:pPr>
              <a:defRPr sz="1400">
                <a:latin typeface="+mj-lt"/>
                <a:ea typeface="+mj-ea"/>
                <a:cs typeface="+mj-cs"/>
                <a:sym typeface="Helvetica"/>
              </a:defRPr>
            </a:pPr>
            <a:r>
              <a:rPr lang="en-GB" sz="1500" dirty="0">
                <a:sym typeface="Helvetica"/>
              </a:rPr>
              <a:t>Hammersley, M. and Atkinson, P. (2019) </a:t>
            </a:r>
            <a:r>
              <a:rPr lang="en-GB" sz="1500" i="1" dirty="0">
                <a:sym typeface="Helvetica"/>
              </a:rPr>
              <a:t>Ethnography Principles in Practice.</a:t>
            </a:r>
            <a:r>
              <a:rPr lang="en-GB" sz="1500" dirty="0">
                <a:sym typeface="Helvetica"/>
              </a:rPr>
              <a:t> 4</a:t>
            </a:r>
            <a:r>
              <a:rPr lang="en-GB" sz="1500" baseline="31999" dirty="0">
                <a:sym typeface="Helvetica"/>
              </a:rPr>
              <a:t>th</a:t>
            </a:r>
            <a:r>
              <a:rPr lang="en-GB" sz="1500" dirty="0">
                <a:sym typeface="Helvetica"/>
              </a:rPr>
              <a:t> </a:t>
            </a:r>
            <a:r>
              <a:rPr lang="en-GB" sz="1500" dirty="0" err="1">
                <a:sym typeface="Helvetica"/>
              </a:rPr>
              <a:t>edn</a:t>
            </a:r>
            <a:r>
              <a:rPr lang="en-GB" sz="1500" dirty="0">
                <a:sym typeface="Helvetica"/>
              </a:rPr>
              <a:t>. London and New York: Routledge.</a:t>
            </a:r>
          </a:p>
          <a:p>
            <a:pPr>
              <a:defRPr sz="1400">
                <a:latin typeface="+mj-lt"/>
                <a:ea typeface="+mj-ea"/>
                <a:cs typeface="+mj-cs"/>
                <a:sym typeface="Helvetica"/>
              </a:defRPr>
            </a:pPr>
            <a:r>
              <a:rPr lang="en-GB" sz="1500" dirty="0">
                <a:sym typeface="Helvetica"/>
              </a:rPr>
              <a:t>Scott, R, C., Lewis, L,. Barker, R, J., </a:t>
            </a:r>
            <a:r>
              <a:rPr lang="en-GB" sz="1500" dirty="0" err="1">
                <a:sym typeface="Helvetica"/>
              </a:rPr>
              <a:t>Keyton</a:t>
            </a:r>
            <a:r>
              <a:rPr lang="en-GB" sz="1500" dirty="0">
                <a:sym typeface="Helvetica"/>
              </a:rPr>
              <a:t>, J., Kuhn, T. and Turner, K, P. (ed.) (2017) ‘Communities of Practice’</a:t>
            </a:r>
            <a:r>
              <a:rPr lang="en-GB" sz="1500" b="1" dirty="0">
                <a:sym typeface="Helvetica"/>
              </a:rPr>
              <a:t>, </a:t>
            </a:r>
            <a:r>
              <a:rPr lang="en-GB" sz="1500" i="1" dirty="0">
                <a:sym typeface="Helvetica"/>
              </a:rPr>
              <a:t>The International </a:t>
            </a:r>
            <a:r>
              <a:rPr lang="en-GB" sz="1500" i="1" dirty="0" err="1">
                <a:sym typeface="Helvetica"/>
              </a:rPr>
              <a:t>Encyclopedia</a:t>
            </a:r>
            <a:r>
              <a:rPr lang="en-GB" sz="1500" i="1" dirty="0">
                <a:sym typeface="Helvetica"/>
              </a:rPr>
              <a:t> of Organizational Communication</a:t>
            </a:r>
            <a:r>
              <a:rPr lang="en-GB" sz="1500" dirty="0">
                <a:sym typeface="Helvetica"/>
              </a:rPr>
              <a:t>.</a:t>
            </a:r>
            <a:endParaRPr lang="en-GB" sz="1500" b="1" dirty="0">
              <a:sym typeface="Helvetica"/>
            </a:endParaRPr>
          </a:p>
          <a:p>
            <a:pPr>
              <a:defRPr sz="1400">
                <a:latin typeface="+mj-lt"/>
                <a:ea typeface="+mj-ea"/>
                <a:cs typeface="+mj-cs"/>
                <a:sym typeface="Helvetica"/>
              </a:defRPr>
            </a:pPr>
            <a:r>
              <a:rPr lang="en-GB" sz="1500" dirty="0">
                <a:sym typeface="Helvetica"/>
              </a:rPr>
              <a:t>DOI: 10.1002/9781118955567.wbieoc037</a:t>
            </a:r>
          </a:p>
          <a:p>
            <a:pPr>
              <a:defRPr sz="1400">
                <a:latin typeface="+mj-lt"/>
                <a:ea typeface="+mj-ea"/>
                <a:cs typeface="+mj-cs"/>
                <a:sym typeface="Helvetica"/>
              </a:defRPr>
            </a:pPr>
            <a:r>
              <a:rPr lang="en-GB" sz="1500" dirty="0">
                <a:sym typeface="Helvetica"/>
              </a:rPr>
              <a:t>(Accessed 16 February 2021).</a:t>
            </a:r>
          </a:p>
          <a:p>
            <a:pPr>
              <a:spcBef>
                <a:spcPts val="500"/>
              </a:spcBef>
              <a:defRPr sz="1400" i="1">
                <a:latin typeface="+mj-lt"/>
                <a:ea typeface="+mj-ea"/>
                <a:cs typeface="+mj-cs"/>
                <a:sym typeface="Helvetica"/>
              </a:defRPr>
            </a:pPr>
            <a:r>
              <a:rPr lang="en-GB" sz="1500" dirty="0">
                <a:sym typeface="Helvetica"/>
              </a:rPr>
              <a:t>Kim, B. (2001). ‘Social Constructivism’. In M. </a:t>
            </a:r>
            <a:r>
              <a:rPr lang="en-GB" sz="1500" dirty="0" err="1">
                <a:sym typeface="Helvetica"/>
              </a:rPr>
              <a:t>Orey</a:t>
            </a:r>
            <a:r>
              <a:rPr lang="en-GB" sz="1500" dirty="0">
                <a:sym typeface="Helvetica"/>
              </a:rPr>
              <a:t> (Ed.), </a:t>
            </a:r>
            <a:r>
              <a:rPr lang="en-GB" sz="1500" i="1" dirty="0">
                <a:sym typeface="Helvetica"/>
              </a:rPr>
              <a:t>Emerging perspectives on learning, teaching, and technology.</a:t>
            </a:r>
            <a:r>
              <a:rPr lang="en-GB" sz="1500" dirty="0">
                <a:sym typeface="Helvetica"/>
              </a:rPr>
              <a:t> </a:t>
            </a:r>
          </a:p>
          <a:p>
            <a:pPr>
              <a:spcBef>
                <a:spcPts val="500"/>
              </a:spcBef>
              <a:defRPr sz="1400">
                <a:latin typeface="+mj-lt"/>
                <a:ea typeface="+mj-ea"/>
                <a:cs typeface="+mj-cs"/>
                <a:sym typeface="Helvetica"/>
              </a:defRPr>
            </a:pPr>
            <a:r>
              <a:rPr lang="en-GB" sz="1500" dirty="0">
                <a:sym typeface="Helvetica"/>
              </a:rPr>
              <a:t>http://</a:t>
            </a:r>
            <a:r>
              <a:rPr lang="en-GB" sz="1500" dirty="0" err="1">
                <a:sym typeface="Helvetica"/>
              </a:rPr>
              <a:t>projects.coe.uga.edu</a:t>
            </a:r>
            <a:r>
              <a:rPr lang="en-GB" sz="1500" dirty="0">
                <a:sym typeface="Helvetica"/>
              </a:rPr>
              <a:t>/</a:t>
            </a:r>
            <a:r>
              <a:rPr lang="en-GB" sz="1500" dirty="0" err="1">
                <a:sym typeface="Helvetica"/>
              </a:rPr>
              <a:t>epltt</a:t>
            </a:r>
            <a:r>
              <a:rPr lang="en-GB" sz="1500" dirty="0">
                <a:sym typeface="Helvetica"/>
              </a:rPr>
              <a:t>/ </a:t>
            </a:r>
          </a:p>
          <a:p>
            <a:pPr>
              <a:spcBef>
                <a:spcPts val="500"/>
              </a:spcBef>
              <a:defRPr sz="1400">
                <a:latin typeface="+mj-lt"/>
                <a:ea typeface="+mj-ea"/>
                <a:cs typeface="+mj-cs"/>
                <a:sym typeface="Helvetica"/>
              </a:defRPr>
            </a:pPr>
            <a:r>
              <a:rPr lang="en-GB" sz="1500" dirty="0">
                <a:sym typeface="Helvetica"/>
              </a:rPr>
              <a:t>(Accessed 20 September 2020).</a:t>
            </a:r>
          </a:p>
          <a:p>
            <a:pPr>
              <a:defRPr sz="1400">
                <a:latin typeface="+mj-lt"/>
                <a:ea typeface="+mj-ea"/>
                <a:cs typeface="+mj-cs"/>
                <a:sym typeface="Helvetica"/>
              </a:defRPr>
            </a:pPr>
            <a:r>
              <a:rPr lang="en-GB" sz="1500" dirty="0">
                <a:sym typeface="Helvetica"/>
              </a:rPr>
              <a:t>Lave, J. and Wenger, E. (1991) </a:t>
            </a:r>
            <a:r>
              <a:rPr lang="en-GB" sz="1500" i="1" dirty="0">
                <a:sym typeface="Helvetica"/>
              </a:rPr>
              <a:t>Situated Learning: Legitimate peripheral participation. </a:t>
            </a:r>
            <a:r>
              <a:rPr lang="en-GB" sz="1500" dirty="0">
                <a:sym typeface="Helvetica"/>
              </a:rPr>
              <a:t>Cambridge: Cambridge University </a:t>
            </a:r>
            <a:r>
              <a:rPr lang="en-GB" sz="1500" dirty="0" smtClean="0">
                <a:sym typeface="Helvetica"/>
              </a:rPr>
              <a:t>Press.</a:t>
            </a:r>
          </a:p>
          <a:p>
            <a:pPr>
              <a:defRPr sz="1400">
                <a:latin typeface="+mj-lt"/>
                <a:ea typeface="+mj-ea"/>
                <a:cs typeface="+mj-cs"/>
                <a:sym typeface="Helvetica"/>
              </a:defRPr>
            </a:pPr>
            <a:r>
              <a:rPr lang="en-GB" sz="1500" dirty="0" smtClean="0">
                <a:sym typeface="Helvetica"/>
              </a:rPr>
              <a:t>.</a:t>
            </a:r>
            <a:r>
              <a:rPr lang="en-GB" sz="1500" dirty="0">
                <a:sym typeface="Helvetica"/>
              </a:rPr>
              <a:t>Marshall, J., Jorgensen, T., Qi, J., and Jacobs, J. (2015) ‘Hybrid Craft: Showcase of Physical and Digital </a:t>
            </a:r>
            <a:r>
              <a:rPr lang="en-GB" sz="1500" dirty="0" err="1">
                <a:sym typeface="Helvetica"/>
              </a:rPr>
              <a:t>Intergration</a:t>
            </a:r>
            <a:r>
              <a:rPr lang="en-GB" sz="1500" dirty="0">
                <a:sym typeface="Helvetica"/>
              </a:rPr>
              <a:t> of Design and Craft Skills’. </a:t>
            </a:r>
            <a:r>
              <a:rPr lang="en-GB" sz="1500" i="1" dirty="0">
                <a:sym typeface="Helvetica"/>
              </a:rPr>
              <a:t>Leonardo</a:t>
            </a:r>
            <a:r>
              <a:rPr lang="en-GB" sz="1500" dirty="0">
                <a:sym typeface="Helvetica"/>
              </a:rPr>
              <a:t>, 48(4) pp. 384-398, </a:t>
            </a:r>
          </a:p>
          <a:p>
            <a:pPr>
              <a:defRPr sz="1400">
                <a:latin typeface="+mj-lt"/>
                <a:ea typeface="+mj-ea"/>
                <a:cs typeface="+mj-cs"/>
                <a:sym typeface="Helvetica"/>
              </a:defRPr>
            </a:pPr>
            <a:r>
              <a:rPr lang="en-GB" sz="1500" dirty="0">
                <a:sym typeface="Helvetica"/>
              </a:rPr>
              <a:t>(Accessed 10 March 2021)</a:t>
            </a:r>
          </a:p>
          <a:p>
            <a:pPr>
              <a:defRPr sz="1400">
                <a:latin typeface="+mj-lt"/>
                <a:ea typeface="+mj-ea"/>
                <a:cs typeface="+mj-cs"/>
                <a:sym typeface="Helvetica"/>
              </a:defRPr>
            </a:pPr>
            <a:r>
              <a:rPr lang="en-GB" sz="1500" dirty="0">
                <a:sym typeface="Helvetica"/>
              </a:rPr>
              <a:t>Neuman, W, L. (2003) Social Research Methods, Qualitative and Quantitative Approaches. 5</a:t>
            </a:r>
            <a:r>
              <a:rPr lang="en-GB" sz="1500" baseline="31999" dirty="0">
                <a:sym typeface="Helvetica"/>
              </a:rPr>
              <a:t>th</a:t>
            </a:r>
            <a:r>
              <a:rPr lang="en-GB" sz="1500" dirty="0">
                <a:sym typeface="Helvetica"/>
              </a:rPr>
              <a:t> </a:t>
            </a:r>
            <a:r>
              <a:rPr lang="en-GB" sz="1500" dirty="0" err="1">
                <a:sym typeface="Helvetica"/>
              </a:rPr>
              <a:t>edn</a:t>
            </a:r>
            <a:r>
              <a:rPr lang="en-GB" sz="1500" dirty="0">
                <a:sym typeface="Helvetica"/>
              </a:rPr>
              <a:t>. Boston, New York, San Francisco, Mexico City, Montreal, Toronto, London, Madrid, Munich, Paris, Hong Kong, Singapore, Tokyo, Cape Town Sydney: </a:t>
            </a:r>
            <a:r>
              <a:rPr lang="en-GB" sz="1500" dirty="0" err="1">
                <a:sym typeface="Helvetica"/>
              </a:rPr>
              <a:t>Allyn</a:t>
            </a:r>
            <a:r>
              <a:rPr lang="en-GB" sz="1500" dirty="0">
                <a:sym typeface="Helvetica"/>
              </a:rPr>
              <a:t> and Bacon.</a:t>
            </a:r>
          </a:p>
          <a:p>
            <a:pPr>
              <a:defRPr sz="1400" i="1">
                <a:latin typeface="+mj-lt"/>
                <a:ea typeface="+mj-ea"/>
                <a:cs typeface="+mj-cs"/>
                <a:sym typeface="Helvetica"/>
              </a:defRPr>
            </a:pPr>
            <a:r>
              <a:rPr lang="en-GB" sz="1500" dirty="0" err="1">
                <a:sym typeface="Helvetica"/>
              </a:rPr>
              <a:t>Pryko</a:t>
            </a:r>
            <a:r>
              <a:rPr lang="en-GB" sz="1500" dirty="0">
                <a:sym typeface="Helvetica"/>
              </a:rPr>
              <a:t>, I., </a:t>
            </a:r>
            <a:r>
              <a:rPr lang="en-GB" sz="1500" dirty="0" err="1">
                <a:sym typeface="Helvetica"/>
              </a:rPr>
              <a:t>Dorfler</a:t>
            </a:r>
            <a:r>
              <a:rPr lang="en-GB" sz="1500" dirty="0">
                <a:sym typeface="Helvetica"/>
              </a:rPr>
              <a:t>, V. and Eden, C. (2017) </a:t>
            </a:r>
            <a:r>
              <a:rPr lang="en-GB" sz="1500" i="1" dirty="0">
                <a:sym typeface="Helvetica"/>
              </a:rPr>
              <a:t>‘Thinking together: What makes Communities of Practice work?’</a:t>
            </a:r>
            <a:r>
              <a:rPr lang="en-GB" sz="1500" dirty="0">
                <a:sym typeface="Helvetica"/>
              </a:rPr>
              <a:t> Human Relations, 70(4) pp 389-409,</a:t>
            </a:r>
          </a:p>
          <a:p>
            <a:pPr>
              <a:defRPr sz="1400">
                <a:latin typeface="+mj-lt"/>
                <a:ea typeface="+mj-ea"/>
                <a:cs typeface="+mj-cs"/>
                <a:sym typeface="Helvetica"/>
              </a:defRPr>
            </a:pPr>
            <a:r>
              <a:rPr lang="en-GB" sz="1500" dirty="0">
                <a:sym typeface="Helvetica"/>
              </a:rPr>
              <a:t>(Accessed 10 September 2020). </a:t>
            </a:r>
          </a:p>
          <a:p>
            <a:pPr>
              <a:defRPr sz="1400" i="1">
                <a:latin typeface="+mj-lt"/>
                <a:ea typeface="+mj-ea"/>
                <a:cs typeface="+mj-cs"/>
                <a:sym typeface="Helvetica"/>
              </a:defRPr>
            </a:pPr>
            <a:r>
              <a:rPr lang="en-GB" sz="1500" dirty="0" err="1">
                <a:sym typeface="Helvetica"/>
              </a:rPr>
              <a:t>Pyrko</a:t>
            </a:r>
            <a:r>
              <a:rPr lang="en-GB" sz="1500" dirty="0">
                <a:sym typeface="Helvetica"/>
              </a:rPr>
              <a:t>, I., </a:t>
            </a:r>
            <a:r>
              <a:rPr lang="en-GB" sz="1500" dirty="0" err="1">
                <a:sym typeface="Helvetica"/>
              </a:rPr>
              <a:t>Dorfler</a:t>
            </a:r>
            <a:r>
              <a:rPr lang="en-GB" sz="1500" dirty="0">
                <a:sym typeface="Helvetica"/>
              </a:rPr>
              <a:t>, V. and Eden, C. (2019) ‘</a:t>
            </a:r>
            <a:r>
              <a:rPr lang="en-GB" sz="1500" i="1" dirty="0">
                <a:sym typeface="Helvetica"/>
              </a:rPr>
              <a:t>Communities of practice in landscapes of practice’</a:t>
            </a:r>
            <a:r>
              <a:rPr lang="en-GB" sz="1500" dirty="0">
                <a:sym typeface="Helvetica"/>
              </a:rPr>
              <a:t>. Management Learning, 50(4) pp. 482-499,</a:t>
            </a:r>
          </a:p>
          <a:p>
            <a:pPr>
              <a:defRPr sz="1400">
                <a:latin typeface="+mj-lt"/>
                <a:ea typeface="+mj-ea"/>
                <a:cs typeface="+mj-cs"/>
                <a:sym typeface="Helvetica"/>
              </a:defRPr>
            </a:pPr>
            <a:r>
              <a:rPr lang="en-GB" sz="1500" dirty="0">
                <a:sym typeface="Helvetica"/>
              </a:rPr>
              <a:t>DOI:10.1177/1350507619860854</a:t>
            </a:r>
            <a:r>
              <a:rPr lang="en-GB" sz="1500" baseline="-7142" dirty="0">
                <a:sym typeface="Helvetica"/>
              </a:rPr>
              <a:t> </a:t>
            </a:r>
          </a:p>
          <a:p>
            <a:pPr>
              <a:defRPr sz="1400">
                <a:latin typeface="+mj-lt"/>
                <a:ea typeface="+mj-ea"/>
                <a:cs typeface="+mj-cs"/>
                <a:sym typeface="Helvetica"/>
              </a:defRPr>
            </a:pPr>
            <a:r>
              <a:rPr lang="en-GB" sz="1500" dirty="0">
                <a:sym typeface="Helvetica"/>
              </a:rPr>
              <a:t>(accessed 4 February 2021).</a:t>
            </a:r>
          </a:p>
          <a:p>
            <a:pPr>
              <a:defRPr sz="1400">
                <a:latin typeface="+mj-lt"/>
                <a:ea typeface="+mj-ea"/>
                <a:cs typeface="+mj-cs"/>
                <a:sym typeface="Helvetica"/>
              </a:defRPr>
            </a:pPr>
            <a:r>
              <a:rPr lang="en-GB" sz="1500" dirty="0">
                <a:sym typeface="Helvetica"/>
              </a:rPr>
              <a:t>Punch, F. K. and </a:t>
            </a:r>
            <a:r>
              <a:rPr lang="en-GB" sz="1500" dirty="0" err="1">
                <a:sym typeface="Helvetica"/>
              </a:rPr>
              <a:t>Oancea</a:t>
            </a:r>
            <a:r>
              <a:rPr lang="en-GB" sz="1500" dirty="0">
                <a:sym typeface="Helvetica"/>
              </a:rPr>
              <a:t>, A. (2016) </a:t>
            </a:r>
            <a:r>
              <a:rPr lang="en-GB" sz="1500" i="1" dirty="0">
                <a:sym typeface="Helvetica"/>
              </a:rPr>
              <a:t>Introduction to Research methods in Education</a:t>
            </a:r>
            <a:r>
              <a:rPr lang="en-GB" sz="1500" dirty="0">
                <a:sym typeface="Helvetica"/>
              </a:rPr>
              <a:t>. 2</a:t>
            </a:r>
            <a:r>
              <a:rPr lang="en-GB" sz="1500" baseline="31999" dirty="0">
                <a:sym typeface="Helvetica"/>
              </a:rPr>
              <a:t>nd</a:t>
            </a:r>
            <a:r>
              <a:rPr lang="en-GB" sz="1500" dirty="0">
                <a:sym typeface="Helvetica"/>
              </a:rPr>
              <a:t> </a:t>
            </a:r>
            <a:r>
              <a:rPr lang="en-GB" sz="1500" dirty="0" err="1">
                <a:sym typeface="Helvetica"/>
              </a:rPr>
              <a:t>edn</a:t>
            </a:r>
            <a:r>
              <a:rPr lang="en-GB" sz="1500" dirty="0">
                <a:sym typeface="Helvetica"/>
              </a:rPr>
              <a:t>. Los Angeles, London, New Delhi, Singapore, Washington DC : Sage Publications.</a:t>
            </a:r>
          </a:p>
          <a:p>
            <a:pPr>
              <a:defRPr sz="1400">
                <a:latin typeface="+mj-lt"/>
                <a:ea typeface="+mj-ea"/>
                <a:cs typeface="+mj-cs"/>
                <a:sym typeface="Helvetica"/>
              </a:defRPr>
            </a:pPr>
            <a:r>
              <a:rPr lang="en-GB" sz="1500" dirty="0">
                <a:sym typeface="Helvetica"/>
              </a:rPr>
              <a:t>Sadiq, K. (</a:t>
            </a:r>
            <a:r>
              <a:rPr lang="en-GB" sz="1500" dirty="0" smtClean="0">
                <a:sym typeface="Helvetica"/>
              </a:rPr>
              <a:t>2021) </a:t>
            </a:r>
            <a:r>
              <a:rPr lang="en-GB" sz="1500" dirty="0">
                <a:sym typeface="Helvetica"/>
              </a:rPr>
              <a:t>‘Communities of practice as a multidisciplinary response in times of crisis: </a:t>
            </a:r>
            <a:r>
              <a:rPr lang="en-GB" sz="1500" dirty="0" smtClean="0">
                <a:sym typeface="Helvetica"/>
              </a:rPr>
              <a:t>Adapting </a:t>
            </a:r>
            <a:r>
              <a:rPr lang="en-GB" sz="1500" dirty="0">
                <a:sym typeface="Helvetica"/>
              </a:rPr>
              <a:t>to successful online learning practices’.</a:t>
            </a:r>
            <a:r>
              <a:rPr lang="en-GB" sz="1500" dirty="0"/>
              <a:t> </a:t>
            </a:r>
            <a:r>
              <a:rPr lang="en-GB" sz="1500" i="1" dirty="0">
                <a:sym typeface="Helvetica"/>
              </a:rPr>
              <a:t>Accounting Research </a:t>
            </a:r>
            <a:r>
              <a:rPr lang="en-GB" sz="1500" i="1" dirty="0" smtClean="0">
                <a:sym typeface="Helvetica"/>
              </a:rPr>
              <a:t>Journal</a:t>
            </a:r>
            <a:r>
              <a:rPr lang="en-GB" sz="1500" dirty="0" smtClean="0">
                <a:sym typeface="Helvetica"/>
              </a:rPr>
              <a:t>, 34(2) pp. 134-145. </a:t>
            </a:r>
            <a:endParaRPr lang="en-GB" sz="1500" dirty="0">
              <a:sym typeface="Helvetica"/>
            </a:endParaRPr>
          </a:p>
          <a:p>
            <a:pPr>
              <a:defRPr sz="1400">
                <a:latin typeface="+mj-lt"/>
                <a:ea typeface="+mj-ea"/>
                <a:cs typeface="+mj-cs"/>
                <a:sym typeface="Helvetica"/>
              </a:defRPr>
            </a:pPr>
            <a:r>
              <a:rPr lang="en-GB" sz="1500" dirty="0" smtClean="0">
                <a:sym typeface="Helvetica"/>
              </a:rPr>
              <a:t>(</a:t>
            </a:r>
            <a:r>
              <a:rPr lang="en-GB" sz="1500" dirty="0">
                <a:sym typeface="Helvetica"/>
              </a:rPr>
              <a:t>Accessed May 2021).</a:t>
            </a:r>
          </a:p>
          <a:p>
            <a:pPr>
              <a:defRPr sz="1400" i="1">
                <a:latin typeface="+mj-lt"/>
                <a:ea typeface="+mj-ea"/>
                <a:cs typeface="+mj-cs"/>
                <a:sym typeface="Helvetica"/>
              </a:defRPr>
            </a:pPr>
            <a:r>
              <a:rPr lang="en-GB" sz="1500" dirty="0">
                <a:sym typeface="Helvetica"/>
              </a:rPr>
              <a:t>Wenger-</a:t>
            </a:r>
            <a:r>
              <a:rPr lang="en-GB" sz="1500" dirty="0" err="1">
                <a:sym typeface="Helvetica"/>
              </a:rPr>
              <a:t>Trayner</a:t>
            </a:r>
            <a:r>
              <a:rPr lang="en-GB" sz="1500" dirty="0">
                <a:sym typeface="Helvetica"/>
              </a:rPr>
              <a:t>, E., Fenton-</a:t>
            </a:r>
            <a:r>
              <a:rPr lang="en-GB" sz="1500" dirty="0" err="1">
                <a:sym typeface="Helvetica"/>
              </a:rPr>
              <a:t>O’Creevy</a:t>
            </a:r>
            <a:r>
              <a:rPr lang="en-GB" sz="1500" dirty="0">
                <a:sym typeface="Helvetica"/>
              </a:rPr>
              <a:t>, M., Hutchison, S., Kubiak, C., and Wenger-</a:t>
            </a:r>
            <a:r>
              <a:rPr lang="en-GB" sz="1500" dirty="0" err="1">
                <a:sym typeface="Helvetica"/>
              </a:rPr>
              <a:t>Trayner</a:t>
            </a:r>
            <a:r>
              <a:rPr lang="en-GB" sz="1500" dirty="0">
                <a:sym typeface="Helvetica"/>
              </a:rPr>
              <a:t>, B. (2014) </a:t>
            </a:r>
            <a:r>
              <a:rPr lang="en-GB" sz="1500" i="1" dirty="0">
                <a:sym typeface="Helvetica"/>
              </a:rPr>
              <a:t>Learning in Landscapes of Practice: Boundaries, Identity, and Knowledgeability in Practice-based Learning</a:t>
            </a:r>
            <a:r>
              <a:rPr lang="en-GB" sz="1500" dirty="0">
                <a:sym typeface="Helvetica"/>
              </a:rPr>
              <a:t>. </a:t>
            </a:r>
            <a:r>
              <a:rPr lang="en-GB" sz="1500" dirty="0" smtClean="0">
                <a:sym typeface="Helvetica"/>
              </a:rPr>
              <a:t>New </a:t>
            </a:r>
            <a:r>
              <a:rPr lang="en-GB" sz="1500" dirty="0">
                <a:sym typeface="Helvetica"/>
              </a:rPr>
              <a:t>York: Routledge. </a:t>
            </a:r>
          </a:p>
          <a:p>
            <a:pPr>
              <a:defRPr sz="1400" i="1">
                <a:latin typeface="+mj-lt"/>
                <a:ea typeface="+mj-ea"/>
                <a:cs typeface="+mj-cs"/>
                <a:sym typeface="Helvetica"/>
              </a:defRPr>
            </a:pPr>
            <a:r>
              <a:rPr lang="en-GB" sz="1500" dirty="0">
                <a:sym typeface="Helvetica"/>
              </a:rPr>
              <a:t>Wenger, E. (1998) </a:t>
            </a:r>
            <a:r>
              <a:rPr lang="en-GB" sz="1500" i="1" dirty="0">
                <a:sym typeface="Helvetica"/>
              </a:rPr>
              <a:t>Communities of Practice: Learning, Meaning and Identity</a:t>
            </a:r>
            <a:r>
              <a:rPr lang="en-GB" sz="1500" dirty="0">
                <a:sym typeface="Helvetica"/>
              </a:rPr>
              <a:t>. UK: Cambridge University Press.</a:t>
            </a:r>
          </a:p>
          <a:p>
            <a:pPr>
              <a:defRPr sz="1400">
                <a:latin typeface="+mj-lt"/>
                <a:ea typeface="+mj-ea"/>
                <a:cs typeface="+mj-cs"/>
                <a:sym typeface="Helvetica"/>
              </a:defRPr>
            </a:pPr>
            <a:r>
              <a:rPr lang="en-GB" sz="1500" dirty="0">
                <a:sym typeface="Helvetica"/>
              </a:rPr>
              <a:t>Wenger, E., McDermott, R. and Snyder, M. W. (2002) </a:t>
            </a:r>
            <a:r>
              <a:rPr lang="en-GB" sz="1500" i="1" dirty="0">
                <a:sym typeface="Helvetica"/>
              </a:rPr>
              <a:t>Cultivating Communities of Practice. </a:t>
            </a:r>
            <a:r>
              <a:rPr lang="en-GB" sz="1500" dirty="0">
                <a:sym typeface="Helvetica"/>
              </a:rPr>
              <a:t>Boston: Harvard Business School Press.</a:t>
            </a:r>
          </a:p>
          <a:p>
            <a:pPr>
              <a:defRPr sz="1400">
                <a:latin typeface="+mj-lt"/>
                <a:ea typeface="+mj-ea"/>
                <a:cs typeface="+mj-cs"/>
                <a:sym typeface="Helvetica"/>
              </a:defRPr>
            </a:pPr>
            <a:endParaRPr lang="en-GB" sz="1450" dirty="0">
              <a:sym typeface="Helvetica"/>
            </a:endParaRPr>
          </a:p>
          <a:p>
            <a:pPr>
              <a:defRPr sz="1400">
                <a:latin typeface="+mj-lt"/>
                <a:ea typeface="+mj-ea"/>
                <a:cs typeface="+mj-cs"/>
                <a:sym typeface="Helvetica"/>
              </a:defRPr>
            </a:pPr>
            <a:endParaRPr lang="en-GB" sz="1450" dirty="0">
              <a:sym typeface="Helvetica"/>
            </a:endParaRPr>
          </a:p>
          <a:p>
            <a:pPr>
              <a:defRPr sz="1400">
                <a:latin typeface="+mj-lt"/>
                <a:ea typeface="+mj-ea"/>
                <a:cs typeface="+mj-cs"/>
                <a:sym typeface="Helvetica"/>
              </a:defRPr>
            </a:pPr>
            <a:endParaRPr lang="en-GB" sz="1450" dirty="0">
              <a:sym typeface="Helvetica"/>
            </a:endParaRPr>
          </a:p>
          <a:p>
            <a:pPr>
              <a:defRPr sz="1400">
                <a:latin typeface="+mj-lt"/>
                <a:ea typeface="+mj-ea"/>
                <a:cs typeface="+mj-cs"/>
                <a:sym typeface="Helvetica"/>
              </a:defRPr>
            </a:pPr>
            <a:endParaRPr lang="en-GB" sz="1450" dirty="0">
              <a:sym typeface="Helvetica"/>
            </a:endParaRPr>
          </a:p>
        </p:txBody>
      </p:sp>
      <p:sp>
        <p:nvSpPr>
          <p:cNvPr id="105" name="Rectangle 14"/>
          <p:cNvSpPr/>
          <p:nvPr/>
        </p:nvSpPr>
        <p:spPr>
          <a:xfrm>
            <a:off x="35361246" y="2650858"/>
            <a:ext cx="11202079" cy="18333224"/>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416051">
              <a:defRPr sz="3600">
                <a:latin typeface="Arial"/>
                <a:ea typeface="Arial"/>
                <a:cs typeface="Arial"/>
                <a:sym typeface="Arial"/>
              </a:defRPr>
            </a:pPr>
            <a:r>
              <a:rPr lang="en-GB" sz="3600" dirty="0">
                <a:sym typeface="Arial"/>
              </a:rPr>
              <a:t>health issues associated with isolation. </a:t>
            </a:r>
            <a:r>
              <a:rPr lang="en-GB" sz="3600" dirty="0">
                <a:latin typeface="Arial" panose="020B0604020202020204" pitchFamily="34" charset="0"/>
                <a:cs typeface="Arial" panose="020B0604020202020204" pitchFamily="34" charset="0"/>
              </a:rPr>
              <a:t>The research highlighted issues with maintaining this new CoP, being predicated on participant’s capabilities and their interaction with it. Determining factors </a:t>
            </a:r>
            <a:r>
              <a:rPr lang="en-GB" sz="3600" dirty="0" smtClean="0">
                <a:latin typeface="Arial" panose="020B0604020202020204" pitchFamily="34" charset="0"/>
                <a:cs typeface="Arial" panose="020B0604020202020204" pitchFamily="34" charset="0"/>
              </a:rPr>
              <a:t>included levels </a:t>
            </a:r>
            <a:r>
              <a:rPr lang="en-GB" sz="3600" dirty="0">
                <a:latin typeface="Arial" panose="020B0604020202020204" pitchFamily="34" charset="0"/>
                <a:cs typeface="Arial" panose="020B0604020202020204" pitchFamily="34" charset="0"/>
              </a:rPr>
              <a:t>of digital poverty and dexterity in relation to participants’ access to relevant software and hardware. Migrating teaching online within a restricted timeframe proved challenging, creating anxiety and perceived positive and negative competition. There was a steep learning curve for all involved in interacting with online platforms; the creation of interactive materials for synchronous and asynchronous delivery was unprecedented.</a:t>
            </a:r>
            <a:r>
              <a:rPr lang="en-US" sz="3600" dirty="0">
                <a:latin typeface="Arial" panose="020B0604020202020204" pitchFamily="34" charset="0"/>
                <a:cs typeface="Arial" panose="020B0604020202020204" pitchFamily="34" charset="0"/>
              </a:rPr>
              <a:t> </a:t>
            </a:r>
          </a:p>
          <a:p>
            <a:pPr fontAlgn="base">
              <a:lnSpc>
                <a:spcPts val="2000"/>
              </a:lnSpc>
            </a:pPr>
            <a:r>
              <a:rPr lang="en-GB" sz="3600" dirty="0">
                <a:latin typeface="Arial" panose="020B0604020202020204" pitchFamily="34" charset="0"/>
                <a:cs typeface="Arial" panose="020B0604020202020204" pitchFamily="34" charset="0"/>
              </a:rPr>
              <a:t> </a:t>
            </a:r>
            <a:endParaRPr lang="en-US" sz="3600" dirty="0">
              <a:latin typeface="Arial" panose="020B0604020202020204" pitchFamily="34" charset="0"/>
              <a:cs typeface="Arial" panose="020B0604020202020204" pitchFamily="34" charset="0"/>
            </a:endParaRPr>
          </a:p>
          <a:p>
            <a:pPr fontAlgn="base"/>
            <a:r>
              <a:rPr lang="en-GB" sz="3600" dirty="0">
                <a:latin typeface="Arial" panose="020B0604020202020204" pitchFamily="34" charset="0"/>
                <a:cs typeface="Arial" panose="020B0604020202020204" pitchFamily="34" charset="0"/>
              </a:rPr>
              <a:t>Courses with more digital content such as graphics, were more adept to online </a:t>
            </a:r>
            <a:r>
              <a:rPr lang="en-GB" sz="3600" dirty="0" smtClean="0">
                <a:latin typeface="Arial" panose="020B0604020202020204" pitchFamily="34" charset="0"/>
                <a:cs typeface="Arial" panose="020B0604020202020204" pitchFamily="34" charset="0"/>
              </a:rPr>
              <a:t>delivery, but </a:t>
            </a:r>
            <a:r>
              <a:rPr lang="en-GB" sz="3600" dirty="0">
                <a:latin typeface="Arial" panose="020B0604020202020204" pitchFamily="34" charset="0"/>
                <a:cs typeface="Arial" panose="020B0604020202020204" pitchFamily="34" charset="0"/>
              </a:rPr>
              <a:t>studio practice-based courses such as fashion design found the delivery challenging, </a:t>
            </a:r>
            <a:r>
              <a:rPr lang="en-GB" sz="3600" dirty="0" smtClean="0">
                <a:latin typeface="Arial" panose="020B0604020202020204" pitchFamily="34" charset="0"/>
                <a:cs typeface="Arial" panose="020B0604020202020204" pitchFamily="34" charset="0"/>
              </a:rPr>
              <a:t>but </a:t>
            </a:r>
            <a:r>
              <a:rPr lang="en-GB" sz="3600" dirty="0">
                <a:latin typeface="Arial" panose="020B0604020202020204" pitchFamily="34" charset="0"/>
                <a:cs typeface="Arial" panose="020B0604020202020204" pitchFamily="34" charset="0"/>
              </a:rPr>
              <a:t>scoped out innovative ways of filming workshops and conducting ‘live’ studio experiences with the students. </a:t>
            </a:r>
          </a:p>
          <a:p>
            <a:pPr fontAlgn="base">
              <a:lnSpc>
                <a:spcPts val="2000"/>
              </a:lnSpc>
            </a:pPr>
            <a:endParaRPr lang="en-GB" sz="3600" dirty="0">
              <a:latin typeface="Arial" panose="020B0604020202020204" pitchFamily="34" charset="0"/>
              <a:cs typeface="Arial" panose="020B0604020202020204" pitchFamily="34" charset="0"/>
            </a:endParaRPr>
          </a:p>
          <a:p>
            <a:pPr fontAlgn="base"/>
            <a:r>
              <a:rPr lang="en-GB" sz="3600" dirty="0">
                <a:latin typeface="Arial" panose="020B0604020202020204" pitchFamily="34" charset="0"/>
                <a:cs typeface="Arial" panose="020B0604020202020204" pitchFamily="34" charset="0"/>
              </a:rPr>
              <a:t>All participants favoured </a:t>
            </a:r>
            <a:r>
              <a:rPr lang="en-GB" sz="3600" dirty="0" smtClean="0">
                <a:latin typeface="Arial" panose="020B0604020202020204" pitchFamily="34" charset="0"/>
                <a:cs typeface="Arial" panose="020B0604020202020204" pitchFamily="34" charset="0"/>
              </a:rPr>
              <a:t>tutorials </a:t>
            </a:r>
            <a:r>
              <a:rPr lang="en-GB" sz="3600" dirty="0">
                <a:latin typeface="Arial" panose="020B0604020202020204" pitchFamily="34" charset="0"/>
                <a:cs typeface="Arial" panose="020B0604020202020204" pitchFamily="34" charset="0"/>
              </a:rPr>
              <a:t>and guest speakers to be </a:t>
            </a:r>
            <a:r>
              <a:rPr lang="en-GB" sz="3600" dirty="0" smtClean="0">
                <a:latin typeface="Arial" panose="020B0604020202020204" pitchFamily="34" charset="0"/>
                <a:cs typeface="Arial" panose="020B0604020202020204" pitchFamily="34" charset="0"/>
              </a:rPr>
              <a:t>on-line, </a:t>
            </a:r>
            <a:r>
              <a:rPr lang="en-GB" sz="3600" dirty="0">
                <a:latin typeface="Arial" panose="020B0604020202020204" pitchFamily="34" charset="0"/>
                <a:cs typeface="Arial" panose="020B0604020202020204" pitchFamily="34" charset="0"/>
              </a:rPr>
              <a:t>where </a:t>
            </a:r>
            <a:r>
              <a:rPr lang="en-GB" sz="3600" dirty="0" smtClean="0">
                <a:latin typeface="Arial" panose="020B0604020202020204" pitchFamily="34" charset="0"/>
                <a:cs typeface="Arial" panose="020B0604020202020204" pitchFamily="34" charset="0"/>
              </a:rPr>
              <a:t>possible, </a:t>
            </a:r>
            <a:r>
              <a:rPr lang="en-GB" sz="3600" dirty="0">
                <a:latin typeface="Arial" panose="020B0604020202020204" pitchFamily="34" charset="0"/>
                <a:cs typeface="Arial" panose="020B0604020202020204" pitchFamily="34" charset="0"/>
              </a:rPr>
              <a:t>including ‘visits’ to design studios.</a:t>
            </a:r>
            <a:r>
              <a:rPr lang="en-US" sz="3600" dirty="0">
                <a:latin typeface="Arial" panose="020B0604020202020204" pitchFamily="34" charset="0"/>
                <a:cs typeface="Arial" panose="020B0604020202020204" pitchFamily="34" charset="0"/>
              </a:rPr>
              <a:t> </a:t>
            </a:r>
            <a:r>
              <a:rPr lang="en-GB" sz="3600" dirty="0">
                <a:latin typeface="Arial" panose="020B0604020202020204" pitchFamily="34" charset="0"/>
                <a:cs typeface="Arial" panose="020B0604020202020204" pitchFamily="34" charset="0"/>
              </a:rPr>
              <a:t>The online showcase was accessed by a wider </a:t>
            </a:r>
            <a:r>
              <a:rPr lang="en-GB" sz="3600" dirty="0" smtClean="0">
                <a:latin typeface="Arial" panose="020B0604020202020204" pitchFamily="34" charset="0"/>
                <a:cs typeface="Arial" panose="020B0604020202020204" pitchFamily="34" charset="0"/>
              </a:rPr>
              <a:t>audience and </a:t>
            </a:r>
            <a:r>
              <a:rPr lang="en-GB" sz="3600" dirty="0">
                <a:latin typeface="Arial" panose="020B0604020202020204" pitchFamily="34" charset="0"/>
                <a:cs typeface="Arial" panose="020B0604020202020204" pitchFamily="34" charset="0"/>
              </a:rPr>
              <a:t>there was a sense from all participants that interaction with a live audience was </a:t>
            </a:r>
            <a:r>
              <a:rPr lang="en-GB" sz="3600" dirty="0" smtClean="0">
                <a:latin typeface="Arial" panose="020B0604020202020204" pitchFamily="34" charset="0"/>
                <a:cs typeface="Arial" panose="020B0604020202020204" pitchFamily="34" charset="0"/>
              </a:rPr>
              <a:t>important. Supported</a:t>
            </a:r>
            <a:r>
              <a:rPr lang="en-GB" sz="3600" dirty="0">
                <a:latin typeface="Arial" panose="020B0604020202020204" pitchFamily="34" charset="0"/>
                <a:cs typeface="Arial" panose="020B0604020202020204" pitchFamily="34" charset="0"/>
              </a:rPr>
              <a:t> by an online </a:t>
            </a:r>
            <a:r>
              <a:rPr lang="en-GB" sz="3600" dirty="0" smtClean="0">
                <a:latin typeface="Arial" panose="020B0604020202020204" pitchFamily="34" charset="0"/>
                <a:cs typeface="Arial" panose="020B0604020202020204" pitchFamily="34" charset="0"/>
              </a:rPr>
              <a:t>platform and a blended learning model, Covid-19 </a:t>
            </a:r>
            <a:r>
              <a:rPr lang="en-GB" sz="3600" dirty="0">
                <a:latin typeface="Arial" panose="020B0604020202020204" pitchFamily="34" charset="0"/>
                <a:cs typeface="Arial" panose="020B0604020202020204" pitchFamily="34" charset="0"/>
              </a:rPr>
              <a:t>expedited online CoPs, re-aligning the creative </a:t>
            </a:r>
            <a:r>
              <a:rPr lang="en-GB" sz="3600" dirty="0" smtClean="0">
                <a:latin typeface="Arial" panose="020B0604020202020204" pitchFamily="34" charset="0"/>
                <a:cs typeface="Arial" panose="020B0604020202020204" pitchFamily="34" charset="0"/>
              </a:rPr>
              <a:t>landscape. </a:t>
            </a:r>
            <a:r>
              <a:rPr lang="en-GB" sz="3600" dirty="0">
                <a:latin typeface="Arial" panose="020B0604020202020204" pitchFamily="34" charset="0"/>
                <a:cs typeface="Arial" panose="020B0604020202020204" pitchFamily="34" charset="0"/>
              </a:rPr>
              <a:t>Digital pedagogies </a:t>
            </a:r>
            <a:r>
              <a:rPr lang="en-GB" sz="3600">
                <a:latin typeface="Arial" panose="020B0604020202020204" pitchFamily="34" charset="0"/>
                <a:cs typeface="Arial" panose="020B0604020202020204" pitchFamily="34" charset="0"/>
              </a:rPr>
              <a:t>were </a:t>
            </a:r>
            <a:r>
              <a:rPr lang="en-GB" sz="3600" smtClean="0">
                <a:latin typeface="Arial" panose="020B0604020202020204" pitchFamily="34" charset="0"/>
                <a:cs typeface="Arial" panose="020B0604020202020204" pitchFamily="34" charset="0"/>
              </a:rPr>
              <a:t>extended and </a:t>
            </a:r>
            <a:r>
              <a:rPr lang="en-GB" sz="3600" dirty="0">
                <a:latin typeface="Arial" panose="020B0604020202020204" pitchFamily="34" charset="0"/>
                <a:cs typeface="Arial" panose="020B0604020202020204" pitchFamily="34" charset="0"/>
              </a:rPr>
              <a:t>building on these will refine showcases and grow their reach in the future.</a:t>
            </a:r>
            <a:r>
              <a:rPr lang="en-US" sz="3600" dirty="0">
                <a:latin typeface="Arial" panose="020B0604020202020204" pitchFamily="34" charset="0"/>
                <a:cs typeface="Arial" panose="020B0604020202020204" pitchFamily="34" charset="0"/>
              </a:rPr>
              <a:t> </a:t>
            </a:r>
          </a:p>
          <a:p>
            <a:pPr fontAlgn="base"/>
            <a:endParaRPr lang="en-US" sz="3600" dirty="0">
              <a:latin typeface="Arial" panose="020B0604020202020204" pitchFamily="34" charset="0"/>
              <a:cs typeface="Arial" panose="020B0604020202020204" pitchFamily="34" charset="0"/>
            </a:endParaRPr>
          </a:p>
          <a:p>
            <a:pPr defTabSz="416051">
              <a:defRPr sz="3600">
                <a:latin typeface="Arial"/>
                <a:ea typeface="Arial"/>
                <a:cs typeface="Arial"/>
                <a:sym typeface="Arial"/>
              </a:defRPr>
            </a:pPr>
            <a:endParaRPr dirty="0"/>
          </a:p>
        </p:txBody>
      </p:sp>
      <p:sp>
        <p:nvSpPr>
          <p:cNvPr id="107" name="TextBox 2"/>
          <p:cNvSpPr txBox="1"/>
          <p:nvPr/>
        </p:nvSpPr>
        <p:spPr>
          <a:xfrm>
            <a:off x="11647630" y="8696976"/>
            <a:ext cx="11475139" cy="24876041"/>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nSpc>
                <a:spcPts val="2000"/>
              </a:lnSpc>
              <a:defRPr sz="3600">
                <a:latin typeface="Arial"/>
                <a:ea typeface="Arial"/>
                <a:cs typeface="Arial"/>
                <a:sym typeface="Arial"/>
              </a:defRPr>
            </a:pPr>
            <a:endParaRPr lang="en-GB" dirty="0"/>
          </a:p>
          <a:p>
            <a:pPr>
              <a:defRPr sz="3600">
                <a:latin typeface="Arial"/>
                <a:ea typeface="Arial"/>
                <a:cs typeface="Arial"/>
                <a:sym typeface="Arial"/>
              </a:defRPr>
            </a:pPr>
            <a:r>
              <a:rPr dirty="0"/>
              <a:t>Key Words: Community, online, showcase, learning &amp; teaching. Did (CoPs) support effective learning and teaching experiences through the pandemic for level 6 students, supporting their final showcase outcome?  </a:t>
            </a:r>
          </a:p>
          <a:p>
            <a:pPr>
              <a:defRPr sz="3600">
                <a:latin typeface="Arial"/>
                <a:ea typeface="Arial"/>
                <a:cs typeface="Arial"/>
                <a:sym typeface="Arial"/>
              </a:defRPr>
            </a:pPr>
            <a:r>
              <a:rPr dirty="0"/>
              <a:t>Has online delivery redefined the creative landscape in re-aligning showcases?  </a:t>
            </a:r>
            <a:endParaRPr lang="en-GB" dirty="0"/>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CoPs are situated within the broader context of </a:t>
            </a:r>
            <a:r>
              <a:rPr i="1" dirty="0"/>
              <a:t>landscapes of practice </a:t>
            </a:r>
            <a:r>
              <a:rPr dirty="0"/>
              <a:t>and specifically in this context within the creative landscape,</a:t>
            </a:r>
            <a:r>
              <a:rPr i="1" dirty="0"/>
              <a:t> </a:t>
            </a:r>
            <a:r>
              <a:rPr dirty="0"/>
              <a:t>where divergent CoPs may collaborate extending their own practice (Wenger-</a:t>
            </a:r>
            <a:r>
              <a:rPr dirty="0" err="1"/>
              <a:t>Trayner</a:t>
            </a:r>
            <a:r>
              <a:rPr dirty="0"/>
              <a:t> et al, 2014). Individual courses created their own CoPs, and these were situated within a broader creative landscape (</a:t>
            </a:r>
            <a:r>
              <a:rPr dirty="0" err="1"/>
              <a:t>Pryko</a:t>
            </a:r>
            <a:r>
              <a:rPr dirty="0"/>
              <a:t> et al, 2019), comprised of courses within the two schools.  </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The university swiftly implemented alternative learning and teaching methodologies, creating online interactive experiences. New pedagogies were implemented for studio practice-based disciplines; culminating in a digital showcase. Interpretations of CoPs differ from face to face to online, synchronous to asynchronous; their analysis needed to be nuanced (Baran et al. 2010). </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The courses adapted collaboratively in order to think together if these new communities were to be successful (</a:t>
            </a:r>
            <a:r>
              <a:rPr dirty="0" err="1"/>
              <a:t>Pryko</a:t>
            </a:r>
            <a:r>
              <a:rPr dirty="0"/>
              <a:t> et al, 2016; Sadiq, </a:t>
            </a:r>
            <a:r>
              <a:rPr dirty="0" smtClean="0"/>
              <a:t>202</a:t>
            </a:r>
            <a:r>
              <a:rPr lang="en-GB" dirty="0" smtClean="0"/>
              <a:t>1</a:t>
            </a:r>
            <a:r>
              <a:rPr dirty="0" smtClean="0"/>
              <a:t>).</a:t>
            </a:r>
            <a:r>
              <a:rPr dirty="0"/>
              <a:t> A retro-ethnographic study reviewed the experiences and their impact on the digital showcase. The focus groups and semi-structured questionnaires created themes relating to participants’ experiences and the success of the digital showcases, specifically highlighting that physical and hybrid events (Marshall et al. 2015) were </a:t>
            </a:r>
            <a:r>
              <a:rPr dirty="0" err="1"/>
              <a:t>favoured</a:t>
            </a:r>
            <a:r>
              <a:rPr dirty="0"/>
              <a:t>.</a:t>
            </a:r>
          </a:p>
          <a:p>
            <a:pPr>
              <a:defRPr sz="3600">
                <a:latin typeface="Arial"/>
                <a:ea typeface="Arial"/>
                <a:cs typeface="Arial"/>
                <a:sym typeface="Arial"/>
              </a:defRPr>
            </a:pPr>
            <a:endParaRPr dirty="0"/>
          </a:p>
          <a:p>
            <a:pPr>
              <a:defRPr sz="3600">
                <a:latin typeface="Arial"/>
                <a:ea typeface="Arial"/>
                <a:cs typeface="Arial"/>
                <a:sym typeface="Arial"/>
              </a:defRPr>
            </a:pPr>
            <a:endParaRPr dirty="0"/>
          </a:p>
          <a:p>
            <a:pPr>
              <a:lnSpc>
                <a:spcPts val="1500"/>
              </a:lnSpc>
              <a:defRPr sz="3600">
                <a:latin typeface="Arial"/>
                <a:ea typeface="Arial"/>
                <a:cs typeface="Arial"/>
                <a:sym typeface="Arial"/>
              </a:defRPr>
            </a:pPr>
            <a:endParaRPr lang="en-GB" dirty="0"/>
          </a:p>
          <a:p>
            <a:pPr>
              <a:lnSpc>
                <a:spcPts val="1500"/>
              </a:lnSpc>
              <a:defRPr sz="3600">
                <a:latin typeface="Arial"/>
                <a:ea typeface="Arial"/>
                <a:cs typeface="Arial"/>
                <a:sym typeface="Arial"/>
              </a:defRPr>
            </a:pPr>
            <a:endParaRPr lang="en-GB" dirty="0"/>
          </a:p>
          <a:p>
            <a:pPr>
              <a:defRPr sz="3600">
                <a:latin typeface="Arial"/>
                <a:ea typeface="Arial"/>
                <a:cs typeface="Arial"/>
                <a:sym typeface="Arial"/>
              </a:defRPr>
            </a:pPr>
            <a:r>
              <a:rPr dirty="0"/>
              <a:t>Communities of Practice are underpinned by social learning theories, namely Social Constructivism underpinning the student's academic journey, scaffolding their learning and gaining knowledge (Kim, 2001). Social positioning highlighted the significance of ‘</a:t>
            </a:r>
            <a:r>
              <a:rPr i="1" dirty="0" err="1"/>
              <a:t>Habitas</a:t>
            </a:r>
            <a:r>
              <a:rPr i="1" dirty="0"/>
              <a:t>’</a:t>
            </a:r>
            <a:r>
              <a:rPr dirty="0"/>
              <a:t> as defined by Bourdieu (Grenfell, 2012) where socio/ cultural interactions impact on learning.</a:t>
            </a:r>
            <a:endParaRPr lang="en-GB" dirty="0"/>
          </a:p>
          <a:p>
            <a:pPr>
              <a:defRPr sz="3600">
                <a:latin typeface="Arial"/>
                <a:ea typeface="Arial"/>
                <a:cs typeface="Arial"/>
                <a:sym typeface="Arial"/>
              </a:defRPr>
            </a:pPr>
            <a:endParaRPr lang="en-GB" dirty="0"/>
          </a:p>
          <a:p>
            <a:pPr>
              <a:defRPr sz="3600">
                <a:latin typeface="Arial"/>
                <a:ea typeface="Arial"/>
                <a:cs typeface="Arial"/>
                <a:sym typeface="Arial"/>
              </a:defRPr>
            </a:pPr>
            <a:endParaRPr lang="en-GB" dirty="0"/>
          </a:p>
          <a:p>
            <a:pPr>
              <a:defRPr sz="3600">
                <a:latin typeface="Arial"/>
                <a:ea typeface="Arial"/>
                <a:cs typeface="Arial"/>
                <a:sym typeface="Arial"/>
              </a:defRPr>
            </a:pPr>
            <a:endParaRPr lang="en-GB" dirty="0"/>
          </a:p>
        </p:txBody>
      </p:sp>
      <p:sp>
        <p:nvSpPr>
          <p:cNvPr id="112" name="TextBox 22"/>
          <p:cNvSpPr txBox="1"/>
          <p:nvPr/>
        </p:nvSpPr>
        <p:spPr>
          <a:xfrm>
            <a:off x="11647630" y="2658748"/>
            <a:ext cx="11508730" cy="5632311"/>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defRPr sz="3600">
                <a:latin typeface="Arial"/>
                <a:ea typeface="Arial"/>
                <a:cs typeface="Arial"/>
                <a:sym typeface="Arial"/>
              </a:defRPr>
            </a:pPr>
            <a:r>
              <a:rPr dirty="0"/>
              <a:t>The research was conducted through a qualitative approach; focus groups were supported through open-ended questionnaires for both staff and alumni. These methods facilitated a more conversational discourse with the researchers, allowing deeper and broader responses that were nuanced to individual experiences. This was followed by semi-structured interviews, creating a grounded theory, identifying</a:t>
            </a:r>
          </a:p>
          <a:p>
            <a:pPr>
              <a:defRPr sz="3600">
                <a:latin typeface="Arial"/>
                <a:ea typeface="Arial"/>
                <a:cs typeface="Arial"/>
                <a:sym typeface="Arial"/>
              </a:defRPr>
            </a:pPr>
            <a:r>
              <a:rPr dirty="0"/>
              <a:t>themes  from the experience (</a:t>
            </a:r>
            <a:r>
              <a:rPr dirty="0" err="1"/>
              <a:t>Chamraz</a:t>
            </a:r>
            <a:r>
              <a:rPr dirty="0"/>
              <a:t>, 2014).</a:t>
            </a:r>
            <a:endParaRPr lang="en-GB" dirty="0"/>
          </a:p>
          <a:p>
            <a:pPr>
              <a:defRPr sz="3600">
                <a:latin typeface="Arial"/>
                <a:ea typeface="Arial"/>
                <a:cs typeface="Arial"/>
                <a:sym typeface="Arial"/>
              </a:defRPr>
            </a:pPr>
            <a:endParaRPr dirty="0"/>
          </a:p>
        </p:txBody>
      </p:sp>
      <p:sp>
        <p:nvSpPr>
          <p:cNvPr id="109" name="TextBox 18"/>
          <p:cNvSpPr txBox="1"/>
          <p:nvPr/>
        </p:nvSpPr>
        <p:spPr>
          <a:xfrm>
            <a:off x="23573891" y="2681355"/>
            <a:ext cx="11420014" cy="15286236"/>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3600">
                <a:latin typeface="Arial"/>
                <a:ea typeface="Arial"/>
                <a:cs typeface="Arial"/>
                <a:sym typeface="Arial"/>
              </a:defRPr>
            </a:pPr>
            <a:r>
              <a:rPr dirty="0"/>
              <a:t> Drawing on the seminal work on situated learning (Lave and Wenger, 1991) and CoPs as defined by Wenger (1998), this study is further underpinned by </a:t>
            </a:r>
            <a:r>
              <a:rPr i="1" dirty="0"/>
              <a:t>cultivating</a:t>
            </a:r>
            <a:r>
              <a:rPr dirty="0"/>
              <a:t> CoPs as knowledge management (Wenger et al. 2002). As seen in figure 1, participants share and develop knowledge, advancing </a:t>
            </a:r>
            <a:r>
              <a:rPr dirty="0" err="1"/>
              <a:t>organisational</a:t>
            </a:r>
            <a:r>
              <a:rPr dirty="0"/>
              <a:t> practice from creating meaning and knowledge, ‘both explicit and tacit’ (Scott et al. 2017).</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Figure 1 illustrates how CoPs are facilitated through mutual interaction though online learning, teaching and showcase formation. Staff and students interacted through joint enterprise, staff supported students creating individual digital platforms these contributed to collaborative course events, forming the wider school online landscape. The online landscape was nurtured through a shared repertoire and awareness of discipline specific identity and aesthetic.</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The staff managed and cultivated the outcomes illustrated to co-create a visual narrative with the students targeting an external audience. The</a:t>
            </a:r>
          </a:p>
          <a:p>
            <a:pPr>
              <a:defRPr sz="3600">
                <a:latin typeface="Arial"/>
                <a:ea typeface="Arial"/>
                <a:cs typeface="Arial"/>
                <a:sym typeface="Arial"/>
              </a:defRPr>
            </a:pPr>
            <a:r>
              <a:rPr dirty="0"/>
              <a:t>CoPs success was predicated on digitally agile staff being able to disseminate and induct other participants into the community.</a:t>
            </a:r>
            <a:endParaRPr lang="en-GB" dirty="0"/>
          </a:p>
          <a:p>
            <a:pPr>
              <a:defRPr sz="3600">
                <a:latin typeface="Arial"/>
                <a:ea typeface="Arial"/>
                <a:cs typeface="Arial"/>
                <a:sym typeface="Arial"/>
              </a:defRPr>
            </a:pPr>
            <a:endParaRPr b="1" dirty="0"/>
          </a:p>
          <a:p>
            <a:pPr>
              <a:defRPr sz="3000">
                <a:latin typeface="+mj-lt"/>
                <a:ea typeface="+mj-ea"/>
                <a:cs typeface="+mj-cs"/>
                <a:sym typeface="Helvetica"/>
              </a:defRPr>
            </a:pPr>
            <a:r>
              <a:rPr sz="3600" b="1" dirty="0"/>
              <a:t>Figure 1</a:t>
            </a:r>
          </a:p>
          <a:p>
            <a:pPr>
              <a:defRPr sz="3000">
                <a:latin typeface="+mj-lt"/>
                <a:ea typeface="+mj-ea"/>
                <a:cs typeface="+mj-cs"/>
                <a:sym typeface="Helvetica"/>
              </a:defRPr>
            </a:pPr>
            <a:r>
              <a:rPr dirty="0">
                <a:latin typeface="Arial" panose="020B0604020202020204" pitchFamily="34" charset="0"/>
                <a:cs typeface="Arial" panose="020B0604020202020204" pitchFamily="34" charset="0"/>
              </a:rPr>
              <a:t>Online landscape that facilitates communities of practice, adapted from Wenger et al. 200</a:t>
            </a:r>
            <a:r>
              <a:rPr lang="en-GB" dirty="0">
                <a:latin typeface="Arial" panose="020B0604020202020204" pitchFamily="34" charset="0"/>
                <a:cs typeface="Arial" panose="020B0604020202020204" pitchFamily="34" charset="0"/>
              </a:rPr>
              <a:t>2</a:t>
            </a:r>
          </a:p>
        </p:txBody>
      </p:sp>
      <p:sp>
        <p:nvSpPr>
          <p:cNvPr id="99" name="Rectangle 6"/>
          <p:cNvSpPr/>
          <p:nvPr/>
        </p:nvSpPr>
        <p:spPr>
          <a:xfrm>
            <a:off x="236175" y="2634879"/>
            <a:ext cx="11045415"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16051">
              <a:defRPr sz="6400" b="1">
                <a:latin typeface="+mj-lt"/>
                <a:ea typeface="+mj-ea"/>
                <a:cs typeface="+mj-cs"/>
                <a:sym typeface="Helvetica"/>
              </a:defRPr>
            </a:lvl1pPr>
          </a:lstStyle>
          <a:p>
            <a:r>
              <a:rPr dirty="0"/>
              <a:t>Introduction &amp; Objectives</a:t>
            </a:r>
          </a:p>
        </p:txBody>
      </p:sp>
      <p:sp>
        <p:nvSpPr>
          <p:cNvPr id="95" name="Creating responsive online Communities of Practice expedited through Covid; re-aligning the creative landscape"/>
          <p:cNvSpPr txBox="1">
            <a:spLocks noGrp="1"/>
          </p:cNvSpPr>
          <p:nvPr>
            <p:ph type="ctrTitle"/>
          </p:nvPr>
        </p:nvSpPr>
        <p:spPr>
          <a:xfrm>
            <a:off x="508615" y="330571"/>
            <a:ext cx="43299017" cy="2692597"/>
          </a:xfrm>
          <a:prstGeom prst="rect">
            <a:avLst/>
          </a:prstGeom>
        </p:spPr>
        <p:txBody>
          <a:bodyPr anchor="t">
            <a:noAutofit/>
          </a:bodyPr>
          <a:lstStyle/>
          <a:p>
            <a:pPr algn="l" defTabSz="438911">
              <a:spcBef>
                <a:spcPts val="400"/>
              </a:spcBef>
              <a:defRPr sz="8832" b="1">
                <a:latin typeface="+mj-lt"/>
                <a:ea typeface="+mj-ea"/>
                <a:cs typeface="+mj-cs"/>
                <a:sym typeface="Helvetica"/>
              </a:defRPr>
            </a:pPr>
            <a:r>
              <a:rPr sz="7500" dirty="0"/>
              <a:t>Creating responsive on-line Communities of Practice expedited </a:t>
            </a:r>
            <a:r>
              <a:rPr lang="en-GB" sz="7500" dirty="0"/>
              <a:t/>
            </a:r>
            <a:br>
              <a:rPr lang="en-GB" sz="7500" dirty="0"/>
            </a:br>
            <a:r>
              <a:rPr sz="7500" dirty="0"/>
              <a:t>through Covid; re-aligning the creative landscape for showcases</a:t>
            </a:r>
          </a:p>
        </p:txBody>
      </p:sp>
      <p:sp>
        <p:nvSpPr>
          <p:cNvPr id="94" name="Rectangle 16"/>
          <p:cNvSpPr/>
          <p:nvPr/>
        </p:nvSpPr>
        <p:spPr>
          <a:xfrm>
            <a:off x="236175" y="-49698"/>
            <a:ext cx="46342208" cy="2744255"/>
          </a:xfrm>
          <a:prstGeom prst="rect">
            <a:avLst/>
          </a:prstGeom>
          <a:solidFill>
            <a:srgbClr val="D6E8E5">
              <a:alpha val="60164"/>
            </a:srgbClr>
          </a:solidFill>
          <a:ln w="12700">
            <a:miter lim="400000"/>
          </a:ln>
        </p:spPr>
        <p:txBody>
          <a:bodyPr lIns="45719" rIns="45719" anchor="ctr"/>
          <a:lstStyle/>
          <a:p>
            <a:pPr algn="ctr">
              <a:defRPr>
                <a:solidFill>
                  <a:srgbClr val="FFFFFF"/>
                </a:solidFill>
              </a:defRPr>
            </a:pPr>
            <a:endParaRPr/>
          </a:p>
        </p:txBody>
      </p:sp>
      <p:sp>
        <p:nvSpPr>
          <p:cNvPr id="96" name="Rectangle 4"/>
          <p:cNvSpPr txBox="1"/>
          <p:nvPr/>
        </p:nvSpPr>
        <p:spPr>
          <a:xfrm>
            <a:off x="30825853" y="440071"/>
            <a:ext cx="12175564" cy="24314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defTabSz="416051">
              <a:defRPr sz="4000" b="1">
                <a:latin typeface="Dotum"/>
                <a:ea typeface="Dotum"/>
                <a:cs typeface="Dotum"/>
                <a:sym typeface="Dotum"/>
              </a:defRPr>
            </a:pPr>
            <a:r>
              <a:rPr sz="3600" dirty="0" err="1" smtClean="0"/>
              <a:t>Dorota</a:t>
            </a:r>
            <a:r>
              <a:rPr sz="3600" dirty="0" smtClean="0"/>
              <a:t> Watson</a:t>
            </a:r>
            <a:r>
              <a:rPr lang="en-GB" sz="3600" dirty="0" smtClean="0"/>
              <a:t> and </a:t>
            </a:r>
            <a:r>
              <a:rPr sz="3600" dirty="0" smtClean="0"/>
              <a:t>David </a:t>
            </a:r>
            <a:r>
              <a:rPr sz="3600" dirty="0"/>
              <a:t>Thomas</a:t>
            </a:r>
            <a:endParaRPr lang="en-GB" sz="3600" dirty="0"/>
          </a:p>
          <a:p>
            <a:pPr defTabSz="416051">
              <a:defRPr sz="4000" b="1">
                <a:latin typeface="Dotum"/>
                <a:ea typeface="Dotum"/>
                <a:cs typeface="Dotum"/>
                <a:sym typeface="Dotum"/>
              </a:defRPr>
            </a:pPr>
            <a:r>
              <a:rPr lang="en-GB" sz="3600" dirty="0"/>
              <a:t>London School of Film, Media and Design, </a:t>
            </a:r>
          </a:p>
          <a:p>
            <a:pPr defTabSz="416051">
              <a:defRPr sz="4000" b="1">
                <a:latin typeface="Dotum"/>
                <a:ea typeface="Dotum"/>
                <a:cs typeface="Dotum"/>
                <a:sym typeface="Dotum"/>
              </a:defRPr>
            </a:pPr>
            <a:r>
              <a:rPr lang="en-GB" sz="3600" dirty="0"/>
              <a:t>University of West London</a:t>
            </a:r>
          </a:p>
          <a:p>
            <a:pPr defTabSz="416051">
              <a:defRPr sz="4000" b="1">
                <a:latin typeface="Dotum"/>
                <a:ea typeface="Dotum"/>
                <a:cs typeface="Dotum"/>
                <a:sym typeface="Dotum"/>
              </a:defRPr>
            </a:pPr>
            <a:endParaRPr sz="4400" dirty="0"/>
          </a:p>
        </p:txBody>
      </p:sp>
      <p:pic>
        <p:nvPicPr>
          <p:cNvPr id="97" name="Picture 4" descr="Picture 4"/>
          <p:cNvPicPr>
            <a:picLocks noChangeAspect="1"/>
          </p:cNvPicPr>
          <p:nvPr/>
        </p:nvPicPr>
        <p:blipFill>
          <a:blip r:embed="rId2" cstate="print"/>
          <a:srcRect l="6861" t="17478" r="6519" b="18949"/>
          <a:stretch>
            <a:fillRect/>
          </a:stretch>
        </p:blipFill>
        <p:spPr>
          <a:xfrm>
            <a:off x="43502211" y="146341"/>
            <a:ext cx="3061114" cy="2248389"/>
          </a:xfrm>
          <a:prstGeom prst="rect">
            <a:avLst/>
          </a:prstGeom>
          <a:ln w="12700">
            <a:miter lim="400000"/>
          </a:ln>
        </p:spPr>
      </p:pic>
      <p:sp>
        <p:nvSpPr>
          <p:cNvPr id="100" name="Rectangle 8"/>
          <p:cNvSpPr/>
          <p:nvPr/>
        </p:nvSpPr>
        <p:spPr>
          <a:xfrm>
            <a:off x="218515" y="3714900"/>
            <a:ext cx="11046716" cy="29125922"/>
          </a:xfrm>
          <a:prstGeom prst="rect">
            <a:avLst/>
          </a:prstGeom>
          <a:solidFill>
            <a:srgbClr val="24FFC8">
              <a:alpha val="1000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nSpc>
                <a:spcPts val="1500"/>
              </a:lnSpc>
              <a:defRPr sz="3600">
                <a:latin typeface="Arial"/>
                <a:ea typeface="Arial"/>
                <a:cs typeface="Arial"/>
                <a:sym typeface="Arial"/>
              </a:defRPr>
            </a:pPr>
            <a:endParaRPr lang="en-GB" dirty="0"/>
          </a:p>
          <a:p>
            <a:pPr>
              <a:defRPr sz="3600">
                <a:latin typeface="Arial"/>
                <a:ea typeface="Arial"/>
                <a:cs typeface="Arial"/>
                <a:sym typeface="Arial"/>
              </a:defRPr>
            </a:pPr>
            <a:r>
              <a:rPr dirty="0"/>
              <a:t>The identified research Gap explored how adverse external factors fostered cross course school collaborations, creating communities of practice (CoPs). These ‘CoPs’ were created through innovative teaching and learning pedagogies facilitating on-line showcases.  A showcase as defined by the Cambridge English Dictionary is ‘a place or event where something, especially something new, can be shown or performed.’ The showcase is the research focus, undergraduate final year (level 6) work from two schools; film, media, design, performing arts and music at a London university. Showcase events for creative degrees are pivotal for graduates  to exhibit their work to an external audience, targeting industry professionals.</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Showcases have traditionally been physical events and ‘are critical for launching careers and introducing new blood into the creative industry’</a:t>
            </a:r>
          </a:p>
          <a:p>
            <a:pPr>
              <a:defRPr sz="3600">
                <a:latin typeface="Arial"/>
                <a:ea typeface="Arial"/>
                <a:cs typeface="Arial"/>
                <a:sym typeface="Arial"/>
              </a:defRPr>
            </a:pPr>
            <a:r>
              <a:rPr dirty="0"/>
              <a:t>(</a:t>
            </a:r>
            <a:r>
              <a:rPr dirty="0" err="1"/>
              <a:t>Denoncourt</a:t>
            </a:r>
            <a:r>
              <a:rPr dirty="0"/>
              <a:t>, 2016, p13). Due to the Covid-19 pandemic, government guidelines during the summer of 2020, resulted in physical events being re-defined</a:t>
            </a:r>
          </a:p>
          <a:p>
            <a:pPr>
              <a:defRPr sz="3600">
                <a:latin typeface="Arial"/>
                <a:ea typeface="Arial"/>
                <a:cs typeface="Arial"/>
                <a:sym typeface="Arial"/>
              </a:defRPr>
            </a:pPr>
            <a:r>
              <a:rPr dirty="0"/>
              <a:t>in Higher Education (HE) in the UK. Re-defining in this context, translated into alternative platforms for exhibiting students’ work; transitioning from physical to virtual presentations and celebrations.</a:t>
            </a:r>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r>
              <a:rPr dirty="0"/>
              <a:t>The research focused on CoPs underpinning synchronous and asynchronous teaching and learning, facilitating level 6 students’ work featured in the showcase. This retrospective study reviewed the period between March 2020 to July 2020. An interpretivist philosophical theoretical positionality was applied to the research, (Crotty, 1998); an retro-ethnographic methodology (Hammersley and Atkinson, 2019). </a:t>
            </a:r>
            <a:endParaRPr lang="en-GB" dirty="0"/>
          </a:p>
          <a:p>
            <a:pPr>
              <a:defRPr sz="3600">
                <a:latin typeface="Arial"/>
                <a:ea typeface="Arial"/>
                <a:cs typeface="Arial"/>
                <a:sym typeface="Arial"/>
              </a:defRPr>
            </a:pPr>
            <a:endParaRPr dirty="0"/>
          </a:p>
          <a:p>
            <a:pPr>
              <a:lnSpc>
                <a:spcPts val="2000"/>
              </a:lnSpc>
              <a:defRPr sz="3600">
                <a:latin typeface="Arial"/>
                <a:ea typeface="Arial"/>
                <a:cs typeface="Arial"/>
                <a:sym typeface="Arial"/>
              </a:defRPr>
            </a:pPr>
            <a:endParaRPr dirty="0"/>
          </a:p>
          <a:p>
            <a:pPr>
              <a:defRPr sz="3600">
                <a:latin typeface="Arial"/>
                <a:ea typeface="Arial"/>
                <a:cs typeface="Arial"/>
                <a:sym typeface="Arial"/>
              </a:defRPr>
            </a:pPr>
            <a:endParaRPr dirty="0"/>
          </a:p>
          <a:p>
            <a:pPr>
              <a:defRPr sz="3600">
                <a:latin typeface="Arial"/>
                <a:ea typeface="Arial"/>
                <a:cs typeface="Arial"/>
                <a:sym typeface="Arial"/>
              </a:defRPr>
            </a:pPr>
            <a:r>
              <a:rPr dirty="0"/>
              <a:t>Purposive sampling was employed (Newman, 2003) for this study, participants that fit certain criteria were identified, being consistent with the research aim and question (Punch and </a:t>
            </a:r>
            <a:r>
              <a:rPr dirty="0" err="1"/>
              <a:t>Oancea</a:t>
            </a:r>
            <a:r>
              <a:rPr dirty="0"/>
              <a:t>, 2014). The criteria included staff members from creative </a:t>
            </a:r>
          </a:p>
          <a:p>
            <a:pPr>
              <a:defRPr sz="3600">
                <a:latin typeface="Arial"/>
                <a:ea typeface="Arial"/>
                <a:cs typeface="Arial"/>
                <a:sym typeface="Arial"/>
              </a:defRPr>
            </a:pPr>
            <a:r>
              <a:rPr dirty="0"/>
              <a:t>subjects n = 9, and alumni n = 5.</a:t>
            </a:r>
            <a:endParaRPr lang="en-GB" dirty="0"/>
          </a:p>
          <a:p>
            <a:pPr>
              <a:lnSpc>
                <a:spcPts val="2000"/>
              </a:lnSpc>
              <a:defRPr sz="3600">
                <a:latin typeface="Arial"/>
                <a:ea typeface="Arial"/>
                <a:cs typeface="Arial"/>
                <a:sym typeface="Arial"/>
              </a:defRPr>
            </a:pPr>
            <a:endParaRPr dirty="0"/>
          </a:p>
          <a:p>
            <a:pPr>
              <a:defRPr sz="3600" i="1">
                <a:latin typeface="Arial"/>
                <a:ea typeface="Arial"/>
                <a:cs typeface="Arial"/>
                <a:sym typeface="Arial"/>
              </a:defRPr>
            </a:pPr>
            <a:r>
              <a:rPr sz="3400" dirty="0"/>
              <a:t>All materials included in the article represent the authors’ own work and anything cited or paraphrased within the text is included in the reference list.</a:t>
            </a:r>
            <a:r>
              <a:rPr sz="3400" dirty="0">
                <a:latin typeface="+mn-lt"/>
                <a:ea typeface="+mn-ea"/>
                <a:cs typeface="+mn-cs"/>
                <a:sym typeface="Calibri"/>
              </a:rPr>
              <a:t> </a:t>
            </a:r>
            <a:r>
              <a:rPr sz="3400" dirty="0"/>
              <a:t>The work has not been previously published nor is it is being considered for publication elsewhere. There are no conflicts of interest that have influenced the authors in reporting their findings completely and honestly.</a:t>
            </a:r>
            <a:endParaRPr lang="en-GB" sz="3400" dirty="0"/>
          </a:p>
          <a:p>
            <a:pPr>
              <a:defRPr sz="3600" i="1">
                <a:latin typeface="Arial"/>
                <a:ea typeface="Arial"/>
                <a:cs typeface="Arial"/>
                <a:sym typeface="Arial"/>
              </a:defRPr>
            </a:pPr>
            <a:endParaRPr lang="en-GB" sz="3400" dirty="0"/>
          </a:p>
        </p:txBody>
      </p:sp>
      <p:sp>
        <p:nvSpPr>
          <p:cNvPr id="101" name="Rectangle 9"/>
          <p:cNvSpPr/>
          <p:nvPr/>
        </p:nvSpPr>
        <p:spPr>
          <a:xfrm>
            <a:off x="236175" y="23550456"/>
            <a:ext cx="11045415"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16051">
              <a:defRPr sz="6400" b="1">
                <a:latin typeface="+mj-lt"/>
                <a:ea typeface="+mj-ea"/>
                <a:cs typeface="+mj-cs"/>
                <a:sym typeface="Helvetica"/>
              </a:defRPr>
            </a:lvl1pPr>
          </a:lstStyle>
          <a:p>
            <a:r>
              <a:rPr dirty="0"/>
              <a:t>Methodology</a:t>
            </a:r>
          </a:p>
        </p:txBody>
      </p:sp>
      <p:sp>
        <p:nvSpPr>
          <p:cNvPr id="102" name="Rectangle 11"/>
          <p:cNvSpPr/>
          <p:nvPr/>
        </p:nvSpPr>
        <p:spPr>
          <a:xfrm>
            <a:off x="35327655" y="20894698"/>
            <a:ext cx="11250728"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16051">
              <a:defRPr sz="6400" b="1">
                <a:latin typeface="+mj-lt"/>
                <a:ea typeface="+mj-ea"/>
                <a:cs typeface="+mj-cs"/>
                <a:sym typeface="Helvetica"/>
              </a:defRPr>
            </a:lvl1pPr>
          </a:lstStyle>
          <a:p>
            <a:r>
              <a:rPr dirty="0"/>
              <a:t>References </a:t>
            </a:r>
          </a:p>
        </p:txBody>
      </p:sp>
      <p:sp>
        <p:nvSpPr>
          <p:cNvPr id="106" name="TextBox 1"/>
          <p:cNvSpPr txBox="1"/>
          <p:nvPr/>
        </p:nvSpPr>
        <p:spPr>
          <a:xfrm>
            <a:off x="11647630" y="7801807"/>
            <a:ext cx="11508730"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6400" b="1">
                <a:latin typeface="+mj-lt"/>
                <a:ea typeface="+mj-ea"/>
                <a:cs typeface="+mj-cs"/>
                <a:sym typeface="Helvetica"/>
              </a:defRPr>
            </a:lvl1pPr>
          </a:lstStyle>
          <a:p>
            <a:r>
              <a:t>Abstract</a:t>
            </a:r>
          </a:p>
        </p:txBody>
      </p:sp>
      <p:sp>
        <p:nvSpPr>
          <p:cNvPr id="108" name="TextBox 17"/>
          <p:cNvSpPr txBox="1"/>
          <p:nvPr/>
        </p:nvSpPr>
        <p:spPr>
          <a:xfrm>
            <a:off x="11647630" y="26636870"/>
            <a:ext cx="11508730"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6400" b="1">
                <a:latin typeface="+mj-lt"/>
                <a:ea typeface="+mj-ea"/>
                <a:cs typeface="+mj-cs"/>
                <a:sym typeface="Helvetica"/>
              </a:defRPr>
            </a:lvl1pPr>
          </a:lstStyle>
          <a:p>
            <a:r>
              <a:rPr dirty="0"/>
              <a:t>Conceptual Framework</a:t>
            </a:r>
          </a:p>
        </p:txBody>
      </p:sp>
      <p:sp>
        <p:nvSpPr>
          <p:cNvPr id="21" name="Rectangle 13">
            <a:extLst>
              <a:ext uri="{FF2B5EF4-FFF2-40B4-BE49-F238E27FC236}">
                <a16:creationId xmlns:a16="http://schemas.microsoft.com/office/drawing/2014/main" xmlns="" id="{6224E732-81FC-A64E-B05A-95B60B431688}"/>
              </a:ext>
            </a:extLst>
          </p:cNvPr>
          <p:cNvSpPr/>
          <p:nvPr/>
        </p:nvSpPr>
        <p:spPr>
          <a:xfrm>
            <a:off x="23399750" y="28267271"/>
            <a:ext cx="11475139" cy="1069341"/>
          </a:xfrm>
          <a:prstGeom prst="rect">
            <a:avLst/>
          </a:prstGeom>
          <a:solidFill>
            <a:srgbClr val="D6E8E5"/>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16051">
              <a:defRPr sz="6400" b="1">
                <a:latin typeface="+mj-lt"/>
                <a:ea typeface="+mj-ea"/>
                <a:cs typeface="+mj-cs"/>
                <a:sym typeface="Helvetica"/>
              </a:defRPr>
            </a:lvl1pPr>
          </a:lstStyle>
          <a:p>
            <a:r>
              <a:rPr dirty="0"/>
              <a:t>Results and Conclusions</a:t>
            </a:r>
          </a:p>
        </p:txBody>
      </p:sp>
      <p:sp>
        <p:nvSpPr>
          <p:cNvPr id="2" name="TextBox 1">
            <a:extLst>
              <a:ext uri="{FF2B5EF4-FFF2-40B4-BE49-F238E27FC236}">
                <a16:creationId xmlns:a16="http://schemas.microsoft.com/office/drawing/2014/main" xmlns="" id="{235D6E88-9839-8D4E-BECD-A2E11D9FFEB1}"/>
              </a:ext>
            </a:extLst>
          </p:cNvPr>
          <p:cNvSpPr txBox="1"/>
          <p:nvPr/>
        </p:nvSpPr>
        <p:spPr>
          <a:xfrm>
            <a:off x="23399750" y="29336612"/>
            <a:ext cx="11475139" cy="3416318"/>
          </a:xfrm>
          <a:prstGeom prst="rect">
            <a:avLst/>
          </a:prstGeom>
          <a:solidFill>
            <a:srgbClr val="EEFFF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GB" sz="3600" dirty="0" smtClean="0">
                <a:latin typeface="Arial" panose="020B0604020202020204" pitchFamily="34" charset="0"/>
                <a:cs typeface="Arial" panose="020B0604020202020204" pitchFamily="34" charset="0"/>
              </a:rPr>
              <a:t>In creating the showcase, social </a:t>
            </a:r>
            <a:r>
              <a:rPr lang="en-GB" sz="3600" dirty="0">
                <a:latin typeface="Arial" panose="020B0604020202020204" pitchFamily="34" charset="0"/>
                <a:cs typeface="Arial" panose="020B0604020202020204" pitchFamily="34" charset="0"/>
              </a:rPr>
              <a:t>learning underpinned the students’ and staff co-creation of a new CoP, unifying their sense of belonging and purpose during </a:t>
            </a:r>
            <a:r>
              <a:rPr lang="en-GB" sz="3600" dirty="0" smtClean="0">
                <a:latin typeface="Arial" panose="020B0604020202020204" pitchFamily="34" charset="0"/>
                <a:cs typeface="Arial" panose="020B0604020202020204" pitchFamily="34" charset="0"/>
              </a:rPr>
              <a:t>lockdown</a:t>
            </a:r>
            <a:r>
              <a:rPr lang="en-GB" sz="3600" dirty="0" smtClean="0"/>
              <a:t>. </a:t>
            </a:r>
            <a:r>
              <a:rPr lang="en-GB" sz="3600" dirty="0" smtClean="0">
                <a:latin typeface="Arial" panose="020B0604020202020204" pitchFamily="34" charset="0"/>
                <a:cs typeface="Arial" panose="020B0604020202020204" pitchFamily="34" charset="0"/>
              </a:rPr>
              <a:t>Extended </a:t>
            </a:r>
            <a:r>
              <a:rPr lang="en-GB" sz="3600" dirty="0">
                <a:latin typeface="Arial" panose="020B0604020202020204" pitchFamily="34" charset="0"/>
                <a:cs typeface="Arial" panose="020B0604020202020204" pitchFamily="34" charset="0"/>
              </a:rPr>
              <a:t>engagement through the community offered additional support for </a:t>
            </a:r>
            <a:r>
              <a:rPr lang="en-GB" sz="3600" dirty="0" smtClean="0">
                <a:latin typeface="Arial" panose="020B0604020202020204" pitchFamily="34" charset="0"/>
                <a:cs typeface="Arial" panose="020B0604020202020204" pitchFamily="34" charset="0"/>
              </a:rPr>
              <a:t>participants’ </a:t>
            </a:r>
            <a:r>
              <a:rPr lang="en-GB" sz="3600" dirty="0">
                <a:latin typeface="Arial" panose="020B0604020202020204" pitchFamily="34" charset="0"/>
                <a:cs typeface="Arial" panose="020B0604020202020204" pitchFamily="34" charset="0"/>
              </a:rPr>
              <a:t>experiencing mental</a:t>
            </a:r>
            <a:endParaRPr kumimoji="0" lang="en-US" sz="36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endParaRPr>
          </a:p>
        </p:txBody>
      </p:sp>
      <p:pic>
        <p:nvPicPr>
          <p:cNvPr id="110" name="Image" descr="Image"/>
          <p:cNvPicPr>
            <a:picLocks noChangeAspect="1"/>
          </p:cNvPicPr>
          <p:nvPr/>
        </p:nvPicPr>
        <p:blipFill>
          <a:blip r:embed="rId3" cstate="print"/>
          <a:stretch>
            <a:fillRect/>
          </a:stretch>
        </p:blipFill>
        <p:spPr>
          <a:xfrm>
            <a:off x="22062668" y="17554247"/>
            <a:ext cx="14027027" cy="11363070"/>
          </a:xfrm>
          <a:prstGeom prst="rect">
            <a:avLst/>
          </a:prstGeom>
          <a:ln w="12700">
            <a:miter lim="400000"/>
          </a:ln>
        </p:spPr>
      </p:pic>
      <p:sp>
        <p:nvSpPr>
          <p:cNvPr id="3" name="Rectangle 2">
            <a:extLst>
              <a:ext uri="{FF2B5EF4-FFF2-40B4-BE49-F238E27FC236}">
                <a16:creationId xmlns:a16="http://schemas.microsoft.com/office/drawing/2014/main" xmlns="" id="{2687BFB5-6C58-DD4E-91EF-014F776D7F40}"/>
              </a:ext>
            </a:extLst>
          </p:cNvPr>
          <p:cNvSpPr/>
          <p:nvPr/>
        </p:nvSpPr>
        <p:spPr>
          <a:xfrm>
            <a:off x="-2351313" y="32178174"/>
            <a:ext cx="51728914" cy="1545568"/>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284</TotalTime>
  <Words>860</Words>
  <Application>Microsoft Office PowerPoint</Application>
  <PresentationFormat>Custom</PresentationFormat>
  <Paragraphs>88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Creating responsive on-line Communities of Practice expedited  through Covid; re-aligning the creative landscape for showcases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responsive on-line Communities of Practice  expedited through Covid; re-aligning the creative  landscape for showcases</dc:title>
  <dc:creator>Stephen Merry</dc:creator>
  <cp:lastModifiedBy>User</cp:lastModifiedBy>
  <cp:revision>21</cp:revision>
  <dcterms:modified xsi:type="dcterms:W3CDTF">2021-09-05T16:42:39Z</dcterms:modified>
</cp:coreProperties>
</file>