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Ex1.xml" ContentType="application/vnd.ms-office.chartex+xml"/>
  <Override PartName="/ppt/charts/style1.xml" ContentType="application/vnd.ms-office.chartstyle+xml"/>
  <Override PartName="/ppt/charts/colors1.xml" ContentType="application/vnd.ms-office.chartcolorstyle+xml"/>
  <Override PartName="/ppt/charts/chartEx2.xml" ContentType="application/vnd.ms-office.chartex+xml"/>
  <Override PartName="/ppt/charts/style2.xml" ContentType="application/vnd.ms-office.chartstyle+xml"/>
  <Override PartName="/ppt/charts/colors2.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6"/>
  </p:notesMasterIdLst>
  <p:sldIdLst>
    <p:sldId id="256" r:id="rId5"/>
  </p:sldIdLst>
  <p:sldSz cx="46799500"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B0DCA7-1611-DAE9-DC23-25847B8B0ADE}" name="Carole Conroy" initials="CC" userId="S::C.Conroy@salford.ac.uk::934ca743-a849-4371-ac47-bc1003809aa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904" autoAdjust="0"/>
    <p:restoredTop sz="96357" autoAdjust="0"/>
  </p:normalViewPr>
  <p:slideViewPr>
    <p:cSldViewPr snapToGrid="0">
      <p:cViewPr varScale="1">
        <p:scale>
          <a:sx n="17" d="100"/>
          <a:sy n="17" d="100"/>
        </p:scale>
        <p:origin x="968"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C:\Users\ers025\Documents\PP%20Poster%20Data.xlsx" TargetMode="External"/></Relationships>
</file>

<file path=ppt/charts/_rels/chartEx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file:///C:\Users\ers025\Documents\PP%20Poster%20Data.xlsx" TargetMode="Externa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'Scores Live Brief'!$A$2:$A$13</cx:f>
        <cx:lvl ptCount="12">
          <cx:pt idx="0">Professional integrity and conduct</cx:pt>
          <cx:pt idx="1">Planning and managing workload</cx:pt>
          <cx:pt idx="2">Practical application of knowledge</cx:pt>
          <cx:pt idx="3">Effective communication</cx:pt>
          <cx:pt idx="4">Working with stakeholders</cx:pt>
          <cx:pt idx="5">Innovative and transformative thinking</cx:pt>
          <cx:pt idx="6">Personal performance and resilience</cx:pt>
          <cx:pt idx="7">Understanding development needs</cx:pt>
          <cx:pt idx="8">Working effectively with others</cx:pt>
          <cx:pt idx="9">The delivery of business objectives</cx:pt>
          <cx:pt idx="10">Understanding business environment</cx:pt>
          <cx:pt idx="11">Leadership for change</cx:pt>
        </cx:lvl>
      </cx:strDim>
      <cx:numDim type="val">
        <cx:f>'Scores Live Brief'!$B$2:$B$13</cx:f>
        <cx:lvl ptCount="12" formatCode="General">
          <cx:pt idx="0">23</cx:pt>
          <cx:pt idx="1">22</cx:pt>
          <cx:pt idx="2">21</cx:pt>
          <cx:pt idx="3">21</cx:pt>
          <cx:pt idx="4">21</cx:pt>
          <cx:pt idx="5">19</cx:pt>
          <cx:pt idx="6">19</cx:pt>
          <cx:pt idx="7">18</cx:pt>
          <cx:pt idx="8">17</cx:pt>
          <cx:pt idx="9">17</cx:pt>
          <cx:pt idx="10">15</cx:pt>
          <cx:pt idx="11">13</cx:pt>
        </cx:lvl>
      </cx:numDim>
    </cx:data>
  </cx:chartData>
  <cx:chart>
    <cx:plotArea>
      <cx:plotAreaRegion>
        <cx:series layoutId="funnel" uniqueId="{524243FF-6545-4D6A-8605-CD40E1E639B6}">
          <cx:spPr>
            <a:solidFill>
              <a:schemeClr val="accent2"/>
            </a:solidFill>
          </cx:spPr>
          <cx:dataLabels>
            <cx:visibility seriesName="0" categoryName="0" value="1"/>
          </cx:dataLabels>
          <cx:dataId val="0"/>
        </cx:series>
      </cx:plotAreaRegion>
      <cx:axis id="0">
        <cx:catScaling gapWidth="0.0599999987"/>
        <cx:title>
          <cx:tx>
            <cx:txData>
              <cx:v>Graduate Attribute</cx:v>
            </cx:txData>
          </cx:tx>
          <cx:txPr>
            <a:bodyPr spcFirstLastPara="1" vertOverflow="ellipsis" horzOverflow="overflow" wrap="square" lIns="0" tIns="0" rIns="0" bIns="0" anchor="ctr" anchorCtr="1"/>
            <a:lstStyle/>
            <a:p>
              <a:pPr algn="ctr" rtl="0">
                <a:defRPr/>
              </a:pPr>
              <a:r>
                <a:rPr lang="en-US" sz="900" b="0" i="0" u="none" strike="noStrike" baseline="0">
                  <a:solidFill>
                    <a:sysClr val="windowText" lastClr="000000">
                      <a:lumMod val="65000"/>
                      <a:lumOff val="35000"/>
                    </a:sysClr>
                  </a:solidFill>
                  <a:latin typeface="Calibri" panose="020F0502020204030204"/>
                </a:rPr>
                <a:t>Graduate Attribute</a:t>
              </a:r>
            </a:p>
          </cx:txPr>
        </cx:title>
        <cx:tickLabels/>
      </cx:axis>
    </cx:plotArea>
  </cx:chart>
</cx:chartSpace>
</file>

<file path=ppt/charts/chartEx2.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'Scores Relevance'!$A$2:$A$13</cx:f>
        <cx:lvl ptCount="12">
          <cx:pt idx="0">Effective communication</cx:pt>
          <cx:pt idx="1">Working with stakeholders</cx:pt>
          <cx:pt idx="2">Professional integrity and conduct</cx:pt>
          <cx:pt idx="3">Working effectively with others</cx:pt>
          <cx:pt idx="4">Planning and managing workload</cx:pt>
          <cx:pt idx="5">Innovative and transformative thinking</cx:pt>
          <cx:pt idx="6">Practical application of knowledge</cx:pt>
          <cx:pt idx="7">Understanding development needs</cx:pt>
          <cx:pt idx="8">Personal performance and resilience</cx:pt>
          <cx:pt idx="9">Understanding business environment</cx:pt>
          <cx:pt idx="10">The delivery of business objectives</cx:pt>
          <cx:pt idx="11">Leadership for change</cx:pt>
        </cx:lvl>
      </cx:strDim>
      <cx:numDim type="val">
        <cx:f>'Scores Relevance'!$B$2:$B$13</cx:f>
        <cx:lvl ptCount="12" formatCode="0">
          <cx:pt idx="0">23</cx:pt>
          <cx:pt idx="1">22</cx:pt>
          <cx:pt idx="2">21</cx:pt>
          <cx:pt idx="3">21</cx:pt>
          <cx:pt idx="4">21</cx:pt>
          <cx:pt idx="5">20</cx:pt>
          <cx:pt idx="6">20</cx:pt>
          <cx:pt idx="7">17</cx:pt>
          <cx:pt idx="8">16</cx:pt>
          <cx:pt idx="9">15</cx:pt>
          <cx:pt idx="10">15</cx:pt>
          <cx:pt idx="11">15</cx:pt>
        </cx:lvl>
      </cx:numDim>
    </cx:data>
  </cx:chartData>
  <cx:chart>
    <cx:plotArea>
      <cx:plotAreaRegion>
        <cx:series layoutId="funnel" uniqueId="{3AC70092-5F5C-46DC-89F0-8409A6F8EF18}">
          <cx:dataLabels>
            <cx:visibility seriesName="0" categoryName="0" value="1"/>
          </cx:dataLabels>
          <cx:dataId val="0"/>
        </cx:series>
      </cx:plotAreaRegion>
      <cx:axis id="0">
        <cx:catScaling gapWidth="0.0599999987"/>
        <cx:title>
          <cx:tx>
            <cx:txData>
              <cx:v>Graduate Attribute</cx:v>
            </cx:txData>
          </cx:tx>
          <cx:txPr>
            <a:bodyPr spcFirstLastPara="1" vertOverflow="ellipsis" horzOverflow="overflow" wrap="square" lIns="0" tIns="0" rIns="0" bIns="0" anchor="ctr" anchorCtr="1"/>
            <a:lstStyle/>
            <a:p>
              <a:pPr algn="ctr" rtl="0">
                <a:defRPr/>
              </a:pPr>
              <a:r>
                <a:rPr lang="en-US" sz="900" b="0" i="0" u="none" strike="noStrike" baseline="0">
                  <a:solidFill>
                    <a:sysClr val="windowText" lastClr="000000">
                      <a:lumMod val="65000"/>
                      <a:lumOff val="35000"/>
                    </a:sysClr>
                  </a:solidFill>
                  <a:latin typeface="Calibri" panose="020F0502020204030204"/>
                </a:rPr>
                <a:t>Graduate Attribute</a:t>
              </a:r>
            </a:p>
          </cx:txPr>
        </cx:title>
        <cx:tickLabels/>
      </cx:axis>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19">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419">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C64F50-D342-462E-9F2F-EC1E002013BB}" type="datetimeFigureOut">
              <a:rPr lang="en-GB" smtClean="0"/>
              <a:t>30/01/2024</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D64DFA-3922-4479-8E3D-653BE685A6EB}" type="slidenum">
              <a:rPr lang="en-GB" smtClean="0"/>
              <a:t>‹#›</a:t>
            </a:fld>
            <a:endParaRPr lang="en-GB"/>
          </a:p>
        </p:txBody>
      </p:sp>
    </p:spTree>
    <p:extLst>
      <p:ext uri="{BB962C8B-B14F-4D97-AF65-F5344CB8AC3E}">
        <p14:creationId xmlns:p14="http://schemas.microsoft.com/office/powerpoint/2010/main" val="2921789055"/>
      </p:ext>
    </p:extLst>
  </p:cSld>
  <p:clrMap bg1="lt1" tx1="dk1" bg2="lt2" tx2="dk2" accent1="accent1" accent2="accent2" accent3="accent3" accent4="accent4" accent5="accent5" accent6="accent6" hlink="hlink" folHlink="folHlink"/>
  <p:notesStyle>
    <a:lvl1pPr marL="0" algn="l" defTabSz="1983693" rtl="0" eaLnBrk="1" latinLnBrk="0" hangingPunct="1">
      <a:defRPr sz="2604" kern="1200">
        <a:solidFill>
          <a:schemeClr val="tx1"/>
        </a:solidFill>
        <a:latin typeface="+mn-lt"/>
        <a:ea typeface="+mn-ea"/>
        <a:cs typeface="+mn-cs"/>
      </a:defRPr>
    </a:lvl1pPr>
    <a:lvl2pPr marL="991848" algn="l" defTabSz="1983693" rtl="0" eaLnBrk="1" latinLnBrk="0" hangingPunct="1">
      <a:defRPr sz="2604" kern="1200">
        <a:solidFill>
          <a:schemeClr val="tx1"/>
        </a:solidFill>
        <a:latin typeface="+mn-lt"/>
        <a:ea typeface="+mn-ea"/>
        <a:cs typeface="+mn-cs"/>
      </a:defRPr>
    </a:lvl2pPr>
    <a:lvl3pPr marL="1983693" algn="l" defTabSz="1983693" rtl="0" eaLnBrk="1" latinLnBrk="0" hangingPunct="1">
      <a:defRPr sz="2604" kern="1200">
        <a:solidFill>
          <a:schemeClr val="tx1"/>
        </a:solidFill>
        <a:latin typeface="+mn-lt"/>
        <a:ea typeface="+mn-ea"/>
        <a:cs typeface="+mn-cs"/>
      </a:defRPr>
    </a:lvl3pPr>
    <a:lvl4pPr marL="2975543" algn="l" defTabSz="1983693" rtl="0" eaLnBrk="1" latinLnBrk="0" hangingPunct="1">
      <a:defRPr sz="2604" kern="1200">
        <a:solidFill>
          <a:schemeClr val="tx1"/>
        </a:solidFill>
        <a:latin typeface="+mn-lt"/>
        <a:ea typeface="+mn-ea"/>
        <a:cs typeface="+mn-cs"/>
      </a:defRPr>
    </a:lvl4pPr>
    <a:lvl5pPr marL="3967391" algn="l" defTabSz="1983693" rtl="0" eaLnBrk="1" latinLnBrk="0" hangingPunct="1">
      <a:defRPr sz="2604" kern="1200">
        <a:solidFill>
          <a:schemeClr val="tx1"/>
        </a:solidFill>
        <a:latin typeface="+mn-lt"/>
        <a:ea typeface="+mn-ea"/>
        <a:cs typeface="+mn-cs"/>
      </a:defRPr>
    </a:lvl5pPr>
    <a:lvl6pPr marL="4959237" algn="l" defTabSz="1983693" rtl="0" eaLnBrk="1" latinLnBrk="0" hangingPunct="1">
      <a:defRPr sz="2604" kern="1200">
        <a:solidFill>
          <a:schemeClr val="tx1"/>
        </a:solidFill>
        <a:latin typeface="+mn-lt"/>
        <a:ea typeface="+mn-ea"/>
        <a:cs typeface="+mn-cs"/>
      </a:defRPr>
    </a:lvl6pPr>
    <a:lvl7pPr marL="5951087" algn="l" defTabSz="1983693" rtl="0" eaLnBrk="1" latinLnBrk="0" hangingPunct="1">
      <a:defRPr sz="2604" kern="1200">
        <a:solidFill>
          <a:schemeClr val="tx1"/>
        </a:solidFill>
        <a:latin typeface="+mn-lt"/>
        <a:ea typeface="+mn-ea"/>
        <a:cs typeface="+mn-cs"/>
      </a:defRPr>
    </a:lvl7pPr>
    <a:lvl8pPr marL="6942937" algn="l" defTabSz="1983693" rtl="0" eaLnBrk="1" latinLnBrk="0" hangingPunct="1">
      <a:defRPr sz="2604" kern="1200">
        <a:solidFill>
          <a:schemeClr val="tx1"/>
        </a:solidFill>
        <a:latin typeface="+mn-lt"/>
        <a:ea typeface="+mn-ea"/>
        <a:cs typeface="+mn-cs"/>
      </a:defRPr>
    </a:lvl8pPr>
    <a:lvl9pPr marL="7934780" algn="l" defTabSz="1983693" rtl="0" eaLnBrk="1" latinLnBrk="0" hangingPunct="1">
      <a:defRPr sz="260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1143000"/>
            <a:ext cx="4457700" cy="3086100"/>
          </a:xfrm>
        </p:spPr>
      </p:sp>
      <p:sp>
        <p:nvSpPr>
          <p:cNvPr id="3" name="Notes Placeholder 2"/>
          <p:cNvSpPr>
            <a:spLocks noGrp="1"/>
          </p:cNvSpPr>
          <p:nvPr>
            <p:ph type="body" idx="1"/>
          </p:nvPr>
        </p:nvSpPr>
        <p:spPr/>
        <p:txBody>
          <a:bodyPr/>
          <a:lstStyle/>
          <a:p>
            <a:endParaRPr lang="en-GB" u="none" dirty="0"/>
          </a:p>
        </p:txBody>
      </p:sp>
      <p:sp>
        <p:nvSpPr>
          <p:cNvPr id="4" name="Slide Number Placeholder 3"/>
          <p:cNvSpPr>
            <a:spLocks noGrp="1"/>
          </p:cNvSpPr>
          <p:nvPr>
            <p:ph type="sldNum" sz="quarter" idx="5"/>
          </p:nvPr>
        </p:nvSpPr>
        <p:spPr/>
        <p:txBody>
          <a:bodyPr/>
          <a:lstStyle/>
          <a:p>
            <a:fld id="{94D64DFA-3922-4479-8E3D-653BE685A6EB}" type="slidenum">
              <a:rPr lang="en-GB" smtClean="0"/>
              <a:t>1</a:t>
            </a:fld>
            <a:endParaRPr lang="en-GB"/>
          </a:p>
        </p:txBody>
      </p:sp>
    </p:spTree>
    <p:extLst>
      <p:ext uri="{BB962C8B-B14F-4D97-AF65-F5344CB8AC3E}">
        <p14:creationId xmlns:p14="http://schemas.microsoft.com/office/powerpoint/2010/main" val="3934643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509963" y="5302386"/>
            <a:ext cx="39779575" cy="11279752"/>
          </a:xfrm>
          <a:prstGeom prst="rect">
            <a:avLst/>
          </a:prstGeom>
        </p:spPr>
        <p:txBody>
          <a:bodyPr anchor="b"/>
          <a:lstStyle>
            <a:lvl1pPr algn="ctr">
              <a:defRPr sz="28346"/>
            </a:lvl1pPr>
          </a:lstStyle>
          <a:p>
            <a:r>
              <a:rPr lang="en-US"/>
              <a:t>Click to edit Master title style</a:t>
            </a:r>
            <a:endParaRPr lang="en-US" dirty="0"/>
          </a:p>
        </p:txBody>
      </p:sp>
      <p:sp>
        <p:nvSpPr>
          <p:cNvPr id="3" name="Subtitle 2"/>
          <p:cNvSpPr>
            <a:spLocks noGrp="1"/>
          </p:cNvSpPr>
          <p:nvPr>
            <p:ph type="subTitle" idx="1"/>
          </p:nvPr>
        </p:nvSpPr>
        <p:spPr>
          <a:xfrm>
            <a:off x="5849938" y="17017128"/>
            <a:ext cx="35099625" cy="7822326"/>
          </a:xfrm>
          <a:prstGeom prst="rect">
            <a:avLst/>
          </a:prstGeom>
        </p:spPr>
        <p:txBody>
          <a:bodyPr/>
          <a:lstStyle>
            <a:lvl1pPr marL="0" indent="0" algn="ctr">
              <a:buNone/>
              <a:defRPr sz="11338"/>
            </a:lvl1pPr>
            <a:lvl2pPr marL="2159950" indent="0" algn="ctr">
              <a:buNone/>
              <a:defRPr sz="9449"/>
            </a:lvl2pPr>
            <a:lvl3pPr marL="4319900" indent="0" algn="ctr">
              <a:buNone/>
              <a:defRPr sz="8504"/>
            </a:lvl3pPr>
            <a:lvl4pPr marL="6479850" indent="0" algn="ctr">
              <a:buNone/>
              <a:defRPr sz="7559"/>
            </a:lvl4pPr>
            <a:lvl5pPr marL="8639800" indent="0" algn="ctr">
              <a:buNone/>
              <a:defRPr sz="7559"/>
            </a:lvl5pPr>
            <a:lvl6pPr marL="10799750" indent="0" algn="ctr">
              <a:buNone/>
              <a:defRPr sz="7559"/>
            </a:lvl6pPr>
            <a:lvl7pPr marL="12959700" indent="0" algn="ctr">
              <a:buNone/>
              <a:defRPr sz="7559"/>
            </a:lvl7pPr>
            <a:lvl8pPr marL="15119650" indent="0" algn="ctr">
              <a:buNone/>
              <a:defRPr sz="7559"/>
            </a:lvl8pPr>
            <a:lvl9pPr marL="17279600" indent="0" algn="ctr">
              <a:buNone/>
              <a:defRPr sz="7559"/>
            </a:lvl9pPr>
          </a:lstStyle>
          <a:p>
            <a:r>
              <a:rPr lang="en-US"/>
              <a:t>Click to edit Master subtitle style</a:t>
            </a:r>
            <a:endParaRPr lang="en-US" dirty="0"/>
          </a:p>
        </p:txBody>
      </p:sp>
      <p:sp>
        <p:nvSpPr>
          <p:cNvPr id="4" name="Date Placeholder 3"/>
          <p:cNvSpPr>
            <a:spLocks noGrp="1"/>
          </p:cNvSpPr>
          <p:nvPr>
            <p:ph type="dt" sz="half" idx="10"/>
          </p:nvPr>
        </p:nvSpPr>
        <p:spPr>
          <a:xfrm>
            <a:off x="3217465" y="30029347"/>
            <a:ext cx="10529888" cy="1724962"/>
          </a:xfrm>
          <a:prstGeom prst="rect">
            <a:avLst/>
          </a:prstGeom>
        </p:spPr>
        <p:txBody>
          <a:bodyPr/>
          <a:lstStyle/>
          <a:p>
            <a:fld id="{EE104A72-CD6D-44F6-A076-1033BCB2A039}" type="datetimeFigureOut">
              <a:rPr lang="en-GB" smtClean="0"/>
              <a:t>30/01/2024</a:t>
            </a:fld>
            <a:endParaRPr lang="en-GB"/>
          </a:p>
        </p:txBody>
      </p:sp>
      <p:sp>
        <p:nvSpPr>
          <p:cNvPr id="5" name="Footer Placeholder 4"/>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6" name="Slide Number Placeholder 5"/>
          <p:cNvSpPr>
            <a:spLocks noGrp="1"/>
          </p:cNvSpPr>
          <p:nvPr>
            <p:ph type="sldNum" sz="quarter" idx="12"/>
          </p:nvPr>
        </p:nvSpPr>
        <p:spPr>
          <a:xfrm>
            <a:off x="33052147" y="30029347"/>
            <a:ext cx="10529888" cy="1724962"/>
          </a:xfrm>
          <a:prstGeom prst="rect">
            <a:avLst/>
          </a:prstGeom>
        </p:spPr>
        <p:txBody>
          <a:bodyPr/>
          <a:lstStyle/>
          <a:p>
            <a:fld id="{950C0C0D-C656-4060-AF4C-3D817CEC0992}" type="slidenum">
              <a:rPr lang="en-GB" smtClean="0"/>
              <a:t>‹#›</a:t>
            </a:fld>
            <a:endParaRPr lang="en-GB"/>
          </a:p>
        </p:txBody>
      </p:sp>
    </p:spTree>
    <p:extLst>
      <p:ext uri="{BB962C8B-B14F-4D97-AF65-F5344CB8AC3E}">
        <p14:creationId xmlns:p14="http://schemas.microsoft.com/office/powerpoint/2010/main" val="3470466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217466" y="1130609"/>
            <a:ext cx="40364569" cy="6262365"/>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3217466" y="8624810"/>
            <a:ext cx="40364569" cy="20557051"/>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217465" y="30029347"/>
            <a:ext cx="10529888" cy="1724962"/>
          </a:xfrm>
          <a:prstGeom prst="rect">
            <a:avLst/>
          </a:prstGeom>
        </p:spPr>
        <p:txBody>
          <a:bodyPr/>
          <a:lstStyle/>
          <a:p>
            <a:fld id="{EE104A72-CD6D-44F6-A076-1033BCB2A039}" type="datetimeFigureOut">
              <a:rPr lang="en-GB" smtClean="0"/>
              <a:t>30/01/2024</a:t>
            </a:fld>
            <a:endParaRPr lang="en-GB"/>
          </a:p>
        </p:txBody>
      </p:sp>
      <p:sp>
        <p:nvSpPr>
          <p:cNvPr id="5" name="Footer Placeholder 4"/>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6" name="Slide Number Placeholder 5"/>
          <p:cNvSpPr>
            <a:spLocks noGrp="1"/>
          </p:cNvSpPr>
          <p:nvPr>
            <p:ph type="sldNum" sz="quarter" idx="12"/>
          </p:nvPr>
        </p:nvSpPr>
        <p:spPr>
          <a:xfrm>
            <a:off x="33052147" y="30029347"/>
            <a:ext cx="10529888" cy="1724962"/>
          </a:xfrm>
          <a:prstGeom prst="rect">
            <a:avLst/>
          </a:prstGeom>
        </p:spPr>
        <p:txBody>
          <a:bodyPr/>
          <a:lstStyle/>
          <a:p>
            <a:fld id="{950C0C0D-C656-4060-AF4C-3D817CEC0992}" type="slidenum">
              <a:rPr lang="en-GB" smtClean="0"/>
              <a:t>‹#›</a:t>
            </a:fld>
            <a:endParaRPr lang="en-GB"/>
          </a:p>
        </p:txBody>
      </p:sp>
    </p:spTree>
    <p:extLst>
      <p:ext uri="{BB962C8B-B14F-4D97-AF65-F5344CB8AC3E}">
        <p14:creationId xmlns:p14="http://schemas.microsoft.com/office/powerpoint/2010/main" val="2466331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3490895" y="1724962"/>
            <a:ext cx="10091142" cy="27456899"/>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217468" y="1724962"/>
            <a:ext cx="29688433" cy="27456899"/>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217465" y="30029347"/>
            <a:ext cx="10529888" cy="1724962"/>
          </a:xfrm>
          <a:prstGeom prst="rect">
            <a:avLst/>
          </a:prstGeom>
        </p:spPr>
        <p:txBody>
          <a:bodyPr/>
          <a:lstStyle/>
          <a:p>
            <a:fld id="{EE104A72-CD6D-44F6-A076-1033BCB2A039}" type="datetimeFigureOut">
              <a:rPr lang="en-GB" smtClean="0"/>
              <a:t>30/01/2024</a:t>
            </a:fld>
            <a:endParaRPr lang="en-GB"/>
          </a:p>
        </p:txBody>
      </p:sp>
      <p:sp>
        <p:nvSpPr>
          <p:cNvPr id="5" name="Footer Placeholder 4"/>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6" name="Slide Number Placeholder 5"/>
          <p:cNvSpPr>
            <a:spLocks noGrp="1"/>
          </p:cNvSpPr>
          <p:nvPr>
            <p:ph type="sldNum" sz="quarter" idx="12"/>
          </p:nvPr>
        </p:nvSpPr>
        <p:spPr>
          <a:xfrm>
            <a:off x="33052147" y="30029347"/>
            <a:ext cx="10529888" cy="1724962"/>
          </a:xfrm>
          <a:prstGeom prst="rect">
            <a:avLst/>
          </a:prstGeom>
        </p:spPr>
        <p:txBody>
          <a:bodyPr/>
          <a:lstStyle/>
          <a:p>
            <a:fld id="{950C0C0D-C656-4060-AF4C-3D817CEC0992}" type="slidenum">
              <a:rPr lang="en-GB" smtClean="0"/>
              <a:t>‹#›</a:t>
            </a:fld>
            <a:endParaRPr lang="en-GB"/>
          </a:p>
        </p:txBody>
      </p:sp>
    </p:spTree>
    <p:extLst>
      <p:ext uri="{BB962C8B-B14F-4D97-AF65-F5344CB8AC3E}">
        <p14:creationId xmlns:p14="http://schemas.microsoft.com/office/powerpoint/2010/main" val="4143769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217466" y="1130609"/>
            <a:ext cx="40364569" cy="6262365"/>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3217466" y="8624810"/>
            <a:ext cx="40364569" cy="2055705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217465" y="30029347"/>
            <a:ext cx="10529888" cy="1724962"/>
          </a:xfrm>
          <a:prstGeom prst="rect">
            <a:avLst/>
          </a:prstGeom>
        </p:spPr>
        <p:txBody>
          <a:bodyPr/>
          <a:lstStyle/>
          <a:p>
            <a:fld id="{EE104A72-CD6D-44F6-A076-1033BCB2A039}" type="datetimeFigureOut">
              <a:rPr lang="en-GB" smtClean="0"/>
              <a:t>30/01/2024</a:t>
            </a:fld>
            <a:endParaRPr lang="en-GB"/>
          </a:p>
        </p:txBody>
      </p:sp>
      <p:sp>
        <p:nvSpPr>
          <p:cNvPr id="5" name="Footer Placeholder 4"/>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6" name="Slide Number Placeholder 5"/>
          <p:cNvSpPr>
            <a:spLocks noGrp="1"/>
          </p:cNvSpPr>
          <p:nvPr>
            <p:ph type="sldNum" sz="quarter" idx="12"/>
          </p:nvPr>
        </p:nvSpPr>
        <p:spPr>
          <a:xfrm>
            <a:off x="33052147" y="30029347"/>
            <a:ext cx="10529888" cy="1724962"/>
          </a:xfrm>
          <a:prstGeom prst="rect">
            <a:avLst/>
          </a:prstGeom>
        </p:spPr>
        <p:txBody>
          <a:bodyPr/>
          <a:lstStyle/>
          <a:p>
            <a:fld id="{950C0C0D-C656-4060-AF4C-3D817CEC0992}" type="slidenum">
              <a:rPr lang="en-GB" smtClean="0"/>
              <a:t>‹#›</a:t>
            </a:fld>
            <a:endParaRPr lang="en-GB"/>
          </a:p>
        </p:txBody>
      </p:sp>
    </p:spTree>
    <p:extLst>
      <p:ext uri="{BB962C8B-B14F-4D97-AF65-F5344CB8AC3E}">
        <p14:creationId xmlns:p14="http://schemas.microsoft.com/office/powerpoint/2010/main" val="1837169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93093" y="8077332"/>
            <a:ext cx="40364569" cy="13477201"/>
          </a:xfrm>
          <a:prstGeom prst="rect">
            <a:avLst/>
          </a:prstGeom>
        </p:spPr>
        <p:txBody>
          <a:bodyPr anchor="b"/>
          <a:lstStyle>
            <a:lvl1pPr>
              <a:defRPr sz="28346"/>
            </a:lvl1pPr>
          </a:lstStyle>
          <a:p>
            <a:r>
              <a:rPr lang="en-US"/>
              <a:t>Click to edit Master title style</a:t>
            </a:r>
            <a:endParaRPr lang="en-US" dirty="0"/>
          </a:p>
        </p:txBody>
      </p:sp>
      <p:sp>
        <p:nvSpPr>
          <p:cNvPr id="3" name="Text Placeholder 2"/>
          <p:cNvSpPr>
            <a:spLocks noGrp="1"/>
          </p:cNvSpPr>
          <p:nvPr>
            <p:ph type="body" idx="1"/>
          </p:nvPr>
        </p:nvSpPr>
        <p:spPr>
          <a:xfrm>
            <a:off x="3193093" y="21682033"/>
            <a:ext cx="40364569" cy="7087342"/>
          </a:xfrm>
          <a:prstGeom prst="rect">
            <a:avLst/>
          </a:prstGeom>
        </p:spPr>
        <p:txBody>
          <a:bodyPr/>
          <a:lstStyle>
            <a:lvl1pPr marL="0" indent="0">
              <a:buNone/>
              <a:defRPr sz="11338">
                <a:solidFill>
                  <a:schemeClr val="tx1"/>
                </a:solidFill>
              </a:defRPr>
            </a:lvl1pPr>
            <a:lvl2pPr marL="2159950" indent="0">
              <a:buNone/>
              <a:defRPr sz="9449">
                <a:solidFill>
                  <a:schemeClr val="tx1">
                    <a:tint val="75000"/>
                  </a:schemeClr>
                </a:solidFill>
              </a:defRPr>
            </a:lvl2pPr>
            <a:lvl3pPr marL="4319900" indent="0">
              <a:buNone/>
              <a:defRPr sz="8504">
                <a:solidFill>
                  <a:schemeClr val="tx1">
                    <a:tint val="75000"/>
                  </a:schemeClr>
                </a:solidFill>
              </a:defRPr>
            </a:lvl3pPr>
            <a:lvl4pPr marL="6479850" indent="0">
              <a:buNone/>
              <a:defRPr sz="7559">
                <a:solidFill>
                  <a:schemeClr val="tx1">
                    <a:tint val="75000"/>
                  </a:schemeClr>
                </a:solidFill>
              </a:defRPr>
            </a:lvl4pPr>
            <a:lvl5pPr marL="8639800" indent="0">
              <a:buNone/>
              <a:defRPr sz="7559">
                <a:solidFill>
                  <a:schemeClr val="tx1">
                    <a:tint val="75000"/>
                  </a:schemeClr>
                </a:solidFill>
              </a:defRPr>
            </a:lvl5pPr>
            <a:lvl6pPr marL="10799750" indent="0">
              <a:buNone/>
              <a:defRPr sz="7559">
                <a:solidFill>
                  <a:schemeClr val="tx1">
                    <a:tint val="75000"/>
                  </a:schemeClr>
                </a:solidFill>
              </a:defRPr>
            </a:lvl6pPr>
            <a:lvl7pPr marL="12959700" indent="0">
              <a:buNone/>
              <a:defRPr sz="7559">
                <a:solidFill>
                  <a:schemeClr val="tx1">
                    <a:tint val="75000"/>
                  </a:schemeClr>
                </a:solidFill>
              </a:defRPr>
            </a:lvl7pPr>
            <a:lvl8pPr marL="15119650" indent="0">
              <a:buNone/>
              <a:defRPr sz="7559">
                <a:solidFill>
                  <a:schemeClr val="tx1">
                    <a:tint val="75000"/>
                  </a:schemeClr>
                </a:solidFill>
              </a:defRPr>
            </a:lvl8pPr>
            <a:lvl9pPr marL="17279600" indent="0">
              <a:buNone/>
              <a:defRPr sz="755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217465" y="30029347"/>
            <a:ext cx="10529888" cy="1724962"/>
          </a:xfrm>
          <a:prstGeom prst="rect">
            <a:avLst/>
          </a:prstGeom>
        </p:spPr>
        <p:txBody>
          <a:bodyPr/>
          <a:lstStyle/>
          <a:p>
            <a:fld id="{EE104A72-CD6D-44F6-A076-1033BCB2A039}" type="datetimeFigureOut">
              <a:rPr lang="en-GB" smtClean="0"/>
              <a:t>30/01/2024</a:t>
            </a:fld>
            <a:endParaRPr lang="en-GB"/>
          </a:p>
        </p:txBody>
      </p:sp>
      <p:sp>
        <p:nvSpPr>
          <p:cNvPr id="5" name="Footer Placeholder 4"/>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6" name="Slide Number Placeholder 5"/>
          <p:cNvSpPr>
            <a:spLocks noGrp="1"/>
          </p:cNvSpPr>
          <p:nvPr>
            <p:ph type="sldNum" sz="quarter" idx="12"/>
          </p:nvPr>
        </p:nvSpPr>
        <p:spPr>
          <a:xfrm>
            <a:off x="33052147" y="30029347"/>
            <a:ext cx="10529888" cy="1724962"/>
          </a:xfrm>
          <a:prstGeom prst="rect">
            <a:avLst/>
          </a:prstGeom>
        </p:spPr>
        <p:txBody>
          <a:bodyPr/>
          <a:lstStyle/>
          <a:p>
            <a:fld id="{950C0C0D-C656-4060-AF4C-3D817CEC0992}" type="slidenum">
              <a:rPr lang="en-GB" smtClean="0"/>
              <a:t>‹#›</a:t>
            </a:fld>
            <a:endParaRPr lang="en-GB"/>
          </a:p>
        </p:txBody>
      </p:sp>
    </p:spTree>
    <p:extLst>
      <p:ext uri="{BB962C8B-B14F-4D97-AF65-F5344CB8AC3E}">
        <p14:creationId xmlns:p14="http://schemas.microsoft.com/office/powerpoint/2010/main" val="2119721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217466" y="1130609"/>
            <a:ext cx="40364569" cy="6262365"/>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3217465" y="8624810"/>
            <a:ext cx="19889788" cy="2055705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3692247" y="8624810"/>
            <a:ext cx="19889788" cy="2055705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217465" y="30029347"/>
            <a:ext cx="10529888" cy="1724962"/>
          </a:xfrm>
          <a:prstGeom prst="rect">
            <a:avLst/>
          </a:prstGeom>
        </p:spPr>
        <p:txBody>
          <a:bodyPr/>
          <a:lstStyle/>
          <a:p>
            <a:fld id="{EE104A72-CD6D-44F6-A076-1033BCB2A039}" type="datetimeFigureOut">
              <a:rPr lang="en-GB" smtClean="0"/>
              <a:t>30/01/2024</a:t>
            </a:fld>
            <a:endParaRPr lang="en-GB"/>
          </a:p>
        </p:txBody>
      </p:sp>
      <p:sp>
        <p:nvSpPr>
          <p:cNvPr id="6" name="Footer Placeholder 5"/>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7" name="Slide Number Placeholder 6"/>
          <p:cNvSpPr>
            <a:spLocks noGrp="1"/>
          </p:cNvSpPr>
          <p:nvPr>
            <p:ph type="sldNum" sz="quarter" idx="12"/>
          </p:nvPr>
        </p:nvSpPr>
        <p:spPr>
          <a:xfrm>
            <a:off x="33052147" y="30029347"/>
            <a:ext cx="10529888" cy="1724962"/>
          </a:xfrm>
          <a:prstGeom prst="rect">
            <a:avLst/>
          </a:prstGeom>
        </p:spPr>
        <p:txBody>
          <a:bodyPr/>
          <a:lstStyle/>
          <a:p>
            <a:fld id="{950C0C0D-C656-4060-AF4C-3D817CEC0992}" type="slidenum">
              <a:rPr lang="en-GB" smtClean="0"/>
              <a:t>‹#›</a:t>
            </a:fld>
            <a:endParaRPr lang="en-GB"/>
          </a:p>
        </p:txBody>
      </p:sp>
    </p:spTree>
    <p:extLst>
      <p:ext uri="{BB962C8B-B14F-4D97-AF65-F5344CB8AC3E}">
        <p14:creationId xmlns:p14="http://schemas.microsoft.com/office/powerpoint/2010/main" val="962953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223561" y="1724969"/>
            <a:ext cx="40364569" cy="6262365"/>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3223566" y="7942328"/>
            <a:ext cx="19798379" cy="3892412"/>
          </a:xfrm>
          <a:prstGeom prst="rect">
            <a:avLst/>
          </a:prstGeom>
        </p:spPr>
        <p:txBody>
          <a:bodyPr anchor="b"/>
          <a:lstStyle>
            <a:lvl1pPr marL="0" indent="0">
              <a:buNone/>
              <a:defRPr sz="11338" b="1"/>
            </a:lvl1pPr>
            <a:lvl2pPr marL="2159950" indent="0">
              <a:buNone/>
              <a:defRPr sz="9449" b="1"/>
            </a:lvl2pPr>
            <a:lvl3pPr marL="4319900" indent="0">
              <a:buNone/>
              <a:defRPr sz="8504" b="1"/>
            </a:lvl3pPr>
            <a:lvl4pPr marL="6479850" indent="0">
              <a:buNone/>
              <a:defRPr sz="7559" b="1"/>
            </a:lvl4pPr>
            <a:lvl5pPr marL="8639800" indent="0">
              <a:buNone/>
              <a:defRPr sz="7559" b="1"/>
            </a:lvl5pPr>
            <a:lvl6pPr marL="10799750" indent="0">
              <a:buNone/>
              <a:defRPr sz="7559" b="1"/>
            </a:lvl6pPr>
            <a:lvl7pPr marL="12959700" indent="0">
              <a:buNone/>
              <a:defRPr sz="7559" b="1"/>
            </a:lvl7pPr>
            <a:lvl8pPr marL="15119650" indent="0">
              <a:buNone/>
              <a:defRPr sz="7559" b="1"/>
            </a:lvl8pPr>
            <a:lvl9pPr marL="17279600" indent="0">
              <a:buNone/>
              <a:defRPr sz="7559" b="1"/>
            </a:lvl9pPr>
          </a:lstStyle>
          <a:p>
            <a:pPr lvl="0"/>
            <a:r>
              <a:rPr lang="en-US"/>
              <a:t>Click to edit Master text styles</a:t>
            </a:r>
          </a:p>
        </p:txBody>
      </p:sp>
      <p:sp>
        <p:nvSpPr>
          <p:cNvPr id="4" name="Content Placeholder 3"/>
          <p:cNvSpPr>
            <a:spLocks noGrp="1"/>
          </p:cNvSpPr>
          <p:nvPr>
            <p:ph sz="half" idx="2"/>
          </p:nvPr>
        </p:nvSpPr>
        <p:spPr>
          <a:xfrm>
            <a:off x="3223566" y="11834740"/>
            <a:ext cx="19798379" cy="1740712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692249" y="7942328"/>
            <a:ext cx="19895883" cy="3892412"/>
          </a:xfrm>
          <a:prstGeom prst="rect">
            <a:avLst/>
          </a:prstGeom>
        </p:spPr>
        <p:txBody>
          <a:bodyPr anchor="b"/>
          <a:lstStyle>
            <a:lvl1pPr marL="0" indent="0">
              <a:buNone/>
              <a:defRPr sz="11338" b="1"/>
            </a:lvl1pPr>
            <a:lvl2pPr marL="2159950" indent="0">
              <a:buNone/>
              <a:defRPr sz="9449" b="1"/>
            </a:lvl2pPr>
            <a:lvl3pPr marL="4319900" indent="0">
              <a:buNone/>
              <a:defRPr sz="8504" b="1"/>
            </a:lvl3pPr>
            <a:lvl4pPr marL="6479850" indent="0">
              <a:buNone/>
              <a:defRPr sz="7559" b="1"/>
            </a:lvl4pPr>
            <a:lvl5pPr marL="8639800" indent="0">
              <a:buNone/>
              <a:defRPr sz="7559" b="1"/>
            </a:lvl5pPr>
            <a:lvl6pPr marL="10799750" indent="0">
              <a:buNone/>
              <a:defRPr sz="7559" b="1"/>
            </a:lvl6pPr>
            <a:lvl7pPr marL="12959700" indent="0">
              <a:buNone/>
              <a:defRPr sz="7559" b="1"/>
            </a:lvl7pPr>
            <a:lvl8pPr marL="15119650" indent="0">
              <a:buNone/>
              <a:defRPr sz="7559" b="1"/>
            </a:lvl8pPr>
            <a:lvl9pPr marL="17279600" indent="0">
              <a:buNone/>
              <a:defRPr sz="7559" b="1"/>
            </a:lvl9pPr>
          </a:lstStyle>
          <a:p>
            <a:pPr lvl="0"/>
            <a:r>
              <a:rPr lang="en-US"/>
              <a:t>Click to edit Master text styles</a:t>
            </a:r>
          </a:p>
        </p:txBody>
      </p:sp>
      <p:sp>
        <p:nvSpPr>
          <p:cNvPr id="6" name="Content Placeholder 5"/>
          <p:cNvSpPr>
            <a:spLocks noGrp="1"/>
          </p:cNvSpPr>
          <p:nvPr>
            <p:ph sz="quarter" idx="4"/>
          </p:nvPr>
        </p:nvSpPr>
        <p:spPr>
          <a:xfrm>
            <a:off x="23692249" y="11834740"/>
            <a:ext cx="19895883" cy="1740712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217465" y="30029347"/>
            <a:ext cx="10529888" cy="1724962"/>
          </a:xfrm>
          <a:prstGeom prst="rect">
            <a:avLst/>
          </a:prstGeom>
        </p:spPr>
        <p:txBody>
          <a:bodyPr/>
          <a:lstStyle/>
          <a:p>
            <a:fld id="{EE104A72-CD6D-44F6-A076-1033BCB2A039}" type="datetimeFigureOut">
              <a:rPr lang="en-GB" smtClean="0"/>
              <a:t>30/01/2024</a:t>
            </a:fld>
            <a:endParaRPr lang="en-GB"/>
          </a:p>
        </p:txBody>
      </p:sp>
      <p:sp>
        <p:nvSpPr>
          <p:cNvPr id="8" name="Footer Placeholder 7"/>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9" name="Slide Number Placeholder 8"/>
          <p:cNvSpPr>
            <a:spLocks noGrp="1"/>
          </p:cNvSpPr>
          <p:nvPr>
            <p:ph type="sldNum" sz="quarter" idx="12"/>
          </p:nvPr>
        </p:nvSpPr>
        <p:spPr>
          <a:xfrm>
            <a:off x="33052147" y="30029347"/>
            <a:ext cx="10529888" cy="1724962"/>
          </a:xfrm>
          <a:prstGeom prst="rect">
            <a:avLst/>
          </a:prstGeom>
        </p:spPr>
        <p:txBody>
          <a:bodyPr/>
          <a:lstStyle/>
          <a:p>
            <a:fld id="{950C0C0D-C656-4060-AF4C-3D817CEC0992}" type="slidenum">
              <a:rPr lang="en-GB" smtClean="0"/>
              <a:t>‹#›</a:t>
            </a:fld>
            <a:endParaRPr lang="en-GB"/>
          </a:p>
        </p:txBody>
      </p:sp>
    </p:spTree>
    <p:extLst>
      <p:ext uri="{BB962C8B-B14F-4D97-AF65-F5344CB8AC3E}">
        <p14:creationId xmlns:p14="http://schemas.microsoft.com/office/powerpoint/2010/main" val="3079403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bg1">
            <a:lumMod val="95000"/>
            <a:alpha val="7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8874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217465" y="30029347"/>
            <a:ext cx="10529888" cy="1724962"/>
          </a:xfrm>
          <a:prstGeom prst="rect">
            <a:avLst/>
          </a:prstGeom>
        </p:spPr>
        <p:txBody>
          <a:bodyPr/>
          <a:lstStyle/>
          <a:p>
            <a:fld id="{EE104A72-CD6D-44F6-A076-1033BCB2A039}" type="datetimeFigureOut">
              <a:rPr lang="en-GB" smtClean="0"/>
              <a:t>30/01/2024</a:t>
            </a:fld>
            <a:endParaRPr lang="en-GB"/>
          </a:p>
        </p:txBody>
      </p:sp>
      <p:sp>
        <p:nvSpPr>
          <p:cNvPr id="3" name="Footer Placeholder 2"/>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4" name="Slide Number Placeholder 3"/>
          <p:cNvSpPr>
            <a:spLocks noGrp="1"/>
          </p:cNvSpPr>
          <p:nvPr>
            <p:ph type="sldNum" sz="quarter" idx="12"/>
          </p:nvPr>
        </p:nvSpPr>
        <p:spPr>
          <a:xfrm>
            <a:off x="33052147" y="30029347"/>
            <a:ext cx="10529888" cy="1724962"/>
          </a:xfrm>
          <a:prstGeom prst="rect">
            <a:avLst/>
          </a:prstGeom>
        </p:spPr>
        <p:txBody>
          <a:bodyPr/>
          <a:lstStyle/>
          <a:p>
            <a:fld id="{950C0C0D-C656-4060-AF4C-3D817CEC0992}" type="slidenum">
              <a:rPr lang="en-GB" smtClean="0"/>
              <a:t>‹#›</a:t>
            </a:fld>
            <a:endParaRPr lang="en-GB"/>
          </a:p>
        </p:txBody>
      </p:sp>
    </p:spTree>
    <p:extLst>
      <p:ext uri="{BB962C8B-B14F-4D97-AF65-F5344CB8AC3E}">
        <p14:creationId xmlns:p14="http://schemas.microsoft.com/office/powerpoint/2010/main" val="2065470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3561" y="2159952"/>
            <a:ext cx="15094057" cy="7559834"/>
          </a:xfrm>
          <a:prstGeom prst="rect">
            <a:avLst/>
          </a:prstGeom>
        </p:spPr>
        <p:txBody>
          <a:bodyPr anchor="b"/>
          <a:lstStyle>
            <a:lvl1pPr>
              <a:defRPr sz="15118"/>
            </a:lvl1pPr>
          </a:lstStyle>
          <a:p>
            <a:r>
              <a:rPr lang="en-US"/>
              <a:t>Click to edit Master title style</a:t>
            </a:r>
            <a:endParaRPr lang="en-US" dirty="0"/>
          </a:p>
        </p:txBody>
      </p:sp>
      <p:sp>
        <p:nvSpPr>
          <p:cNvPr id="3" name="Content Placeholder 2"/>
          <p:cNvSpPr>
            <a:spLocks noGrp="1"/>
          </p:cNvSpPr>
          <p:nvPr>
            <p:ph idx="1"/>
          </p:nvPr>
        </p:nvSpPr>
        <p:spPr>
          <a:xfrm>
            <a:off x="19895883" y="4664905"/>
            <a:ext cx="23692247" cy="23024494"/>
          </a:xfrm>
          <a:prstGeom prst="rect">
            <a:avLst/>
          </a:prstGeom>
        </p:spPr>
        <p:txBody>
          <a:bodyPr/>
          <a:lstStyle>
            <a:lvl1pPr>
              <a:defRPr sz="15118"/>
            </a:lvl1pPr>
            <a:lvl2pPr>
              <a:defRPr sz="13228"/>
            </a:lvl2pPr>
            <a:lvl3pPr>
              <a:defRPr sz="11338"/>
            </a:lvl3pPr>
            <a:lvl4pPr>
              <a:defRPr sz="9449"/>
            </a:lvl4pPr>
            <a:lvl5pPr>
              <a:defRPr sz="9449"/>
            </a:lvl5pPr>
            <a:lvl6pPr>
              <a:defRPr sz="9449"/>
            </a:lvl6pPr>
            <a:lvl7pPr>
              <a:defRPr sz="9449"/>
            </a:lvl7pPr>
            <a:lvl8pPr>
              <a:defRPr sz="9449"/>
            </a:lvl8pPr>
            <a:lvl9pPr>
              <a:defRPr sz="944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223561" y="9719786"/>
            <a:ext cx="15094057" cy="18007107"/>
          </a:xfrm>
          <a:prstGeom prst="rect">
            <a:avLst/>
          </a:prstGeom>
        </p:spPr>
        <p:txBody>
          <a:bodyPr/>
          <a:lstStyle>
            <a:lvl1pPr marL="0" indent="0">
              <a:buNone/>
              <a:defRPr sz="7559"/>
            </a:lvl1pPr>
            <a:lvl2pPr marL="2159950" indent="0">
              <a:buNone/>
              <a:defRPr sz="6614"/>
            </a:lvl2pPr>
            <a:lvl3pPr marL="4319900" indent="0">
              <a:buNone/>
              <a:defRPr sz="5669"/>
            </a:lvl3pPr>
            <a:lvl4pPr marL="6479850" indent="0">
              <a:buNone/>
              <a:defRPr sz="4724"/>
            </a:lvl4pPr>
            <a:lvl5pPr marL="8639800" indent="0">
              <a:buNone/>
              <a:defRPr sz="4724"/>
            </a:lvl5pPr>
            <a:lvl6pPr marL="10799750" indent="0">
              <a:buNone/>
              <a:defRPr sz="4724"/>
            </a:lvl6pPr>
            <a:lvl7pPr marL="12959700" indent="0">
              <a:buNone/>
              <a:defRPr sz="4724"/>
            </a:lvl7pPr>
            <a:lvl8pPr marL="15119650" indent="0">
              <a:buNone/>
              <a:defRPr sz="4724"/>
            </a:lvl8pPr>
            <a:lvl9pPr marL="17279600" indent="0">
              <a:buNone/>
              <a:defRPr sz="4724"/>
            </a:lvl9pPr>
          </a:lstStyle>
          <a:p>
            <a:pPr lvl="0"/>
            <a:r>
              <a:rPr lang="en-US"/>
              <a:t>Click to edit Master text styles</a:t>
            </a:r>
          </a:p>
        </p:txBody>
      </p:sp>
      <p:sp>
        <p:nvSpPr>
          <p:cNvPr id="5" name="Date Placeholder 4"/>
          <p:cNvSpPr>
            <a:spLocks noGrp="1"/>
          </p:cNvSpPr>
          <p:nvPr>
            <p:ph type="dt" sz="half" idx="10"/>
          </p:nvPr>
        </p:nvSpPr>
        <p:spPr>
          <a:xfrm>
            <a:off x="3217465" y="30029347"/>
            <a:ext cx="10529888" cy="1724962"/>
          </a:xfrm>
          <a:prstGeom prst="rect">
            <a:avLst/>
          </a:prstGeom>
        </p:spPr>
        <p:txBody>
          <a:bodyPr/>
          <a:lstStyle/>
          <a:p>
            <a:fld id="{EE104A72-CD6D-44F6-A076-1033BCB2A039}" type="datetimeFigureOut">
              <a:rPr lang="en-GB" smtClean="0"/>
              <a:t>30/01/2024</a:t>
            </a:fld>
            <a:endParaRPr lang="en-GB"/>
          </a:p>
        </p:txBody>
      </p:sp>
      <p:sp>
        <p:nvSpPr>
          <p:cNvPr id="6" name="Footer Placeholder 5"/>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7" name="Slide Number Placeholder 6"/>
          <p:cNvSpPr>
            <a:spLocks noGrp="1"/>
          </p:cNvSpPr>
          <p:nvPr>
            <p:ph type="sldNum" sz="quarter" idx="12"/>
          </p:nvPr>
        </p:nvSpPr>
        <p:spPr>
          <a:xfrm>
            <a:off x="33052147" y="30029347"/>
            <a:ext cx="10529888" cy="1724962"/>
          </a:xfrm>
          <a:prstGeom prst="rect">
            <a:avLst/>
          </a:prstGeom>
        </p:spPr>
        <p:txBody>
          <a:bodyPr/>
          <a:lstStyle/>
          <a:p>
            <a:fld id="{950C0C0D-C656-4060-AF4C-3D817CEC0992}" type="slidenum">
              <a:rPr lang="en-GB" smtClean="0"/>
              <a:t>‹#›</a:t>
            </a:fld>
            <a:endParaRPr lang="en-GB"/>
          </a:p>
        </p:txBody>
      </p:sp>
    </p:spTree>
    <p:extLst>
      <p:ext uri="{BB962C8B-B14F-4D97-AF65-F5344CB8AC3E}">
        <p14:creationId xmlns:p14="http://schemas.microsoft.com/office/powerpoint/2010/main" val="470130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3561" y="2159952"/>
            <a:ext cx="15094057" cy="7559834"/>
          </a:xfrm>
          <a:prstGeom prst="rect">
            <a:avLst/>
          </a:prstGeom>
        </p:spPr>
        <p:txBody>
          <a:bodyPr anchor="b"/>
          <a:lstStyle>
            <a:lvl1pPr>
              <a:defRPr sz="15118"/>
            </a:lvl1pPr>
          </a:lstStyle>
          <a:p>
            <a:r>
              <a:rPr lang="en-US"/>
              <a:t>Click to edit Master title style</a:t>
            </a:r>
            <a:endParaRPr lang="en-US" dirty="0"/>
          </a:p>
        </p:txBody>
      </p:sp>
      <p:sp>
        <p:nvSpPr>
          <p:cNvPr id="3" name="Picture Placeholder 2"/>
          <p:cNvSpPr>
            <a:spLocks noGrp="1" noChangeAspect="1"/>
          </p:cNvSpPr>
          <p:nvPr>
            <p:ph type="pic" idx="1"/>
          </p:nvPr>
        </p:nvSpPr>
        <p:spPr>
          <a:xfrm>
            <a:off x="19895883" y="4664905"/>
            <a:ext cx="23692247" cy="23024494"/>
          </a:xfrm>
          <a:prstGeom prst="rect">
            <a:avLst/>
          </a:prstGeom>
        </p:spPr>
        <p:txBody>
          <a:bodyPr anchor="t"/>
          <a:lstStyle>
            <a:lvl1pPr marL="0" indent="0">
              <a:buNone/>
              <a:defRPr sz="15118"/>
            </a:lvl1pPr>
            <a:lvl2pPr marL="2159950" indent="0">
              <a:buNone/>
              <a:defRPr sz="13228"/>
            </a:lvl2pPr>
            <a:lvl3pPr marL="4319900" indent="0">
              <a:buNone/>
              <a:defRPr sz="11338"/>
            </a:lvl3pPr>
            <a:lvl4pPr marL="6479850" indent="0">
              <a:buNone/>
              <a:defRPr sz="9449"/>
            </a:lvl4pPr>
            <a:lvl5pPr marL="8639800" indent="0">
              <a:buNone/>
              <a:defRPr sz="9449"/>
            </a:lvl5pPr>
            <a:lvl6pPr marL="10799750" indent="0">
              <a:buNone/>
              <a:defRPr sz="9449"/>
            </a:lvl6pPr>
            <a:lvl7pPr marL="12959700" indent="0">
              <a:buNone/>
              <a:defRPr sz="9449"/>
            </a:lvl7pPr>
            <a:lvl8pPr marL="15119650" indent="0">
              <a:buNone/>
              <a:defRPr sz="9449"/>
            </a:lvl8pPr>
            <a:lvl9pPr marL="17279600" indent="0">
              <a:buNone/>
              <a:defRPr sz="9449"/>
            </a:lvl9pPr>
          </a:lstStyle>
          <a:p>
            <a:r>
              <a:rPr lang="en-US"/>
              <a:t>Click icon to add picture</a:t>
            </a:r>
            <a:endParaRPr lang="en-US" dirty="0"/>
          </a:p>
        </p:txBody>
      </p:sp>
      <p:sp>
        <p:nvSpPr>
          <p:cNvPr id="4" name="Text Placeholder 3"/>
          <p:cNvSpPr>
            <a:spLocks noGrp="1"/>
          </p:cNvSpPr>
          <p:nvPr>
            <p:ph type="body" sz="half" idx="2"/>
          </p:nvPr>
        </p:nvSpPr>
        <p:spPr>
          <a:xfrm>
            <a:off x="3223561" y="9719786"/>
            <a:ext cx="15094057" cy="18007107"/>
          </a:xfrm>
          <a:prstGeom prst="rect">
            <a:avLst/>
          </a:prstGeom>
        </p:spPr>
        <p:txBody>
          <a:bodyPr/>
          <a:lstStyle>
            <a:lvl1pPr marL="0" indent="0">
              <a:buNone/>
              <a:defRPr sz="7559"/>
            </a:lvl1pPr>
            <a:lvl2pPr marL="2159950" indent="0">
              <a:buNone/>
              <a:defRPr sz="6614"/>
            </a:lvl2pPr>
            <a:lvl3pPr marL="4319900" indent="0">
              <a:buNone/>
              <a:defRPr sz="5669"/>
            </a:lvl3pPr>
            <a:lvl4pPr marL="6479850" indent="0">
              <a:buNone/>
              <a:defRPr sz="4724"/>
            </a:lvl4pPr>
            <a:lvl5pPr marL="8639800" indent="0">
              <a:buNone/>
              <a:defRPr sz="4724"/>
            </a:lvl5pPr>
            <a:lvl6pPr marL="10799750" indent="0">
              <a:buNone/>
              <a:defRPr sz="4724"/>
            </a:lvl6pPr>
            <a:lvl7pPr marL="12959700" indent="0">
              <a:buNone/>
              <a:defRPr sz="4724"/>
            </a:lvl7pPr>
            <a:lvl8pPr marL="15119650" indent="0">
              <a:buNone/>
              <a:defRPr sz="4724"/>
            </a:lvl8pPr>
            <a:lvl9pPr marL="17279600" indent="0">
              <a:buNone/>
              <a:defRPr sz="4724"/>
            </a:lvl9pPr>
          </a:lstStyle>
          <a:p>
            <a:pPr lvl="0"/>
            <a:r>
              <a:rPr lang="en-US"/>
              <a:t>Click to edit Master text styles</a:t>
            </a:r>
          </a:p>
        </p:txBody>
      </p:sp>
      <p:sp>
        <p:nvSpPr>
          <p:cNvPr id="5" name="Date Placeholder 4"/>
          <p:cNvSpPr>
            <a:spLocks noGrp="1"/>
          </p:cNvSpPr>
          <p:nvPr>
            <p:ph type="dt" sz="half" idx="10"/>
          </p:nvPr>
        </p:nvSpPr>
        <p:spPr>
          <a:xfrm>
            <a:off x="3217465" y="30029347"/>
            <a:ext cx="10529888" cy="1724962"/>
          </a:xfrm>
          <a:prstGeom prst="rect">
            <a:avLst/>
          </a:prstGeom>
        </p:spPr>
        <p:txBody>
          <a:bodyPr/>
          <a:lstStyle/>
          <a:p>
            <a:fld id="{EE104A72-CD6D-44F6-A076-1033BCB2A039}" type="datetimeFigureOut">
              <a:rPr lang="en-GB" smtClean="0"/>
              <a:t>30/01/2024</a:t>
            </a:fld>
            <a:endParaRPr lang="en-GB"/>
          </a:p>
        </p:txBody>
      </p:sp>
      <p:sp>
        <p:nvSpPr>
          <p:cNvPr id="6" name="Footer Placeholder 5"/>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7" name="Slide Number Placeholder 6"/>
          <p:cNvSpPr>
            <a:spLocks noGrp="1"/>
          </p:cNvSpPr>
          <p:nvPr>
            <p:ph type="sldNum" sz="quarter" idx="12"/>
          </p:nvPr>
        </p:nvSpPr>
        <p:spPr>
          <a:xfrm>
            <a:off x="33052147" y="30029347"/>
            <a:ext cx="10529888" cy="1724962"/>
          </a:xfrm>
          <a:prstGeom prst="rect">
            <a:avLst/>
          </a:prstGeom>
        </p:spPr>
        <p:txBody>
          <a:bodyPr/>
          <a:lstStyle/>
          <a:p>
            <a:fld id="{950C0C0D-C656-4060-AF4C-3D817CEC0992}" type="slidenum">
              <a:rPr lang="en-GB" smtClean="0"/>
              <a:t>‹#›</a:t>
            </a:fld>
            <a:endParaRPr lang="en-GB"/>
          </a:p>
        </p:txBody>
      </p:sp>
    </p:spTree>
    <p:extLst>
      <p:ext uri="{BB962C8B-B14F-4D97-AF65-F5344CB8AC3E}">
        <p14:creationId xmlns:p14="http://schemas.microsoft.com/office/powerpoint/2010/main" val="2467658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A logo with text on it&#10;&#10;Description automatically generated">
            <a:extLst>
              <a:ext uri="{FF2B5EF4-FFF2-40B4-BE49-F238E27FC236}">
                <a16:creationId xmlns:a16="http://schemas.microsoft.com/office/drawing/2014/main" id="{938F9B00-7DAE-3C9B-3342-347761259540}"/>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164710" y="502920"/>
            <a:ext cx="6562725" cy="2466975"/>
          </a:xfrm>
          <a:prstGeom prst="rect">
            <a:avLst/>
          </a:prstGeom>
        </p:spPr>
      </p:pic>
      <p:pic>
        <p:nvPicPr>
          <p:cNvPr id="10" name="Picture 9" descr="A black background with a black square&#10;&#10;Description automatically generated with medium confidence">
            <a:extLst>
              <a:ext uri="{FF2B5EF4-FFF2-40B4-BE49-F238E27FC236}">
                <a16:creationId xmlns:a16="http://schemas.microsoft.com/office/drawing/2014/main" id="{97B3F850-31F8-AEAF-F740-CDC97059CA80}"/>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 y="-365760"/>
            <a:ext cx="7447921" cy="4663440"/>
          </a:xfrm>
          <a:prstGeom prst="rect">
            <a:avLst/>
          </a:prstGeom>
        </p:spPr>
      </p:pic>
    </p:spTree>
    <p:extLst>
      <p:ext uri="{BB962C8B-B14F-4D97-AF65-F5344CB8AC3E}">
        <p14:creationId xmlns:p14="http://schemas.microsoft.com/office/powerpoint/2010/main" val="42381906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4319900" rtl="0" eaLnBrk="1" latinLnBrk="0" hangingPunct="1">
        <a:lnSpc>
          <a:spcPct val="90000"/>
        </a:lnSpc>
        <a:spcBef>
          <a:spcPct val="0"/>
        </a:spcBef>
        <a:buNone/>
        <a:defRPr sz="20787" kern="1200">
          <a:solidFill>
            <a:schemeClr val="tx1"/>
          </a:solidFill>
          <a:latin typeface="+mj-lt"/>
          <a:ea typeface="+mj-ea"/>
          <a:cs typeface="+mj-cs"/>
        </a:defRPr>
      </a:lvl1pPr>
    </p:titleStyle>
    <p:bodyStyle>
      <a:lvl1pPr marL="1079975" indent="-1079975" algn="l" defTabSz="4319900" rtl="0" eaLnBrk="1" latinLnBrk="0" hangingPunct="1">
        <a:lnSpc>
          <a:spcPct val="90000"/>
        </a:lnSpc>
        <a:spcBef>
          <a:spcPts val="4724"/>
        </a:spcBef>
        <a:buFont typeface="Arial" panose="020B0604020202020204" pitchFamily="34" charset="0"/>
        <a:buChar char="•"/>
        <a:defRPr sz="13228" kern="1200">
          <a:solidFill>
            <a:schemeClr val="tx1"/>
          </a:solidFill>
          <a:latin typeface="+mn-lt"/>
          <a:ea typeface="+mn-ea"/>
          <a:cs typeface="+mn-cs"/>
        </a:defRPr>
      </a:lvl1pPr>
      <a:lvl2pPr marL="3239925" indent="-1079975" algn="l" defTabSz="4319900" rtl="0" eaLnBrk="1" latinLnBrk="0" hangingPunct="1">
        <a:lnSpc>
          <a:spcPct val="90000"/>
        </a:lnSpc>
        <a:spcBef>
          <a:spcPts val="2362"/>
        </a:spcBef>
        <a:buFont typeface="Arial" panose="020B0604020202020204" pitchFamily="34" charset="0"/>
        <a:buChar char="•"/>
        <a:defRPr sz="11338" kern="1200">
          <a:solidFill>
            <a:schemeClr val="tx1"/>
          </a:solidFill>
          <a:latin typeface="+mn-lt"/>
          <a:ea typeface="+mn-ea"/>
          <a:cs typeface="+mn-cs"/>
        </a:defRPr>
      </a:lvl2pPr>
      <a:lvl3pPr marL="5399875" indent="-1079975" algn="l" defTabSz="4319900" rtl="0" eaLnBrk="1" latinLnBrk="0" hangingPunct="1">
        <a:lnSpc>
          <a:spcPct val="90000"/>
        </a:lnSpc>
        <a:spcBef>
          <a:spcPts val="2362"/>
        </a:spcBef>
        <a:buFont typeface="Arial" panose="020B0604020202020204" pitchFamily="34" charset="0"/>
        <a:buChar char="•"/>
        <a:defRPr sz="9449" kern="1200">
          <a:solidFill>
            <a:schemeClr val="tx1"/>
          </a:solidFill>
          <a:latin typeface="+mn-lt"/>
          <a:ea typeface="+mn-ea"/>
          <a:cs typeface="+mn-cs"/>
        </a:defRPr>
      </a:lvl3pPr>
      <a:lvl4pPr marL="755982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4pPr>
      <a:lvl5pPr marL="971977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5pPr>
      <a:lvl6pPr marL="1187972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6pPr>
      <a:lvl7pPr marL="1403967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7pPr>
      <a:lvl8pPr marL="1619962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8pPr>
      <a:lvl9pPr marL="1835957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9pPr>
    </p:bodyStyle>
    <p:otherStyle>
      <a:defPPr>
        <a:defRPr lang="en-US"/>
      </a:defPPr>
      <a:lvl1pPr marL="0" algn="l" defTabSz="4319900" rtl="0" eaLnBrk="1" latinLnBrk="0" hangingPunct="1">
        <a:defRPr sz="8504" kern="1200">
          <a:solidFill>
            <a:schemeClr val="tx1"/>
          </a:solidFill>
          <a:latin typeface="+mn-lt"/>
          <a:ea typeface="+mn-ea"/>
          <a:cs typeface="+mn-cs"/>
        </a:defRPr>
      </a:lvl1pPr>
      <a:lvl2pPr marL="2159950" algn="l" defTabSz="4319900" rtl="0" eaLnBrk="1" latinLnBrk="0" hangingPunct="1">
        <a:defRPr sz="8504" kern="1200">
          <a:solidFill>
            <a:schemeClr val="tx1"/>
          </a:solidFill>
          <a:latin typeface="+mn-lt"/>
          <a:ea typeface="+mn-ea"/>
          <a:cs typeface="+mn-cs"/>
        </a:defRPr>
      </a:lvl2pPr>
      <a:lvl3pPr marL="4319900" algn="l" defTabSz="4319900" rtl="0" eaLnBrk="1" latinLnBrk="0" hangingPunct="1">
        <a:defRPr sz="8504" kern="1200">
          <a:solidFill>
            <a:schemeClr val="tx1"/>
          </a:solidFill>
          <a:latin typeface="+mn-lt"/>
          <a:ea typeface="+mn-ea"/>
          <a:cs typeface="+mn-cs"/>
        </a:defRPr>
      </a:lvl3pPr>
      <a:lvl4pPr marL="6479850" algn="l" defTabSz="4319900" rtl="0" eaLnBrk="1" latinLnBrk="0" hangingPunct="1">
        <a:defRPr sz="8504" kern="1200">
          <a:solidFill>
            <a:schemeClr val="tx1"/>
          </a:solidFill>
          <a:latin typeface="+mn-lt"/>
          <a:ea typeface="+mn-ea"/>
          <a:cs typeface="+mn-cs"/>
        </a:defRPr>
      </a:lvl4pPr>
      <a:lvl5pPr marL="8639800" algn="l" defTabSz="4319900" rtl="0" eaLnBrk="1" latinLnBrk="0" hangingPunct="1">
        <a:defRPr sz="8504" kern="1200">
          <a:solidFill>
            <a:schemeClr val="tx1"/>
          </a:solidFill>
          <a:latin typeface="+mn-lt"/>
          <a:ea typeface="+mn-ea"/>
          <a:cs typeface="+mn-cs"/>
        </a:defRPr>
      </a:lvl5pPr>
      <a:lvl6pPr marL="10799750" algn="l" defTabSz="4319900" rtl="0" eaLnBrk="1" latinLnBrk="0" hangingPunct="1">
        <a:defRPr sz="8504" kern="1200">
          <a:solidFill>
            <a:schemeClr val="tx1"/>
          </a:solidFill>
          <a:latin typeface="+mn-lt"/>
          <a:ea typeface="+mn-ea"/>
          <a:cs typeface="+mn-cs"/>
        </a:defRPr>
      </a:lvl6pPr>
      <a:lvl7pPr marL="12959700" algn="l" defTabSz="4319900" rtl="0" eaLnBrk="1" latinLnBrk="0" hangingPunct="1">
        <a:defRPr sz="8504" kern="1200">
          <a:solidFill>
            <a:schemeClr val="tx1"/>
          </a:solidFill>
          <a:latin typeface="+mn-lt"/>
          <a:ea typeface="+mn-ea"/>
          <a:cs typeface="+mn-cs"/>
        </a:defRPr>
      </a:lvl7pPr>
      <a:lvl8pPr marL="15119650" algn="l" defTabSz="4319900" rtl="0" eaLnBrk="1" latinLnBrk="0" hangingPunct="1">
        <a:defRPr sz="8504" kern="1200">
          <a:solidFill>
            <a:schemeClr val="tx1"/>
          </a:solidFill>
          <a:latin typeface="+mn-lt"/>
          <a:ea typeface="+mn-ea"/>
          <a:cs typeface="+mn-cs"/>
        </a:defRPr>
      </a:lvl8pPr>
      <a:lvl9pPr marL="17279600" algn="l" defTabSz="4319900" rtl="0" eaLnBrk="1" latinLnBrk="0" hangingPunct="1">
        <a:defRPr sz="850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doi.org/10.1108/HESWBL-02-2015-0005" TargetMode="External"/><Relationship Id="rId3" Type="http://schemas.openxmlformats.org/officeDocument/2006/relationships/hyperlink" Target="mailto:c.conroy@salford.ac.uk" TargetMode="External"/><Relationship Id="rId7" Type="http://schemas.openxmlformats.org/officeDocument/2006/relationships/hyperlink" Target="https://www.qaa.ac.uk/the-quality-code/advice-and-guidance/work-based-learning" TargetMode="External"/><Relationship Id="rId12" Type="http://schemas.microsoft.com/office/2014/relationships/chartEx" Target="../charts/chartEx1.xml"/><Relationship Id="rId2" Type="http://schemas.openxmlformats.org/officeDocument/2006/relationships/notesSlide" Target="../notesSlides/notesSlide1.xml"/><Relationship Id="rId16" Type="http://schemas.openxmlformats.org/officeDocument/2006/relationships/image" Target="../media/image6.png"/><Relationship Id="rId1" Type="http://schemas.openxmlformats.org/officeDocument/2006/relationships/slideLayout" Target="../slideLayouts/slideLayout6.xml"/><Relationship Id="rId6" Type="http://schemas.openxmlformats.org/officeDocument/2006/relationships/hyperlink" Target="https://www.advance-he.ac.uk/knowledge-hub/employability-review-literature-2016-2021" TargetMode="External"/><Relationship Id="rId11" Type="http://schemas.openxmlformats.org/officeDocument/2006/relationships/image" Target="../media/image4.png"/><Relationship Id="rId5" Type="http://schemas.openxmlformats.org/officeDocument/2006/relationships/hyperlink" Target="https://doi.org/10.18543/tjhe-3(2)-2016" TargetMode="External"/><Relationship Id="rId15" Type="http://schemas.microsoft.com/office/2014/relationships/chartEx" Target="../charts/chartEx2.xml"/><Relationship Id="rId10" Type="http://schemas.openxmlformats.org/officeDocument/2006/relationships/image" Target="../media/image3.png"/><Relationship Id="rId4" Type="http://schemas.openxmlformats.org/officeDocument/2006/relationships/hyperlink" Target="mailto:a.p.clark@salford.ac.uk" TargetMode="External"/><Relationship Id="rId9" Type="http://schemas.openxmlformats.org/officeDocument/2006/relationships/hyperlink" Target="https://doi.org/10.1080/03075079.2019.1585420" TargetMode="External"/><Relationship Id="rId1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A35EF-0498-5912-E5BD-46486DBDC6A0}"/>
              </a:ext>
            </a:extLst>
          </p:cNvPr>
          <p:cNvSpPr>
            <a:spLocks noGrp="1"/>
          </p:cNvSpPr>
          <p:nvPr>
            <p:ph type="title" idx="4294967295"/>
          </p:nvPr>
        </p:nvSpPr>
        <p:spPr>
          <a:xfrm>
            <a:off x="488243" y="2997542"/>
            <a:ext cx="45231757" cy="4309475"/>
          </a:xfrm>
          <a:prstGeom prst="rect">
            <a:avLst/>
          </a:prstGeom>
        </p:spPr>
        <p:txBody>
          <a:bodyPr>
            <a:normAutofit fontScale="90000"/>
          </a:bodyPr>
          <a:lstStyle/>
          <a:p>
            <a:pPr algn="ctr">
              <a:lnSpc>
                <a:spcPct val="100000"/>
              </a:lnSpc>
            </a:pPr>
            <a:r>
              <a:rPr lang="en-GB" sz="10200" b="1" dirty="0"/>
              <a:t>Industry Engagement and Authentic Assessment, their contribution to </a:t>
            </a:r>
            <a:r>
              <a:rPr lang="en-GB" sz="10200" b="1" dirty="0" err="1"/>
              <a:t>Lifewide</a:t>
            </a:r>
            <a:r>
              <a:rPr lang="en-GB" sz="10200" b="1" dirty="0"/>
              <a:t> Learning for Postgraduate students of professionally orientated disciplines.</a:t>
            </a:r>
            <a:br>
              <a:rPr lang="en-GB" sz="9900" b="1" dirty="0"/>
            </a:br>
            <a:br>
              <a:rPr lang="en-GB" sz="600" b="1" dirty="0"/>
            </a:br>
            <a:r>
              <a:rPr lang="en-GB" sz="4400" dirty="0"/>
              <a:t>Carole Conroy </a:t>
            </a:r>
            <a:r>
              <a:rPr lang="en-GB" sz="4400" dirty="0">
                <a:hlinkClick r:id="rId3"/>
              </a:rPr>
              <a:t>c.conroy@salford.ac.uk</a:t>
            </a:r>
            <a:r>
              <a:rPr lang="en-GB" sz="4400" dirty="0"/>
              <a:t> Andrew Clark </a:t>
            </a:r>
            <a:r>
              <a:rPr lang="en-GB" sz="4400" dirty="0">
                <a:hlinkClick r:id="rId4"/>
              </a:rPr>
              <a:t>a.p.clark@salford.ac.uk</a:t>
            </a:r>
            <a:r>
              <a:rPr lang="en-GB" sz="4400" dirty="0"/>
              <a:t>  School of Science, Engineering &amp; Environment, University of Salford</a:t>
            </a:r>
            <a:br>
              <a:rPr lang="en-GB" sz="9431" dirty="0"/>
            </a:br>
            <a:endParaRPr lang="en-GB" sz="9431" dirty="0"/>
          </a:p>
        </p:txBody>
      </p:sp>
      <p:sp>
        <p:nvSpPr>
          <p:cNvPr id="6" name="Subtitle 2">
            <a:extLst>
              <a:ext uri="{FF2B5EF4-FFF2-40B4-BE49-F238E27FC236}">
                <a16:creationId xmlns:a16="http://schemas.microsoft.com/office/drawing/2014/main" id="{85E07634-DB5D-CAB6-1EE7-E13B7BD6A575}"/>
              </a:ext>
            </a:extLst>
          </p:cNvPr>
          <p:cNvSpPr txBox="1">
            <a:spLocks/>
          </p:cNvSpPr>
          <p:nvPr/>
        </p:nvSpPr>
        <p:spPr>
          <a:xfrm>
            <a:off x="16649883" y="8548415"/>
            <a:ext cx="13499735" cy="15647045"/>
          </a:xfrm>
          <a:prstGeom prst="rect">
            <a:avLst/>
          </a:prstGeom>
        </p:spPr>
        <p:txBody>
          <a:bodyPr vert="horz" lIns="195947" tIns="97973" rIns="195947" bIns="97973" rtlCol="0">
            <a:normAutofit/>
          </a:bodyPr>
          <a:lstStyle>
            <a:lvl1pPr marL="0" indent="0" algn="ctr" defTabSz="2015886" rtl="0" eaLnBrk="1" latinLnBrk="0" hangingPunct="1">
              <a:lnSpc>
                <a:spcPct val="90000"/>
              </a:lnSpc>
              <a:spcBef>
                <a:spcPts val="2205"/>
              </a:spcBef>
              <a:buFont typeface="Arial" panose="020B0604020202020204" pitchFamily="34" charset="0"/>
              <a:buNone/>
              <a:defRPr sz="5291" kern="1200">
                <a:solidFill>
                  <a:schemeClr val="tx1"/>
                </a:solidFill>
                <a:latin typeface="+mn-lt"/>
                <a:ea typeface="+mn-ea"/>
                <a:cs typeface="+mn-cs"/>
              </a:defRPr>
            </a:lvl1pPr>
            <a:lvl2pPr marL="1007943" indent="0" algn="ctr" defTabSz="2015886" rtl="0" eaLnBrk="1" latinLnBrk="0" hangingPunct="1">
              <a:lnSpc>
                <a:spcPct val="90000"/>
              </a:lnSpc>
              <a:spcBef>
                <a:spcPts val="1102"/>
              </a:spcBef>
              <a:buFont typeface="Arial" panose="020B0604020202020204" pitchFamily="34" charset="0"/>
              <a:buNone/>
              <a:defRPr sz="4409" kern="1200">
                <a:solidFill>
                  <a:schemeClr val="tx1"/>
                </a:solidFill>
                <a:latin typeface="+mn-lt"/>
                <a:ea typeface="+mn-ea"/>
                <a:cs typeface="+mn-cs"/>
              </a:defRPr>
            </a:lvl2pPr>
            <a:lvl3pPr marL="2015886" indent="0" algn="ctr" defTabSz="2015886" rtl="0" eaLnBrk="1" latinLnBrk="0" hangingPunct="1">
              <a:lnSpc>
                <a:spcPct val="90000"/>
              </a:lnSpc>
              <a:spcBef>
                <a:spcPts val="1102"/>
              </a:spcBef>
              <a:buFont typeface="Arial" panose="020B0604020202020204" pitchFamily="34" charset="0"/>
              <a:buNone/>
              <a:defRPr sz="3968" kern="1200">
                <a:solidFill>
                  <a:schemeClr val="tx1"/>
                </a:solidFill>
                <a:latin typeface="+mn-lt"/>
                <a:ea typeface="+mn-ea"/>
                <a:cs typeface="+mn-cs"/>
              </a:defRPr>
            </a:lvl3pPr>
            <a:lvl4pPr marL="3023829"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4pPr>
            <a:lvl5pPr marL="4031772"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5pPr>
            <a:lvl6pPr marL="5039716"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6pPr>
            <a:lvl7pPr marL="6047659"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7pPr>
            <a:lvl8pPr marL="7055602"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8pPr>
            <a:lvl9pPr marL="8063545"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9pPr>
          </a:lstStyle>
          <a:p>
            <a:endParaRPr lang="en-GB" sz="11338" dirty="0"/>
          </a:p>
        </p:txBody>
      </p:sp>
      <p:sp>
        <p:nvSpPr>
          <p:cNvPr id="8" name="Subtitle 2">
            <a:extLst>
              <a:ext uri="{FF2B5EF4-FFF2-40B4-BE49-F238E27FC236}">
                <a16:creationId xmlns:a16="http://schemas.microsoft.com/office/drawing/2014/main" id="{4E1130BF-00BD-A937-FCA4-BEB02B9DBFBC}"/>
              </a:ext>
            </a:extLst>
          </p:cNvPr>
          <p:cNvSpPr txBox="1">
            <a:spLocks/>
          </p:cNvSpPr>
          <p:nvPr/>
        </p:nvSpPr>
        <p:spPr>
          <a:xfrm>
            <a:off x="31220297" y="8416867"/>
            <a:ext cx="13499735" cy="15647045"/>
          </a:xfrm>
          <a:prstGeom prst="rect">
            <a:avLst/>
          </a:prstGeom>
        </p:spPr>
        <p:txBody>
          <a:bodyPr vert="horz" lIns="195947" tIns="97973" rIns="195947" bIns="97973" rtlCol="0">
            <a:normAutofit/>
          </a:bodyPr>
          <a:lstStyle>
            <a:lvl1pPr marL="0" indent="0" algn="ctr" defTabSz="2015886" rtl="0" eaLnBrk="1" latinLnBrk="0" hangingPunct="1">
              <a:lnSpc>
                <a:spcPct val="90000"/>
              </a:lnSpc>
              <a:spcBef>
                <a:spcPts val="2205"/>
              </a:spcBef>
              <a:buFont typeface="Arial" panose="020B0604020202020204" pitchFamily="34" charset="0"/>
              <a:buNone/>
              <a:defRPr sz="5291" kern="1200">
                <a:solidFill>
                  <a:schemeClr val="tx1"/>
                </a:solidFill>
                <a:latin typeface="+mn-lt"/>
                <a:ea typeface="+mn-ea"/>
                <a:cs typeface="+mn-cs"/>
              </a:defRPr>
            </a:lvl1pPr>
            <a:lvl2pPr marL="1007943" indent="0" algn="ctr" defTabSz="2015886" rtl="0" eaLnBrk="1" latinLnBrk="0" hangingPunct="1">
              <a:lnSpc>
                <a:spcPct val="90000"/>
              </a:lnSpc>
              <a:spcBef>
                <a:spcPts val="1102"/>
              </a:spcBef>
              <a:buFont typeface="Arial" panose="020B0604020202020204" pitchFamily="34" charset="0"/>
              <a:buNone/>
              <a:defRPr sz="4409" kern="1200">
                <a:solidFill>
                  <a:schemeClr val="tx1"/>
                </a:solidFill>
                <a:latin typeface="+mn-lt"/>
                <a:ea typeface="+mn-ea"/>
                <a:cs typeface="+mn-cs"/>
              </a:defRPr>
            </a:lvl2pPr>
            <a:lvl3pPr marL="2015886" indent="0" algn="ctr" defTabSz="2015886" rtl="0" eaLnBrk="1" latinLnBrk="0" hangingPunct="1">
              <a:lnSpc>
                <a:spcPct val="90000"/>
              </a:lnSpc>
              <a:spcBef>
                <a:spcPts val="1102"/>
              </a:spcBef>
              <a:buFont typeface="Arial" panose="020B0604020202020204" pitchFamily="34" charset="0"/>
              <a:buNone/>
              <a:defRPr sz="3968" kern="1200">
                <a:solidFill>
                  <a:schemeClr val="tx1"/>
                </a:solidFill>
                <a:latin typeface="+mn-lt"/>
                <a:ea typeface="+mn-ea"/>
                <a:cs typeface="+mn-cs"/>
              </a:defRPr>
            </a:lvl3pPr>
            <a:lvl4pPr marL="3023829"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4pPr>
            <a:lvl5pPr marL="4031772"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5pPr>
            <a:lvl6pPr marL="5039716"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6pPr>
            <a:lvl7pPr marL="6047659"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7pPr>
            <a:lvl8pPr marL="7055602"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8pPr>
            <a:lvl9pPr marL="8063545"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9pPr>
          </a:lstStyle>
          <a:p>
            <a:endParaRPr lang="en-GB" sz="11338" dirty="0"/>
          </a:p>
        </p:txBody>
      </p:sp>
      <p:sp>
        <p:nvSpPr>
          <p:cNvPr id="9" name="Subtitle 2">
            <a:extLst>
              <a:ext uri="{FF2B5EF4-FFF2-40B4-BE49-F238E27FC236}">
                <a16:creationId xmlns:a16="http://schemas.microsoft.com/office/drawing/2014/main" id="{99B9628A-50FB-16C4-18F3-F74927EE2CCB}"/>
              </a:ext>
            </a:extLst>
          </p:cNvPr>
          <p:cNvSpPr txBox="1">
            <a:spLocks/>
          </p:cNvSpPr>
          <p:nvPr/>
        </p:nvSpPr>
        <p:spPr>
          <a:xfrm>
            <a:off x="16653948" y="8840489"/>
            <a:ext cx="13499735" cy="15647045"/>
          </a:xfrm>
          <a:prstGeom prst="rect">
            <a:avLst/>
          </a:prstGeom>
        </p:spPr>
        <p:txBody>
          <a:bodyPr vert="horz" lIns="195947" tIns="97973" rIns="195947" bIns="97973" rtlCol="0">
            <a:normAutofit/>
          </a:bodyPr>
          <a:lstStyle>
            <a:lvl1pPr marL="0" indent="0" algn="ctr" defTabSz="2015886" rtl="0" eaLnBrk="1" latinLnBrk="0" hangingPunct="1">
              <a:lnSpc>
                <a:spcPct val="90000"/>
              </a:lnSpc>
              <a:spcBef>
                <a:spcPts val="2205"/>
              </a:spcBef>
              <a:buFont typeface="Arial" panose="020B0604020202020204" pitchFamily="34" charset="0"/>
              <a:buNone/>
              <a:defRPr sz="5291" kern="1200">
                <a:solidFill>
                  <a:schemeClr val="tx1"/>
                </a:solidFill>
                <a:latin typeface="+mn-lt"/>
                <a:ea typeface="+mn-ea"/>
                <a:cs typeface="+mn-cs"/>
              </a:defRPr>
            </a:lvl1pPr>
            <a:lvl2pPr marL="1007943" indent="0" algn="ctr" defTabSz="2015886" rtl="0" eaLnBrk="1" latinLnBrk="0" hangingPunct="1">
              <a:lnSpc>
                <a:spcPct val="90000"/>
              </a:lnSpc>
              <a:spcBef>
                <a:spcPts val="1102"/>
              </a:spcBef>
              <a:buFont typeface="Arial" panose="020B0604020202020204" pitchFamily="34" charset="0"/>
              <a:buNone/>
              <a:defRPr sz="4409" kern="1200">
                <a:solidFill>
                  <a:schemeClr val="tx1"/>
                </a:solidFill>
                <a:latin typeface="+mn-lt"/>
                <a:ea typeface="+mn-ea"/>
                <a:cs typeface="+mn-cs"/>
              </a:defRPr>
            </a:lvl2pPr>
            <a:lvl3pPr marL="2015886" indent="0" algn="ctr" defTabSz="2015886" rtl="0" eaLnBrk="1" latinLnBrk="0" hangingPunct="1">
              <a:lnSpc>
                <a:spcPct val="90000"/>
              </a:lnSpc>
              <a:spcBef>
                <a:spcPts val="1102"/>
              </a:spcBef>
              <a:buFont typeface="Arial" panose="020B0604020202020204" pitchFamily="34" charset="0"/>
              <a:buNone/>
              <a:defRPr sz="3968" kern="1200">
                <a:solidFill>
                  <a:schemeClr val="tx1"/>
                </a:solidFill>
                <a:latin typeface="+mn-lt"/>
                <a:ea typeface="+mn-ea"/>
                <a:cs typeface="+mn-cs"/>
              </a:defRPr>
            </a:lvl3pPr>
            <a:lvl4pPr marL="3023829"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4pPr>
            <a:lvl5pPr marL="4031772"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5pPr>
            <a:lvl6pPr marL="5039716"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6pPr>
            <a:lvl7pPr marL="6047659"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7pPr>
            <a:lvl8pPr marL="7055602"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8pPr>
            <a:lvl9pPr marL="8063545" indent="0" algn="ctr" defTabSz="2015886" rtl="0" eaLnBrk="1" latinLnBrk="0" hangingPunct="1">
              <a:lnSpc>
                <a:spcPct val="90000"/>
              </a:lnSpc>
              <a:spcBef>
                <a:spcPts val="1102"/>
              </a:spcBef>
              <a:buFont typeface="Arial" panose="020B0604020202020204" pitchFamily="34" charset="0"/>
              <a:buNone/>
              <a:defRPr sz="3527" kern="1200">
                <a:solidFill>
                  <a:schemeClr val="tx1"/>
                </a:solidFill>
                <a:latin typeface="+mn-lt"/>
                <a:ea typeface="+mn-ea"/>
                <a:cs typeface="+mn-cs"/>
              </a:defRPr>
            </a:lvl9pPr>
          </a:lstStyle>
          <a:p>
            <a:endParaRPr lang="en-GB" sz="11338" dirty="0"/>
          </a:p>
        </p:txBody>
      </p:sp>
      <p:sp>
        <p:nvSpPr>
          <p:cNvPr id="14" name="TextBox 13">
            <a:extLst>
              <a:ext uri="{FF2B5EF4-FFF2-40B4-BE49-F238E27FC236}">
                <a16:creationId xmlns:a16="http://schemas.microsoft.com/office/drawing/2014/main" id="{EE356F2B-E870-8B57-40D2-7C72632DE7B7}"/>
              </a:ext>
            </a:extLst>
          </p:cNvPr>
          <p:cNvSpPr txBox="1"/>
          <p:nvPr/>
        </p:nvSpPr>
        <p:spPr>
          <a:xfrm>
            <a:off x="1639226" y="7187226"/>
            <a:ext cx="13935374" cy="13111923"/>
          </a:xfrm>
          <a:prstGeom prst="rect">
            <a:avLst/>
          </a:prstGeom>
          <a:noFill/>
          <a:ln w="12700">
            <a:noFill/>
          </a:ln>
        </p:spPr>
        <p:txBody>
          <a:bodyPr wrap="square" rtlCol="0">
            <a:spAutoFit/>
          </a:bodyPr>
          <a:lstStyle/>
          <a:p>
            <a:pPr marL="1102301" indent="-1102301">
              <a:buAutoNum type="arabicPeriod"/>
            </a:pPr>
            <a:r>
              <a:rPr lang="en-GB" sz="6400" dirty="0"/>
              <a:t>Introduction </a:t>
            </a:r>
          </a:p>
          <a:p>
            <a:pPr>
              <a:lnSpc>
                <a:spcPct val="107000"/>
              </a:lnSpc>
              <a:spcAft>
                <a:spcPts val="1714"/>
              </a:spcAft>
            </a:pPr>
            <a:r>
              <a:rPr lang="en-GB" sz="3200" dirty="0">
                <a:latin typeface="Calibri" panose="020F0502020204030204" pitchFamily="34" charset="0"/>
                <a:ea typeface="Calibri" panose="020F0502020204030204" pitchFamily="34" charset="0"/>
                <a:cs typeface="Times New Roman" panose="02020603050405020304" pitchFamily="18" charset="0"/>
              </a:rPr>
              <a:t>A tenet of constructive alignment is that it is what the learner does that makes them learn (Biggs &amp; Tang, 2011).  Encouraging learning, teaching, and assessment strategies that engage students, and working with employers to embed real-world learning into the curriculum is fundamental to the development of the identity of aspiring professionals. Furthermore, graduate employability is increasingly shifting “</a:t>
            </a:r>
            <a:r>
              <a:rPr lang="en-GB" sz="3200" i="1" dirty="0">
                <a:latin typeface="Calibri" panose="020F0502020204030204" pitchFamily="34" charset="0"/>
                <a:ea typeface="Calibri" panose="020F0502020204030204" pitchFamily="34" charset="0"/>
                <a:cs typeface="Times New Roman" panose="02020603050405020304" pitchFamily="18" charset="0"/>
              </a:rPr>
              <a:t>towards identity-based and relational accounts…with increasing alertness shown to specific context and local variations</a:t>
            </a:r>
            <a:r>
              <a:rPr lang="en-GB" sz="3200" dirty="0">
                <a:latin typeface="Calibri" panose="020F0502020204030204" pitchFamily="34" charset="0"/>
                <a:ea typeface="Calibri" panose="020F0502020204030204" pitchFamily="34" charset="0"/>
                <a:cs typeface="Times New Roman" panose="02020603050405020304" pitchFamily="18" charset="0"/>
              </a:rPr>
              <a:t>” (Dalrymple </a:t>
            </a:r>
            <a:r>
              <a:rPr lang="en-GB" sz="3200" i="1" dirty="0">
                <a:latin typeface="Calibri" panose="020F0502020204030204" pitchFamily="34" charset="0"/>
                <a:ea typeface="Calibri" panose="020F0502020204030204" pitchFamily="34" charset="0"/>
                <a:cs typeface="Times New Roman" panose="02020603050405020304" pitchFamily="18" charset="0"/>
              </a:rPr>
              <a:t>et al., </a:t>
            </a:r>
            <a:r>
              <a:rPr lang="en-GB" sz="3200" dirty="0">
                <a:latin typeface="Calibri" panose="020F0502020204030204" pitchFamily="34" charset="0"/>
                <a:ea typeface="Calibri" panose="020F0502020204030204" pitchFamily="34" charset="0"/>
                <a:cs typeface="Times New Roman" panose="02020603050405020304" pitchFamily="18" charset="0"/>
              </a:rPr>
              <a:t>2021, p. 30). Structured opportunities for work-based learning, such as live-brief projects (QAA, 2018), are valued by Professional, Statutory &amp; Regulatory Bodies (PSRBs) for the opportunities afforded for behavioural competency development such as stakeholder management, personal performance, communication and working with others. Moreover, they support innovation in </a:t>
            </a:r>
            <a:r>
              <a:rPr lang="en-GB" sz="3200" dirty="0" err="1">
                <a:latin typeface="Calibri" panose="020F0502020204030204" pitchFamily="34" charset="0"/>
                <a:ea typeface="Calibri" panose="020F0502020204030204" pitchFamily="34" charset="0"/>
                <a:cs typeface="Times New Roman" panose="02020603050405020304" pitchFamily="18" charset="0"/>
              </a:rPr>
              <a:t>Lifewide</a:t>
            </a:r>
            <a:r>
              <a:rPr lang="en-GB" sz="3200" dirty="0">
                <a:latin typeface="Calibri" panose="020F0502020204030204" pitchFamily="34" charset="0"/>
                <a:ea typeface="Calibri" panose="020F0502020204030204" pitchFamily="34" charset="0"/>
                <a:cs typeface="Times New Roman" panose="02020603050405020304" pitchFamily="18" charset="0"/>
              </a:rPr>
              <a:t> learning, assisting in the development of graduates for the world of work, enabling them to play a leading role in the formulation, implementation, and evaluation of policy and practice initiatives. The L7 Professional Practice module is delivered to cohorts of ~70 PGT students of professional programmes. The module starts with a series of workshops on performing in teams and interacting with clients. Administration of the Belbin Team Roles Self Perception Inventory assists students in understanding themselves, developing an awareness and ownership of an employability need (Reid, 2016; Succi &amp; </a:t>
            </a:r>
            <a:r>
              <a:rPr lang="en-GB" sz="3200" dirty="0" err="1">
                <a:latin typeface="Calibri" panose="020F0502020204030204" pitchFamily="34" charset="0"/>
                <a:ea typeface="Calibri" panose="020F0502020204030204" pitchFamily="34" charset="0"/>
                <a:cs typeface="Times New Roman" panose="02020603050405020304" pitchFamily="18" charset="0"/>
              </a:rPr>
              <a:t>Canovi</a:t>
            </a:r>
            <a:r>
              <a:rPr lang="en-GB" sz="3200" dirty="0">
                <a:latin typeface="Calibri" panose="020F0502020204030204" pitchFamily="34" charset="0"/>
                <a:ea typeface="Calibri" panose="020F0502020204030204" pitchFamily="34" charset="0"/>
                <a:cs typeface="Times New Roman" panose="02020603050405020304" pitchFamily="18" charset="0"/>
              </a:rPr>
              <a:t>, 2020). Students then work as part of a team on a live-brief project relevant to their degree discipline. Authentic assessment is achieved through a portfolio and comprises a team project report, a team poster, and an individual reflective commentary of the project experience</a:t>
            </a:r>
            <a:r>
              <a:rPr lang="en-GB" sz="30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9" name="TextBox 18">
            <a:extLst>
              <a:ext uri="{FF2B5EF4-FFF2-40B4-BE49-F238E27FC236}">
                <a16:creationId xmlns:a16="http://schemas.microsoft.com/office/drawing/2014/main" id="{E395C0AD-35FD-3EDD-9615-9C28E7FAC4A1}"/>
              </a:ext>
            </a:extLst>
          </p:cNvPr>
          <p:cNvSpPr txBox="1"/>
          <p:nvPr/>
        </p:nvSpPr>
        <p:spPr>
          <a:xfrm>
            <a:off x="16293632" y="7187221"/>
            <a:ext cx="13935374" cy="25659781"/>
          </a:xfrm>
          <a:prstGeom prst="rect">
            <a:avLst/>
          </a:prstGeom>
          <a:noFill/>
          <a:ln w="12700">
            <a:noFill/>
          </a:ln>
        </p:spPr>
        <p:txBody>
          <a:bodyPr wrap="square" rtlCol="0">
            <a:spAutoFit/>
          </a:bodyPr>
          <a:lstStyle/>
          <a:p>
            <a:pPr marL="979824" indent="-979824">
              <a:buFont typeface="+mj-lt"/>
              <a:buAutoNum type="arabicPeriod" startAt="4"/>
            </a:pPr>
            <a:r>
              <a:rPr lang="en-GB" sz="6400" dirty="0"/>
              <a:t>Results </a:t>
            </a:r>
          </a:p>
          <a:p>
            <a:r>
              <a:rPr lang="en-GB" sz="3200" dirty="0"/>
              <a:t>This section presents an analysis of the qualitative narratives from the student voice (Table 1), complemented by the findings of the pilot survey (Figs. 1-3). </a:t>
            </a:r>
          </a:p>
          <a:p>
            <a:endParaRPr lang="en-GB" sz="3200" dirty="0"/>
          </a:p>
          <a:p>
            <a:r>
              <a:rPr lang="en-GB" sz="3200" dirty="0"/>
              <a:t>Table 1: Student Narrative review of Professional Practice module</a:t>
            </a:r>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2143" dirty="0"/>
          </a:p>
          <a:p>
            <a:endParaRPr lang="en-GB" sz="3000" dirty="0"/>
          </a:p>
          <a:p>
            <a:endParaRPr lang="en-GB" sz="3000" dirty="0"/>
          </a:p>
          <a:p>
            <a:r>
              <a:rPr lang="en-GB" sz="2800" dirty="0"/>
              <a:t>Fig. 1 Employer Pilot Study total score of graduate attributes  (a) relevance of graduate attributes to business environment (b) extent to which live brief project enables the development of graduate behaviours and attributes. </a:t>
            </a:r>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i="1" dirty="0"/>
          </a:p>
          <a:p>
            <a:endParaRPr lang="en-GB" sz="3000" i="1" dirty="0"/>
          </a:p>
          <a:p>
            <a:endParaRPr lang="en-GB" sz="3000" i="1" dirty="0"/>
          </a:p>
          <a:p>
            <a:endParaRPr lang="en-GB" sz="3000" i="1" dirty="0"/>
          </a:p>
          <a:p>
            <a:endParaRPr lang="en-GB" sz="2800" i="1" dirty="0"/>
          </a:p>
          <a:p>
            <a:r>
              <a:rPr lang="en-GB" sz="2800" i="1" dirty="0"/>
              <a:t>Note: Assigning a scale score where 1 is “not at all” and 5 is “extremely relevant/extremely so”. </a:t>
            </a:r>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a:p>
            <a:endParaRPr lang="en-GB" sz="3000" dirty="0"/>
          </a:p>
        </p:txBody>
      </p:sp>
      <p:sp>
        <p:nvSpPr>
          <p:cNvPr id="21" name="TextBox 20">
            <a:extLst>
              <a:ext uri="{FF2B5EF4-FFF2-40B4-BE49-F238E27FC236}">
                <a16:creationId xmlns:a16="http://schemas.microsoft.com/office/drawing/2014/main" id="{7DB58D53-8224-C5F0-FCE8-812A51FC45FC}"/>
              </a:ext>
            </a:extLst>
          </p:cNvPr>
          <p:cNvSpPr txBox="1"/>
          <p:nvPr/>
        </p:nvSpPr>
        <p:spPr>
          <a:xfrm>
            <a:off x="30745829" y="7195527"/>
            <a:ext cx="13935374" cy="8472063"/>
          </a:xfrm>
          <a:prstGeom prst="rect">
            <a:avLst/>
          </a:prstGeom>
          <a:noFill/>
          <a:ln w="12700">
            <a:noFill/>
          </a:ln>
        </p:spPr>
        <p:txBody>
          <a:bodyPr wrap="square" rtlCol="0">
            <a:spAutoFit/>
          </a:bodyPr>
          <a:lstStyle/>
          <a:p>
            <a:pPr marL="979824" indent="-979824">
              <a:buFont typeface="+mj-lt"/>
              <a:buAutoNum type="arabicPeriod" startAt="5"/>
            </a:pPr>
            <a:r>
              <a:rPr lang="en-GB" sz="6400" dirty="0"/>
              <a:t>Discussion </a:t>
            </a:r>
          </a:p>
          <a:p>
            <a:pPr>
              <a:lnSpc>
                <a:spcPct val="107000"/>
              </a:lnSpc>
              <a:spcAft>
                <a:spcPts val="800"/>
              </a:spcAft>
            </a:pPr>
            <a:r>
              <a:rPr lang="en-GB" sz="3200" dirty="0">
                <a:effectLst/>
                <a:latin typeface="Calibri" panose="020F0502020204030204" pitchFamily="34" charset="0"/>
                <a:ea typeface="Calibri" panose="020F0502020204030204" pitchFamily="34" charset="0"/>
                <a:cs typeface="Times New Roman" panose="02020603050405020304" pitchFamily="18" charset="0"/>
              </a:rPr>
              <a:t>The ranking reveals a prioritisation by employers, suggesting attributes both highly sought-after by employers and seen to be developed in the live-brief project. Fig. 1 (a) and (b) show the intersectionality of four attributes, all ranked in the top five: effective communication, professional integrity and conduct, planning and managing workload, working with stakeholders. This reveals some incongruity with other employability literature (</a:t>
            </a:r>
            <a:r>
              <a:rPr lang="en-GB" sz="3200" dirty="0" err="1">
                <a:effectLst/>
                <a:latin typeface="Calibri" panose="020F0502020204030204" pitchFamily="34" charset="0"/>
                <a:ea typeface="Calibri" panose="020F0502020204030204" pitchFamily="34" charset="0"/>
                <a:cs typeface="Times New Roman" panose="02020603050405020304" pitchFamily="18" charset="0"/>
              </a:rPr>
              <a:t>Cinique</a:t>
            </a:r>
            <a:r>
              <a:rPr lang="en-GB" sz="3200" dirty="0">
                <a:effectLst/>
                <a:latin typeface="Calibri" panose="020F0502020204030204" pitchFamily="34" charset="0"/>
                <a:ea typeface="Calibri" panose="020F0502020204030204" pitchFamily="34" charset="0"/>
                <a:cs typeface="Times New Roman" panose="02020603050405020304" pitchFamily="18" charset="0"/>
              </a:rPr>
              <a:t>, 2016).  Key themes emerging from the analysis of the student voice (Table 1) support these findings, particularly around self-realisation, action planning, and self-actualisation, transferrable skills, building confidence through problem-solving, and becoming a reflective practitioner.  </a:t>
            </a:r>
          </a:p>
          <a:p>
            <a:pPr>
              <a:lnSpc>
                <a:spcPct val="107000"/>
              </a:lnSpc>
              <a:spcAft>
                <a:spcPts val="800"/>
              </a:spcAft>
            </a:pPr>
            <a:r>
              <a:rPr lang="en-GB" sz="3200" dirty="0">
                <a:effectLst/>
                <a:latin typeface="Calibri" panose="020F0502020204030204" pitchFamily="34" charset="0"/>
                <a:ea typeface="Calibri" panose="020F0502020204030204" pitchFamily="34" charset="0"/>
                <a:cs typeface="Times New Roman" panose="02020603050405020304" pitchFamily="18" charset="0"/>
              </a:rPr>
              <a:t>The small pilot group sample size of employers (n=5 employers) is a limitation to the generalisability of the findings yet there is a clear synergy between the various stakeholders. Learning within live briefs is shown to be a social construct informed by HEIs, employers, PSRBs, and learners themselves, specific to context (Dalrymple </a:t>
            </a:r>
            <a:r>
              <a:rPr lang="en-GB" sz="3200" i="1" dirty="0">
                <a:effectLst/>
                <a:latin typeface="Calibri" panose="020F0502020204030204" pitchFamily="34" charset="0"/>
                <a:ea typeface="Calibri" panose="020F0502020204030204" pitchFamily="34" charset="0"/>
                <a:cs typeface="Times New Roman" panose="02020603050405020304" pitchFamily="18" charset="0"/>
              </a:rPr>
              <a:t>et al., </a:t>
            </a:r>
            <a:r>
              <a:rPr lang="en-GB" sz="3200" dirty="0">
                <a:effectLst/>
                <a:latin typeface="Calibri" panose="020F0502020204030204" pitchFamily="34" charset="0"/>
                <a:ea typeface="Calibri" panose="020F0502020204030204" pitchFamily="34" charset="0"/>
                <a:cs typeface="Times New Roman" panose="02020603050405020304" pitchFamily="18" charset="0"/>
              </a:rPr>
              <a:t>2021). </a:t>
            </a:r>
          </a:p>
        </p:txBody>
      </p:sp>
      <p:sp>
        <p:nvSpPr>
          <p:cNvPr id="25" name="TextBox 24">
            <a:extLst>
              <a:ext uri="{FF2B5EF4-FFF2-40B4-BE49-F238E27FC236}">
                <a16:creationId xmlns:a16="http://schemas.microsoft.com/office/drawing/2014/main" id="{60E76D4A-DF89-49EB-3CEF-FEE3AF8EA348}"/>
              </a:ext>
            </a:extLst>
          </p:cNvPr>
          <p:cNvSpPr txBox="1"/>
          <p:nvPr/>
        </p:nvSpPr>
        <p:spPr>
          <a:xfrm>
            <a:off x="1553836" y="25290980"/>
            <a:ext cx="13935374" cy="6036909"/>
          </a:xfrm>
          <a:prstGeom prst="rect">
            <a:avLst/>
          </a:prstGeom>
          <a:noFill/>
          <a:ln w="12700">
            <a:noFill/>
          </a:ln>
        </p:spPr>
        <p:txBody>
          <a:bodyPr wrap="square" rtlCol="0">
            <a:spAutoFit/>
          </a:bodyPr>
          <a:lstStyle/>
          <a:p>
            <a:pPr marL="979824" indent="-979824">
              <a:buFont typeface="+mj-lt"/>
              <a:buAutoNum type="arabicPeriod" startAt="3"/>
            </a:pPr>
            <a:r>
              <a:rPr lang="en-GB" sz="6400" dirty="0"/>
              <a:t>Methods </a:t>
            </a:r>
          </a:p>
          <a:p>
            <a:r>
              <a:rPr lang="en-GB" sz="3200" dirty="0"/>
              <a:t>The pilot adopted a mixed methodology design approach, data was collected and synthesised from module evaluations and module performance statistics. A sample of student individual reflective commentaries was analysed to draw out a narrative of the student journey through the module learning experience. Analysis of PSRB accreditation curriculum statements with respect to behavioural attributes informed the design of a survey questionnaire. A pilot study of employers’ perceptions of the learning experience was undertaken involving a survey completed by a small sample of employers involved in co-designing and supporting live-briefs. </a:t>
            </a:r>
          </a:p>
          <a:p>
            <a:endParaRPr lang="en-GB" sz="3429" dirty="0"/>
          </a:p>
        </p:txBody>
      </p:sp>
      <p:sp>
        <p:nvSpPr>
          <p:cNvPr id="26" name="TextBox 25">
            <a:extLst>
              <a:ext uri="{FF2B5EF4-FFF2-40B4-BE49-F238E27FC236}">
                <a16:creationId xmlns:a16="http://schemas.microsoft.com/office/drawing/2014/main" id="{FECB700E-418A-2A03-FAA4-61640D8721A7}"/>
              </a:ext>
            </a:extLst>
          </p:cNvPr>
          <p:cNvSpPr txBox="1"/>
          <p:nvPr/>
        </p:nvSpPr>
        <p:spPr>
          <a:xfrm>
            <a:off x="1523575" y="20086415"/>
            <a:ext cx="13931778" cy="5016758"/>
          </a:xfrm>
          <a:prstGeom prst="rect">
            <a:avLst/>
          </a:prstGeom>
          <a:noFill/>
          <a:ln w="12700">
            <a:noFill/>
          </a:ln>
        </p:spPr>
        <p:txBody>
          <a:bodyPr wrap="square" rtlCol="0">
            <a:spAutoFit/>
          </a:bodyPr>
          <a:lstStyle/>
          <a:p>
            <a:pPr marL="979824" indent="-979824">
              <a:buFont typeface="+mj-lt"/>
              <a:buAutoNum type="arabicPeriod" startAt="2"/>
            </a:pPr>
            <a:r>
              <a:rPr lang="en-GB" sz="6400" dirty="0"/>
              <a:t>Aims and Objectives </a:t>
            </a:r>
          </a:p>
          <a:p>
            <a:r>
              <a:rPr lang="en-GB" sz="3200" dirty="0"/>
              <a:t>The study aims to investigate student and employer perceptions of the contribution of live-brief projects to </a:t>
            </a:r>
            <a:r>
              <a:rPr lang="en-GB" sz="3200" dirty="0" err="1"/>
              <a:t>Lifewide</a:t>
            </a:r>
            <a:r>
              <a:rPr lang="en-GB" sz="3200" dirty="0"/>
              <a:t> learning in professional contexts.   </a:t>
            </a:r>
          </a:p>
          <a:p>
            <a:endParaRPr lang="en-GB" sz="3200" dirty="0"/>
          </a:p>
          <a:p>
            <a:r>
              <a:rPr lang="en-GB" sz="3200" dirty="0"/>
              <a:t>Objectives are to:</a:t>
            </a:r>
          </a:p>
          <a:p>
            <a:pPr marL="612389" indent="-612389">
              <a:buFont typeface="Arial" panose="020B0604020202020204" pitchFamily="34" charset="0"/>
              <a:buChar char="•"/>
            </a:pPr>
            <a:r>
              <a:rPr lang="en-GB" sz="3200" dirty="0"/>
              <a:t>Explore the intersectionality of PSRB expectations of professional behaviours with graduate attributes as perceived by employers </a:t>
            </a:r>
          </a:p>
          <a:p>
            <a:pPr marL="612389" indent="-612389">
              <a:buFont typeface="Arial" panose="020B0604020202020204" pitchFamily="34" charset="0"/>
              <a:buChar char="•"/>
            </a:pPr>
            <a:r>
              <a:rPr lang="en-GB" sz="3200" dirty="0"/>
              <a:t>Evaluate employer perception of the use of live-brief projects </a:t>
            </a:r>
          </a:p>
          <a:p>
            <a:pPr marL="612389" indent="-612389">
              <a:buFont typeface="Arial" panose="020B0604020202020204" pitchFamily="34" charset="0"/>
              <a:buChar char="•"/>
            </a:pPr>
            <a:r>
              <a:rPr lang="en-GB" sz="3200" dirty="0"/>
              <a:t>Evaluate student learner perception of the use of live-brief projects  </a:t>
            </a:r>
          </a:p>
        </p:txBody>
      </p:sp>
      <p:sp>
        <p:nvSpPr>
          <p:cNvPr id="27" name="TextBox 26">
            <a:extLst>
              <a:ext uri="{FF2B5EF4-FFF2-40B4-BE49-F238E27FC236}">
                <a16:creationId xmlns:a16="http://schemas.microsoft.com/office/drawing/2014/main" id="{79AB7E6E-FCC9-C1AF-4421-1205817CDF8A}"/>
              </a:ext>
            </a:extLst>
          </p:cNvPr>
          <p:cNvSpPr txBox="1"/>
          <p:nvPr/>
        </p:nvSpPr>
        <p:spPr>
          <a:xfrm>
            <a:off x="30716289" y="15594721"/>
            <a:ext cx="13935374" cy="6001643"/>
          </a:xfrm>
          <a:prstGeom prst="rect">
            <a:avLst/>
          </a:prstGeom>
          <a:noFill/>
          <a:ln w="12700">
            <a:noFill/>
          </a:ln>
        </p:spPr>
        <p:txBody>
          <a:bodyPr wrap="square" rtlCol="0">
            <a:spAutoFit/>
          </a:bodyPr>
          <a:lstStyle/>
          <a:p>
            <a:pPr marL="979824" indent="-979824">
              <a:buFont typeface="+mj-lt"/>
              <a:buAutoNum type="arabicPeriod" startAt="6"/>
            </a:pPr>
            <a:r>
              <a:rPr lang="en-GB" sz="6400" dirty="0"/>
              <a:t>Conclusions and Recommendations for Further Research </a:t>
            </a:r>
          </a:p>
          <a:p>
            <a:pPr defTabSz="979824">
              <a:defRPr/>
            </a:pPr>
            <a:r>
              <a:rPr lang="en-GB" sz="3200" dirty="0">
                <a:solidFill>
                  <a:prstClr val="black"/>
                </a:solidFill>
                <a:latin typeface="Calibri" panose="020F0502020204030204"/>
              </a:rPr>
              <a:t>These initial findings of the pilot study demonstrate that a live-brief space of learning can contribute to the domain of informal learning and personal development whilst involved in formal study, a key principle of </a:t>
            </a:r>
            <a:r>
              <a:rPr lang="en-GB" sz="3200" dirty="0" err="1">
                <a:solidFill>
                  <a:prstClr val="black"/>
                </a:solidFill>
                <a:latin typeface="Calibri" panose="020F0502020204030204"/>
              </a:rPr>
              <a:t>Lifewide</a:t>
            </a:r>
            <a:r>
              <a:rPr lang="en-GB" sz="3200" dirty="0">
                <a:solidFill>
                  <a:prstClr val="black"/>
                </a:solidFill>
                <a:latin typeface="Calibri" panose="020F0502020204030204"/>
              </a:rPr>
              <a:t> learning. </a:t>
            </a:r>
            <a:r>
              <a:rPr lang="en-GB" sz="3200" dirty="0">
                <a:solidFill>
                  <a:prstClr val="black"/>
                </a:solidFill>
                <a:latin typeface="Calibri" panose="020F0502020204030204" pitchFamily="34" charset="0"/>
                <a:ea typeface="Calibri" panose="020F0502020204030204" pitchFamily="34" charset="0"/>
                <a:cs typeface="Times New Roman" panose="02020603050405020304" pitchFamily="18" charset="0"/>
              </a:rPr>
              <a:t>Further exploration is required, implementing the survey within a larger sample population of employers.  Greater insights may be obtained regarding further intersectionality which will inform learning, teaching and assessment strategies in live brief projects, particularly around creating awareness of an employability process need (by the learner) for development to occur.  </a:t>
            </a:r>
            <a:endParaRPr lang="en-GB" sz="30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8" name="TextBox 27">
            <a:extLst>
              <a:ext uri="{FF2B5EF4-FFF2-40B4-BE49-F238E27FC236}">
                <a16:creationId xmlns:a16="http://schemas.microsoft.com/office/drawing/2014/main" id="{1F0EE65D-6A37-58F3-91DE-BC5121DC044F}"/>
              </a:ext>
            </a:extLst>
          </p:cNvPr>
          <p:cNvSpPr txBox="1"/>
          <p:nvPr/>
        </p:nvSpPr>
        <p:spPr>
          <a:xfrm>
            <a:off x="30795677" y="21355016"/>
            <a:ext cx="14449987" cy="8556188"/>
          </a:xfrm>
          <a:prstGeom prst="rect">
            <a:avLst/>
          </a:prstGeom>
          <a:noFill/>
          <a:ln w="12700">
            <a:noFill/>
          </a:ln>
        </p:spPr>
        <p:txBody>
          <a:bodyPr wrap="square" rtlCol="0">
            <a:spAutoFit/>
          </a:bodyPr>
          <a:lstStyle/>
          <a:p>
            <a:pPr marL="979824" indent="-979824">
              <a:buFont typeface="+mj-lt"/>
              <a:buAutoNum type="arabicPeriod" startAt="7"/>
            </a:pPr>
            <a:r>
              <a:rPr lang="en-GB" sz="6400" dirty="0"/>
              <a:t>References</a:t>
            </a:r>
          </a:p>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Biggs, J., and Tang, C. (2011). </a:t>
            </a:r>
            <a:r>
              <a:rPr lang="en-GB" sz="2800" i="1" dirty="0">
                <a:effectLst/>
                <a:latin typeface="Calibri" panose="020F0502020204030204" pitchFamily="34" charset="0"/>
                <a:ea typeface="Calibri" panose="020F0502020204030204" pitchFamily="34" charset="0"/>
                <a:cs typeface="Times New Roman" panose="02020603050405020304" pitchFamily="18" charset="0"/>
              </a:rPr>
              <a:t>Teaching for Quality Learning at University</a:t>
            </a:r>
            <a:r>
              <a:rPr lang="en-GB" sz="2800" dirty="0">
                <a:effectLst/>
                <a:latin typeface="Calibri" panose="020F0502020204030204" pitchFamily="34" charset="0"/>
                <a:ea typeface="Calibri" panose="020F0502020204030204" pitchFamily="34" charset="0"/>
                <a:cs typeface="Times New Roman" panose="02020603050405020304" pitchFamily="18" charset="0"/>
              </a:rPr>
              <a:t>, McGraw-Hill Education. </a:t>
            </a:r>
          </a:p>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Cinque, M. (2016). “Lost in translation”. Soft Skills Development in European Countries. </a:t>
            </a:r>
            <a:r>
              <a:rPr lang="en-GB" sz="2800" i="1" dirty="0">
                <a:effectLst/>
                <a:latin typeface="Calibri" panose="020F0502020204030204" pitchFamily="34" charset="0"/>
                <a:ea typeface="Calibri" panose="020F0502020204030204" pitchFamily="34" charset="0"/>
                <a:cs typeface="Times New Roman" panose="02020603050405020304" pitchFamily="18" charset="0"/>
              </a:rPr>
              <a:t>Tuning Journal for Higher Education,</a:t>
            </a:r>
            <a:r>
              <a:rPr lang="en-GB" sz="2800" dirty="0">
                <a:effectLst/>
                <a:latin typeface="Calibri" panose="020F0502020204030204" pitchFamily="34" charset="0"/>
                <a:ea typeface="Calibri" panose="020F0502020204030204" pitchFamily="34" charset="0"/>
                <a:cs typeface="Times New Roman" panose="02020603050405020304" pitchFamily="18" charset="0"/>
              </a:rPr>
              <a:t> </a:t>
            </a:r>
            <a:r>
              <a:rPr lang="en-GB" sz="2800" i="1" dirty="0">
                <a:effectLst/>
                <a:latin typeface="Calibri" panose="020F0502020204030204" pitchFamily="34" charset="0"/>
                <a:ea typeface="Calibri" panose="020F0502020204030204" pitchFamily="34" charset="0"/>
                <a:cs typeface="Times New Roman" panose="02020603050405020304" pitchFamily="18" charset="0"/>
              </a:rPr>
              <a:t>3</a:t>
            </a:r>
            <a:r>
              <a:rPr lang="en-GB" sz="2800" dirty="0">
                <a:effectLst/>
                <a:latin typeface="Calibri" panose="020F0502020204030204" pitchFamily="34" charset="0"/>
                <a:ea typeface="Calibri" panose="020F0502020204030204" pitchFamily="34" charset="0"/>
                <a:cs typeface="Times New Roman" panose="02020603050405020304" pitchFamily="18" charset="0"/>
              </a:rPr>
              <a:t>(2), 389-427. </a:t>
            </a:r>
            <a:r>
              <a:rPr lang="en-GB" sz="2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5"/>
              </a:rPr>
              <a:t>https://doi.org/10.18543/tjhe-3(2)-2016</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Dalrymple, R., Macrae, A., Pal, M., Shipman, S. (2021). </a:t>
            </a:r>
            <a:r>
              <a:rPr lang="en-GB" sz="2800" i="1" dirty="0">
                <a:effectLst/>
                <a:latin typeface="Calibri" panose="020F0502020204030204" pitchFamily="34" charset="0"/>
                <a:ea typeface="Calibri" panose="020F0502020204030204" pitchFamily="34" charset="0"/>
                <a:cs typeface="Times New Roman" panose="02020603050405020304" pitchFamily="18" charset="0"/>
              </a:rPr>
              <a:t>Employability: a review of the literature 2016-2021</a:t>
            </a:r>
            <a:r>
              <a:rPr lang="en-GB" sz="2800" dirty="0">
                <a:effectLst/>
                <a:latin typeface="Calibri" panose="020F0502020204030204" pitchFamily="34" charset="0"/>
                <a:ea typeface="Calibri" panose="020F0502020204030204" pitchFamily="34" charset="0"/>
                <a:cs typeface="Times New Roman" panose="02020603050405020304" pitchFamily="18" charset="0"/>
              </a:rPr>
              <a:t>.  Advance HE. </a:t>
            </a:r>
            <a:r>
              <a:rPr lang="en-GB" sz="2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6"/>
              </a:rPr>
              <a:t>https://www.advance-he.ac.uk/knowledge-hub/employability-review-literature-2016-2021</a:t>
            </a:r>
            <a:r>
              <a:rPr lang="en-GB" sz="2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QAA. (2018). UK Quality Code for Higher Education: Advice and Guidance.  Work-based Learning. </a:t>
            </a:r>
            <a:r>
              <a:rPr lang="en-GB" sz="2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7"/>
              </a:rPr>
              <a:t>https://www.qaa.ac.uk/the-quality-code/advice-and-guidance/work-based-learning</a:t>
            </a:r>
            <a:r>
              <a:rPr lang="en-GB" sz="2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Reid, J. (2016). Redefining “Employability” as something to be achieved: Utilising </a:t>
            </a:r>
            <a:r>
              <a:rPr lang="en-GB" sz="2800" dirty="0" err="1">
                <a:effectLst/>
                <a:latin typeface="Calibri" panose="020F0502020204030204" pitchFamily="34" charset="0"/>
                <a:ea typeface="Calibri" panose="020F0502020204030204" pitchFamily="34" charset="0"/>
                <a:cs typeface="Times New Roman" panose="02020603050405020304" pitchFamily="18" charset="0"/>
              </a:rPr>
              <a:t>Tronto’s</a:t>
            </a:r>
            <a:r>
              <a:rPr lang="en-GB" sz="2800" dirty="0">
                <a:effectLst/>
                <a:latin typeface="Calibri" panose="020F0502020204030204" pitchFamily="34" charset="0"/>
                <a:ea typeface="Calibri" panose="020F0502020204030204" pitchFamily="34" charset="0"/>
                <a:cs typeface="Times New Roman" panose="02020603050405020304" pitchFamily="18" charset="0"/>
              </a:rPr>
              <a:t> conceptual framework of care to refocus the debate. </a:t>
            </a:r>
            <a:r>
              <a:rPr lang="en-GB" sz="2800" i="1" dirty="0">
                <a:effectLst/>
                <a:latin typeface="Calibri" panose="020F0502020204030204" pitchFamily="34" charset="0"/>
                <a:ea typeface="Calibri" panose="020F0502020204030204" pitchFamily="34" charset="0"/>
                <a:cs typeface="Times New Roman" panose="02020603050405020304" pitchFamily="18" charset="0"/>
              </a:rPr>
              <a:t>Higher Education, Skills and Work-Based Learning, 6</a:t>
            </a:r>
            <a:r>
              <a:rPr lang="en-GB" sz="2800" dirty="0">
                <a:effectLst/>
                <a:latin typeface="Calibri" panose="020F0502020204030204" pitchFamily="34" charset="0"/>
                <a:ea typeface="Calibri" panose="020F0502020204030204" pitchFamily="34" charset="0"/>
                <a:cs typeface="Times New Roman" panose="02020603050405020304" pitchFamily="18" charset="0"/>
              </a:rPr>
              <a:t>(1), 55-68. </a:t>
            </a:r>
            <a:r>
              <a:rPr lang="en-GB" sz="2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8"/>
              </a:rPr>
              <a:t>https://doi.org/10.1108/HESWBL-02-2015-0005</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Succi, C., &amp; </a:t>
            </a:r>
            <a:r>
              <a:rPr lang="en-GB" sz="2800" dirty="0" err="1">
                <a:effectLst/>
                <a:latin typeface="Calibri" panose="020F0502020204030204" pitchFamily="34" charset="0"/>
                <a:ea typeface="Calibri" panose="020F0502020204030204" pitchFamily="34" charset="0"/>
                <a:cs typeface="Times New Roman" panose="02020603050405020304" pitchFamily="18" charset="0"/>
              </a:rPr>
              <a:t>Canovi</a:t>
            </a:r>
            <a:r>
              <a:rPr lang="en-GB" sz="2800" dirty="0">
                <a:effectLst/>
                <a:latin typeface="Calibri" panose="020F0502020204030204" pitchFamily="34" charset="0"/>
                <a:ea typeface="Calibri" panose="020F0502020204030204" pitchFamily="34" charset="0"/>
                <a:cs typeface="Times New Roman" panose="02020603050405020304" pitchFamily="18" charset="0"/>
              </a:rPr>
              <a:t>, M. (2020) Soft skills to enhance graduate employability: comparing students and employers’ perceptions, Studies in Higher Education, 45:9, 1834-1847, </a:t>
            </a:r>
            <a:r>
              <a:rPr lang="en-GB" sz="2800" b="0" i="0" u="none" strike="noStrike" dirty="0">
                <a:solidFill>
                  <a:srgbClr val="10147E"/>
                </a:solidFill>
                <a:effectLst/>
                <a:latin typeface="Calibri" panose="020F0502020204030204" pitchFamily="34" charset="0"/>
                <a:cs typeface="Calibri" panose="020F0502020204030204" pitchFamily="34" charset="0"/>
                <a:hlinkClick r:id="rId9"/>
              </a:rPr>
              <a:t>https://doi.org/10.1080/03075079.2019.1585420</a:t>
            </a:r>
            <a:endParaRPr lang="en-GB" sz="2800" b="0" i="0" dirty="0">
              <a:solidFill>
                <a:srgbClr val="333333"/>
              </a:solidFill>
              <a:effectLst/>
              <a:latin typeface="Calibri" panose="020F0502020204030204" pitchFamily="34" charset="0"/>
              <a:cs typeface="Calibri" panose="020F0502020204030204" pitchFamily="34" charset="0"/>
            </a:endParaRPr>
          </a:p>
          <a:p>
            <a:pPr>
              <a:lnSpc>
                <a:spcPct val="107000"/>
              </a:lnSpc>
              <a:spcAft>
                <a:spcPts val="800"/>
              </a:spcAft>
            </a:pPr>
            <a:endParaRPr lang="en-GB" sz="2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533B3C01-31E8-C8AB-6267-6FB903F66DF1}"/>
              </a:ext>
            </a:extLst>
          </p:cNvPr>
          <p:cNvSpPr txBox="1"/>
          <p:nvPr/>
        </p:nvSpPr>
        <p:spPr>
          <a:xfrm>
            <a:off x="16290037" y="26679781"/>
            <a:ext cx="6022127" cy="1384995"/>
          </a:xfrm>
          <a:prstGeom prst="rect">
            <a:avLst/>
          </a:prstGeom>
          <a:noFill/>
        </p:spPr>
        <p:txBody>
          <a:bodyPr wrap="square" rtlCol="0">
            <a:spAutoFit/>
          </a:bodyPr>
          <a:lstStyle/>
          <a:p>
            <a:r>
              <a:rPr lang="en-GB" sz="2800" dirty="0"/>
              <a:t>Fig. 2 Please tell us your views on the benefits of a live brief project for you as an employer? </a:t>
            </a:r>
          </a:p>
        </p:txBody>
      </p:sp>
      <p:sp>
        <p:nvSpPr>
          <p:cNvPr id="15" name="TextBox 14">
            <a:extLst>
              <a:ext uri="{FF2B5EF4-FFF2-40B4-BE49-F238E27FC236}">
                <a16:creationId xmlns:a16="http://schemas.microsoft.com/office/drawing/2014/main" id="{E1138576-B638-7908-6BA2-6BA52B35C69E}"/>
              </a:ext>
            </a:extLst>
          </p:cNvPr>
          <p:cNvSpPr txBox="1"/>
          <p:nvPr/>
        </p:nvSpPr>
        <p:spPr>
          <a:xfrm>
            <a:off x="23426168" y="26676431"/>
            <a:ext cx="6242595" cy="1384995"/>
          </a:xfrm>
          <a:prstGeom prst="rect">
            <a:avLst/>
          </a:prstGeom>
          <a:noFill/>
        </p:spPr>
        <p:txBody>
          <a:bodyPr wrap="square" rtlCol="0">
            <a:spAutoFit/>
          </a:bodyPr>
          <a:lstStyle/>
          <a:p>
            <a:r>
              <a:rPr lang="en-GB" sz="2800" dirty="0"/>
              <a:t>Fig. 3 </a:t>
            </a:r>
            <a:r>
              <a:rPr lang="en-GB" sz="2800" dirty="0">
                <a:ea typeface="Calibri" panose="020F0502020204030204" pitchFamily="34" charset="0"/>
                <a:cs typeface="Times New Roman" panose="02020603050405020304" pitchFamily="18" charset="0"/>
              </a:rPr>
              <a:t>What do you think are the benefits of a live brief project to the student-learner</a:t>
            </a:r>
            <a:r>
              <a:rPr lang="en-GB" sz="2800" dirty="0">
                <a:solidFill>
                  <a:srgbClr val="404040"/>
                </a:solidFill>
                <a:ea typeface="Calibri" panose="020F0502020204030204" pitchFamily="34" charset="0"/>
                <a:cs typeface="Times New Roman" panose="02020603050405020304" pitchFamily="18" charset="0"/>
              </a:rPr>
              <a:t>?</a:t>
            </a:r>
          </a:p>
        </p:txBody>
      </p:sp>
      <p:pic>
        <p:nvPicPr>
          <p:cNvPr id="17" name="Picture 16">
            <a:extLst>
              <a:ext uri="{FF2B5EF4-FFF2-40B4-BE49-F238E27FC236}">
                <a16:creationId xmlns:a16="http://schemas.microsoft.com/office/drawing/2014/main" id="{D15FC46C-6CF7-B307-E895-2ABCF43A601F}"/>
              </a:ext>
            </a:extLst>
          </p:cNvPr>
          <p:cNvPicPr>
            <a:picLocks noChangeAspect="1"/>
          </p:cNvPicPr>
          <p:nvPr/>
        </p:nvPicPr>
        <p:blipFill>
          <a:blip r:embed="rId10"/>
          <a:stretch>
            <a:fillRect/>
          </a:stretch>
        </p:blipFill>
        <p:spPr>
          <a:xfrm>
            <a:off x="23261319" y="27977076"/>
            <a:ext cx="6118361" cy="3289258"/>
          </a:xfrm>
          <a:prstGeom prst="rect">
            <a:avLst/>
          </a:prstGeom>
        </p:spPr>
      </p:pic>
      <p:pic>
        <p:nvPicPr>
          <p:cNvPr id="20" name="Picture 19">
            <a:extLst>
              <a:ext uri="{FF2B5EF4-FFF2-40B4-BE49-F238E27FC236}">
                <a16:creationId xmlns:a16="http://schemas.microsoft.com/office/drawing/2014/main" id="{E29DE4C9-0F54-C313-59CF-1F1B4F9DB946}"/>
              </a:ext>
            </a:extLst>
          </p:cNvPr>
          <p:cNvPicPr>
            <a:picLocks noChangeAspect="1"/>
          </p:cNvPicPr>
          <p:nvPr/>
        </p:nvPicPr>
        <p:blipFill>
          <a:blip r:embed="rId11"/>
          <a:stretch>
            <a:fillRect/>
          </a:stretch>
        </p:blipFill>
        <p:spPr>
          <a:xfrm>
            <a:off x="16354512" y="28064776"/>
            <a:ext cx="6118361" cy="3050048"/>
          </a:xfrm>
          <a:prstGeom prst="rect">
            <a:avLst/>
          </a:prstGeom>
        </p:spPr>
      </p:pic>
      <p:sp>
        <p:nvSpPr>
          <p:cNvPr id="30" name="Rectangle 29">
            <a:extLst>
              <a:ext uri="{FF2B5EF4-FFF2-40B4-BE49-F238E27FC236}">
                <a16:creationId xmlns:a16="http://schemas.microsoft.com/office/drawing/2014/main" id="{DAF9ED3B-036E-02B7-1F75-3FF81880A4F8}"/>
              </a:ext>
            </a:extLst>
          </p:cNvPr>
          <p:cNvSpPr/>
          <p:nvPr/>
        </p:nvSpPr>
        <p:spPr>
          <a:xfrm>
            <a:off x="19301100" y="21074866"/>
            <a:ext cx="1763523" cy="560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143" dirty="0">
                <a:solidFill>
                  <a:schemeClr val="tx1"/>
                </a:solidFill>
              </a:rPr>
              <a:t>(a)</a:t>
            </a:r>
          </a:p>
        </p:txBody>
      </p:sp>
      <p:sp>
        <p:nvSpPr>
          <p:cNvPr id="31" name="Rectangle 30">
            <a:extLst>
              <a:ext uri="{FF2B5EF4-FFF2-40B4-BE49-F238E27FC236}">
                <a16:creationId xmlns:a16="http://schemas.microsoft.com/office/drawing/2014/main" id="{89B4EEA2-96AE-5DA8-897A-EDCDD92D2099}"/>
              </a:ext>
            </a:extLst>
          </p:cNvPr>
          <p:cNvSpPr/>
          <p:nvPr/>
        </p:nvSpPr>
        <p:spPr>
          <a:xfrm>
            <a:off x="26441500" y="20994183"/>
            <a:ext cx="1763523" cy="560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143" dirty="0">
                <a:solidFill>
                  <a:schemeClr val="tx1"/>
                </a:solidFill>
              </a:rPr>
              <a:t>(b)</a:t>
            </a:r>
          </a:p>
        </p:txBody>
      </p:sp>
      <p:graphicFrame>
        <p:nvGraphicFramePr>
          <p:cNvPr id="10" name="Table 9">
            <a:extLst>
              <a:ext uri="{FF2B5EF4-FFF2-40B4-BE49-F238E27FC236}">
                <a16:creationId xmlns:a16="http://schemas.microsoft.com/office/drawing/2014/main" id="{5C8E0287-7317-57F1-EBAB-46C2E5379881}"/>
              </a:ext>
            </a:extLst>
          </p:cNvPr>
          <p:cNvGraphicFramePr>
            <a:graphicFrameLocks noGrp="1"/>
          </p:cNvGraphicFramePr>
          <p:nvPr>
            <p:extLst>
              <p:ext uri="{D42A27DB-BD31-4B8C-83A1-F6EECF244321}">
                <p14:modId xmlns:p14="http://schemas.microsoft.com/office/powerpoint/2010/main" val="3816051914"/>
              </p:ext>
            </p:extLst>
          </p:nvPr>
        </p:nvGraphicFramePr>
        <p:xfrm>
          <a:off x="16348068" y="10272225"/>
          <a:ext cx="13880938" cy="9417646"/>
        </p:xfrm>
        <a:graphic>
          <a:graphicData uri="http://schemas.openxmlformats.org/drawingml/2006/table">
            <a:tbl>
              <a:tblPr firstRow="1" firstCol="1" bandRow="1"/>
              <a:tblGrid>
                <a:gridCol w="2798050">
                  <a:extLst>
                    <a:ext uri="{9D8B030D-6E8A-4147-A177-3AD203B41FA5}">
                      <a16:colId xmlns:a16="http://schemas.microsoft.com/office/drawing/2014/main" val="2597310491"/>
                    </a:ext>
                  </a:extLst>
                </a:gridCol>
                <a:gridCol w="11082888">
                  <a:extLst>
                    <a:ext uri="{9D8B030D-6E8A-4147-A177-3AD203B41FA5}">
                      <a16:colId xmlns:a16="http://schemas.microsoft.com/office/drawing/2014/main" val="2954617437"/>
                    </a:ext>
                  </a:extLst>
                </a:gridCol>
              </a:tblGrid>
              <a:tr h="374016">
                <a:tc>
                  <a:txBody>
                    <a:bodyPr/>
                    <a:lstStyle/>
                    <a:p>
                      <a:pPr>
                        <a:lnSpc>
                          <a:spcPct val="107000"/>
                        </a:lnSpc>
                        <a:spcAft>
                          <a:spcPts val="800"/>
                        </a:spcAft>
                      </a:pPr>
                      <a:r>
                        <a:rPr lang="en-GB" sz="3200" b="1" dirty="0">
                          <a:effectLst/>
                          <a:latin typeface="Calibri" panose="020F0502020204030204" pitchFamily="34" charset="0"/>
                          <a:ea typeface="Calibri" panose="020F0502020204030204" pitchFamily="34" charset="0"/>
                          <a:cs typeface="Times New Roman" panose="02020603050405020304" pitchFamily="18" charset="0"/>
                        </a:rPr>
                        <a:t>Key Theme</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146960" marR="146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3200" b="1" dirty="0">
                          <a:effectLst/>
                          <a:latin typeface="Calibri" panose="020F0502020204030204" pitchFamily="34" charset="0"/>
                          <a:ea typeface="Calibri" panose="020F0502020204030204" pitchFamily="34" charset="0"/>
                          <a:cs typeface="Times New Roman" panose="02020603050405020304" pitchFamily="18" charset="0"/>
                        </a:rPr>
                        <a:t>Quotes</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146960" marR="146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169450"/>
                  </a:ext>
                </a:extLst>
              </a:tr>
              <a:tr h="1621515">
                <a:tc>
                  <a:txBody>
                    <a:bodyPr/>
                    <a:lstStyle/>
                    <a:p>
                      <a:pPr>
                        <a:lnSpc>
                          <a:spcPct val="107000"/>
                        </a:lnSpc>
                        <a:spcAft>
                          <a:spcPts val="800"/>
                        </a:spcAft>
                      </a:pPr>
                      <a:r>
                        <a:rPr lang="en-GB" sz="2600" dirty="0">
                          <a:effectLst/>
                          <a:latin typeface="Calibri" panose="020F0502020204030204" pitchFamily="34" charset="0"/>
                          <a:ea typeface="Calibri" panose="020F0502020204030204" pitchFamily="34" charset="0"/>
                          <a:cs typeface="Times New Roman" panose="02020603050405020304" pitchFamily="18" charset="0"/>
                        </a:rPr>
                        <a:t>Path to Professional</a:t>
                      </a:r>
                    </a:p>
                  </a:txBody>
                  <a:tcPr marL="146960" marR="146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2600" dirty="0">
                          <a:effectLst/>
                          <a:latin typeface="Calibri" panose="020F0502020204030204" pitchFamily="34" charset="0"/>
                          <a:ea typeface="Calibri" panose="020F0502020204030204" pitchFamily="34" charset="0"/>
                          <a:cs typeface="Times New Roman" panose="02020603050405020304" pitchFamily="18" charset="0"/>
                        </a:rPr>
                        <a:t>“..a valuable insight into a real-life work situation…”; “…good at preparing us for real-world”; “…working with a real company…can help put into reality what can go wrong and how to deal with these situations.”; “Professional practice is one the best module for me this trimester. It has helped me and exposed me to business ideas…”</a:t>
                      </a:r>
                    </a:p>
                  </a:txBody>
                  <a:tcPr marL="146960" marR="146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0183475"/>
                  </a:ext>
                </a:extLst>
              </a:tr>
              <a:tr h="2453434">
                <a:tc>
                  <a:txBody>
                    <a:bodyPr/>
                    <a:lstStyle/>
                    <a:p>
                      <a:pPr>
                        <a:lnSpc>
                          <a:spcPct val="107000"/>
                        </a:lnSpc>
                        <a:spcAft>
                          <a:spcPts val="800"/>
                        </a:spcAft>
                      </a:pPr>
                      <a:r>
                        <a:rPr lang="en-GB" sz="2600" dirty="0">
                          <a:effectLst/>
                          <a:latin typeface="Calibri" panose="020F0502020204030204" pitchFamily="34" charset="0"/>
                          <a:ea typeface="Calibri" panose="020F0502020204030204" pitchFamily="34" charset="0"/>
                          <a:cs typeface="Times New Roman" panose="02020603050405020304" pitchFamily="18" charset="0"/>
                        </a:rPr>
                        <a:t>Self-realisation, action planning and self-actualisation</a:t>
                      </a:r>
                    </a:p>
                  </a:txBody>
                  <a:tcPr marL="146960" marR="146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2600" dirty="0">
                          <a:effectLst/>
                          <a:latin typeface="Calibri" panose="020F0502020204030204" pitchFamily="34" charset="0"/>
                          <a:ea typeface="Calibri" panose="020F0502020204030204" pitchFamily="34" charset="0"/>
                          <a:cs typeface="Times New Roman" panose="02020603050405020304" pitchFamily="18" charset="0"/>
                        </a:rPr>
                        <a:t>“…responsibility to the team motivated me to seek help to overcome my limitations…” </a:t>
                      </a:r>
                      <a:r>
                        <a:rPr lang="en-GB" sz="2600" dirty="0">
                          <a:effectLst/>
                          <a:latin typeface="Calibri" panose="020F0502020204030204" pitchFamily="34" charset="0"/>
                          <a:ea typeface="Calibri" panose="020F0502020204030204" pitchFamily="34" charset="0"/>
                          <a:cs typeface="Calibri" panose="020F0502020204030204" pitchFamily="34" charset="0"/>
                        </a:rPr>
                        <a:t>“</a:t>
                      </a:r>
                      <a:r>
                        <a:rPr lang="en-GB" sz="2600" dirty="0">
                          <a:effectLst/>
                          <a:latin typeface="Calibri" panose="020F0502020204030204" pitchFamily="34" charset="0"/>
                          <a:ea typeface="Calibri" panose="020F0502020204030204" pitchFamily="34" charset="0"/>
                          <a:cs typeface="Times New Roman" panose="02020603050405020304" pitchFamily="18" charset="0"/>
                        </a:rPr>
                        <a:t>I learned …to produce quality work we …have to attend meetings… prepared with work that was planned…”; “I discovered the issues became opportunities where I discovered some strengths in myself…”; “Project Management techniques made it easier…..[aiding] the sequencing of activities against time and resources at hand…”; “I learned the value of foresight and contingency plans”</a:t>
                      </a:r>
                    </a:p>
                  </a:txBody>
                  <a:tcPr marL="146960" marR="146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1494859"/>
                  </a:ext>
                </a:extLst>
              </a:tr>
              <a:tr h="1638959">
                <a:tc>
                  <a:txBody>
                    <a:bodyPr/>
                    <a:lstStyle/>
                    <a:p>
                      <a:pPr>
                        <a:lnSpc>
                          <a:spcPct val="107000"/>
                        </a:lnSpc>
                        <a:spcAft>
                          <a:spcPts val="800"/>
                        </a:spcAft>
                      </a:pPr>
                      <a:r>
                        <a:rPr lang="en-GB" sz="2600" dirty="0">
                          <a:effectLst/>
                          <a:latin typeface="Calibri" panose="020F0502020204030204" pitchFamily="34" charset="0"/>
                          <a:ea typeface="Calibri" panose="020F0502020204030204" pitchFamily="34" charset="0"/>
                          <a:cs typeface="Times New Roman" panose="02020603050405020304" pitchFamily="18" charset="0"/>
                        </a:rPr>
                        <a:t>Transferrable skills</a:t>
                      </a:r>
                    </a:p>
                  </a:txBody>
                  <a:tcPr marL="146960" marR="146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“…during the proofreading and critiquing our work, the skills I had acquired from LEAP workshops were especially helpful.”; “</a:t>
                      </a:r>
                      <a:r>
                        <a:rPr lang="en-GB" sz="2400" dirty="0">
                          <a:effectLst/>
                          <a:latin typeface="Calibri" panose="020F0502020204030204" pitchFamily="34" charset="0"/>
                          <a:ea typeface="Calibri" panose="020F0502020204030204" pitchFamily="34" charset="0"/>
                          <a:cs typeface="Calibri" panose="020F0502020204030204" pitchFamily="34" charset="0"/>
                        </a:rPr>
                        <a:t>It cannot be doubted that this experience gave me the opportunity to develop skills in decision making, communication and team collaboration that could help me to be better prepared in a similar situation in future.”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146960" marR="146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7392269"/>
                  </a:ext>
                </a:extLst>
              </a:tr>
              <a:tr h="1552536">
                <a:tc>
                  <a:txBody>
                    <a:bodyPr/>
                    <a:lstStyle/>
                    <a:p>
                      <a:pPr>
                        <a:lnSpc>
                          <a:spcPct val="107000"/>
                        </a:lnSpc>
                        <a:spcAft>
                          <a:spcPts val="80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Building confidence problem solving, becoming a reflective practitioner</a:t>
                      </a:r>
                    </a:p>
                  </a:txBody>
                  <a:tcPr marL="146960" marR="146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2600" dirty="0">
                          <a:effectLst/>
                          <a:latin typeface="Calibri" panose="020F0502020204030204" pitchFamily="34" charset="0"/>
                          <a:ea typeface="Calibri" panose="020F0502020204030204" pitchFamily="34" charset="0"/>
                          <a:cs typeface="Times New Roman" panose="02020603050405020304" pitchFamily="18" charset="0"/>
                        </a:rPr>
                        <a:t>“I started to have some ease, confidence and joy having spent about three weeks of the project time without understanding the work…”; “…this experience significantly helped to increase my confidence and communication skills”; “…I have learned from my reflective exercise better approaches to handling similar situations if they arise…in my workplace in the future”; “…a great tool for identifying my strengths and weaknesses.” </a:t>
                      </a:r>
                    </a:p>
                  </a:txBody>
                  <a:tcPr marL="146960" marR="146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0228204"/>
                  </a:ext>
                </a:extLst>
              </a:tr>
            </a:tbl>
          </a:graphicData>
        </a:graphic>
      </p:graphicFrame>
      <p:sp>
        <p:nvSpPr>
          <p:cNvPr id="3" name="TextBox 2">
            <a:extLst>
              <a:ext uri="{FF2B5EF4-FFF2-40B4-BE49-F238E27FC236}">
                <a16:creationId xmlns:a16="http://schemas.microsoft.com/office/drawing/2014/main" id="{135AC20C-714F-4053-171E-4A28349C1338}"/>
              </a:ext>
            </a:extLst>
          </p:cNvPr>
          <p:cNvSpPr txBox="1"/>
          <p:nvPr/>
        </p:nvSpPr>
        <p:spPr>
          <a:xfrm>
            <a:off x="30795677" y="29665896"/>
            <a:ext cx="15238718" cy="1600438"/>
          </a:xfrm>
          <a:prstGeom prst="rect">
            <a:avLst/>
          </a:prstGeom>
          <a:noFill/>
        </p:spPr>
        <p:txBody>
          <a:bodyPr wrap="square" rtlCol="0">
            <a:spAutoFit/>
          </a:bodyPr>
          <a:lstStyle/>
          <a:p>
            <a:r>
              <a:rPr lang="en-GB" sz="2000" b="1" dirty="0"/>
              <a:t>Disclosure Statement </a:t>
            </a:r>
          </a:p>
          <a:p>
            <a:r>
              <a:rPr lang="en-GB" sz="2000" dirty="0"/>
              <a:t>All materials included in the poster represent the authors’ own work and anything cited or paraphrased within the text is included in the reference list. This work has not been previously published nor is it being considered for publication elsewhere. There are no conflicts of interest that might have influenced the authors in reporting their findings completely and honestly.</a:t>
            </a:r>
          </a:p>
          <a:p>
            <a:endParaRPr lang="en-GB" dirty="0"/>
          </a:p>
        </p:txBody>
      </p:sp>
      <mc:AlternateContent xmlns:mc="http://schemas.openxmlformats.org/markup-compatibility/2006" xmlns:cx2="http://schemas.microsoft.com/office/drawing/2015/10/21/chartex">
        <mc:Choice Requires="cx2">
          <p:graphicFrame>
            <p:nvGraphicFramePr>
              <p:cNvPr id="18" name="Chart 17">
                <a:extLst>
                  <a:ext uri="{FF2B5EF4-FFF2-40B4-BE49-F238E27FC236}">
                    <a16:creationId xmlns:a16="http://schemas.microsoft.com/office/drawing/2014/main" id="{6400A6D0-6E1D-F606-494E-62BCBD6FC38A}"/>
                  </a:ext>
                </a:extLst>
              </p:cNvPr>
              <p:cNvGraphicFramePr>
                <a:graphicFrameLocks/>
              </p:cNvGraphicFramePr>
              <p:nvPr>
                <p:extLst>
                  <p:ext uri="{D42A27DB-BD31-4B8C-83A1-F6EECF244321}">
                    <p14:modId xmlns:p14="http://schemas.microsoft.com/office/powerpoint/2010/main" val="2807009101"/>
                  </p:ext>
                </p:extLst>
              </p:nvPr>
            </p:nvGraphicFramePr>
            <p:xfrm>
              <a:off x="23088132" y="21744840"/>
              <a:ext cx="6868800" cy="4140000"/>
            </p:xfrm>
            <a:graphic>
              <a:graphicData uri="http://schemas.microsoft.com/office/drawing/2014/chartex">
                <cx:chart xmlns:cx="http://schemas.microsoft.com/office/drawing/2014/chartex" xmlns:r="http://schemas.openxmlformats.org/officeDocument/2006/relationships" r:id="rId12"/>
              </a:graphicData>
            </a:graphic>
          </p:graphicFrame>
        </mc:Choice>
        <mc:Fallback xmlns="">
          <p:pic>
            <p:nvPicPr>
              <p:cNvPr id="18" name="Chart 17">
                <a:extLst>
                  <a:ext uri="{FF2B5EF4-FFF2-40B4-BE49-F238E27FC236}">
                    <a16:creationId xmlns:a16="http://schemas.microsoft.com/office/drawing/2014/main" id="{6400A6D0-6E1D-F606-494E-62BCBD6FC38A}"/>
                  </a:ext>
                </a:extLst>
              </p:cNvPr>
              <p:cNvPicPr>
                <a:picLocks noGrp="1" noRot="1" noChangeAspect="1" noMove="1" noResize="1" noEditPoints="1" noAdjustHandles="1" noChangeArrowheads="1" noChangeShapeType="1"/>
              </p:cNvPicPr>
              <p:nvPr/>
            </p:nvPicPr>
            <p:blipFill>
              <a:blip r:embed="rId14"/>
              <a:stretch>
                <a:fillRect/>
              </a:stretch>
            </p:blipFill>
            <p:spPr>
              <a:xfrm>
                <a:off x="23088132" y="21744840"/>
                <a:ext cx="6868800" cy="4140000"/>
              </a:xfrm>
              <a:prstGeom prst="rect">
                <a:avLst/>
              </a:prstGeom>
            </p:spPr>
          </p:pic>
        </mc:Fallback>
      </mc:AlternateContent>
      <mc:AlternateContent xmlns:mc="http://schemas.openxmlformats.org/markup-compatibility/2006" xmlns:cx2="http://schemas.microsoft.com/office/drawing/2015/10/21/chartex">
        <mc:Choice Requires="cx2">
          <p:graphicFrame>
            <p:nvGraphicFramePr>
              <p:cNvPr id="22" name="Chart 21">
                <a:extLst>
                  <a:ext uri="{FF2B5EF4-FFF2-40B4-BE49-F238E27FC236}">
                    <a16:creationId xmlns:a16="http://schemas.microsoft.com/office/drawing/2014/main" id="{8B7B4E7F-128D-433B-B4A9-F9C702C67849}"/>
                  </a:ext>
                </a:extLst>
              </p:cNvPr>
              <p:cNvGraphicFramePr>
                <a:graphicFrameLocks/>
              </p:cNvGraphicFramePr>
              <p:nvPr>
                <p:extLst>
                  <p:ext uri="{D42A27DB-BD31-4B8C-83A1-F6EECF244321}">
                    <p14:modId xmlns:p14="http://schemas.microsoft.com/office/powerpoint/2010/main" val="2008232012"/>
                  </p:ext>
                </p:extLst>
              </p:nvPr>
            </p:nvGraphicFramePr>
            <p:xfrm>
              <a:off x="15912553" y="21744840"/>
              <a:ext cx="6867525" cy="4140000"/>
            </p:xfrm>
            <a:graphic>
              <a:graphicData uri="http://schemas.microsoft.com/office/drawing/2014/chartex">
                <cx:chart xmlns:cx="http://schemas.microsoft.com/office/drawing/2014/chartex" xmlns:r="http://schemas.openxmlformats.org/officeDocument/2006/relationships" r:id="rId15"/>
              </a:graphicData>
            </a:graphic>
          </p:graphicFrame>
        </mc:Choice>
        <mc:Fallback xmlns="">
          <p:pic>
            <p:nvPicPr>
              <p:cNvPr id="22" name="Chart 21">
                <a:extLst>
                  <a:ext uri="{FF2B5EF4-FFF2-40B4-BE49-F238E27FC236}">
                    <a16:creationId xmlns:a16="http://schemas.microsoft.com/office/drawing/2014/main" id="{8B7B4E7F-128D-433B-B4A9-F9C702C67849}"/>
                  </a:ext>
                </a:extLst>
              </p:cNvPr>
              <p:cNvPicPr>
                <a:picLocks noGrp="1" noRot="1" noChangeAspect="1" noMove="1" noResize="1" noEditPoints="1" noAdjustHandles="1" noChangeArrowheads="1" noChangeShapeType="1"/>
              </p:cNvPicPr>
              <p:nvPr/>
            </p:nvPicPr>
            <p:blipFill>
              <a:blip r:embed="rId16"/>
              <a:stretch>
                <a:fillRect/>
              </a:stretch>
            </p:blipFill>
            <p:spPr>
              <a:xfrm>
                <a:off x="15912553" y="21744840"/>
                <a:ext cx="6867525" cy="4140000"/>
              </a:xfrm>
              <a:prstGeom prst="rect">
                <a:avLst/>
              </a:prstGeom>
            </p:spPr>
          </p:pic>
        </mc:Fallback>
      </mc:AlternateContent>
    </p:spTree>
    <p:extLst>
      <p:ext uri="{BB962C8B-B14F-4D97-AF65-F5344CB8AC3E}">
        <p14:creationId xmlns:p14="http://schemas.microsoft.com/office/powerpoint/2010/main" val="37845429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102CD7F29BD5646A66305F1DCDCBD2B" ma:contentTypeVersion="9" ma:contentTypeDescription="Create a new document." ma:contentTypeScope="" ma:versionID="85b24e7ebb884dc16736262081c7d044">
  <xsd:schema xmlns:xsd="http://www.w3.org/2001/XMLSchema" xmlns:xs="http://www.w3.org/2001/XMLSchema" xmlns:p="http://schemas.microsoft.com/office/2006/metadata/properties" xmlns:ns2="7927c960-2151-46c2-9c3c-4dd04864ea99" xmlns:ns3="74b6122b-08ae-4e9e-81c2-967c04d6f3a5" targetNamespace="http://schemas.microsoft.com/office/2006/metadata/properties" ma:root="true" ma:fieldsID="20deee09689d433c200858308075980d" ns2:_="" ns3:_="">
    <xsd:import namespace="7927c960-2151-46c2-9c3c-4dd04864ea99"/>
    <xsd:import namespace="74b6122b-08ae-4e9e-81c2-967c04d6f3a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27c960-2151-46c2-9c3c-4dd04864e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SearchProperties" ma:index="1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4b6122b-08ae-4e9e-81c2-967c04d6f3a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0FDB11-0DB1-487D-B069-09DE8E6DC4B9}">
  <ds:schemaRefs>
    <ds:schemaRef ds:uri="http://schemas.microsoft.com/office/2006/metadata/properties"/>
    <ds:schemaRef ds:uri="http://schemas.microsoft.com/office/infopath/2007/PartnerControls"/>
    <ds:schemaRef ds:uri="b50aabda-addb-4cf2-b880-13ef86db32f3"/>
    <ds:schemaRef ds:uri="677192d9-5500-447b-b116-df37417b6de0"/>
  </ds:schemaRefs>
</ds:datastoreItem>
</file>

<file path=customXml/itemProps2.xml><?xml version="1.0" encoding="utf-8"?>
<ds:datastoreItem xmlns:ds="http://schemas.openxmlformats.org/officeDocument/2006/customXml" ds:itemID="{FA2AD588-9A6D-4CE6-8F2C-A646B9E111D4}"/>
</file>

<file path=customXml/itemProps3.xml><?xml version="1.0" encoding="utf-8"?>
<ds:datastoreItem xmlns:ds="http://schemas.openxmlformats.org/officeDocument/2006/customXml" ds:itemID="{1BA2439A-1BE6-47F6-A123-85B903E35C0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1848</TotalTime>
  <Words>1569</Words>
  <Application>Microsoft Office PowerPoint</Application>
  <PresentationFormat>Custom</PresentationFormat>
  <Paragraphs>92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Industry Engagement and Authentic Assessment, their contribution to Lifewide Learning for Postgraduate students of professionally orientated disciplines.  Carole Conroy c.conroy@salford.ac.uk Andrew Clark a.p.clark@salford.ac.uk  School of Science, Engineering &amp; Environment, University of Salford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Davina Whitnall</dc:creator>
  <cp:lastModifiedBy>Davina Whitnall</cp:lastModifiedBy>
  <cp:revision>23</cp:revision>
  <dcterms:created xsi:type="dcterms:W3CDTF">2023-08-15T13:52:35Z</dcterms:created>
  <dcterms:modified xsi:type="dcterms:W3CDTF">2024-01-30T07:12:00Z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0x0101009102CD7F29BD5646A66305F1DCDCBD2B</vt:lpwstr>
  </property>
</Properties>
</file>