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46799500" cy="32399288"/>
  <p:notesSz cx="6858000" cy="9144000"/>
  <p:custDataLst>
    <p:tags r:id="rId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BF2804-EBD1-7DFB-A554-6AC4EF95A2EF}" name="Jane Wayles" initials="JW" userId="S::JWayles@tmc.ac.uk::684a38a5-f148-48fb-ac72-ba1a551f15d5" providerId="AD"/>
  <p188:author id="{604E157F-210C-96CF-9633-5F4482257EF5}" name="Davina Whitnall" initials="DW" userId="S::D.C.Whitnall@salford.ac.uk::5f02d151-2ae3-4c28-b616-a2649fba83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 Wayles" initials="" lastIdx="0" clrIdx="0"/>
  <p:cmAuthor id="2" name="Davina Whitnall"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30" d="100"/>
          <a:sy n="30" d="100"/>
        </p:scale>
        <p:origin x="-257" y="-16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tags" Target="tags/tag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896E2-4514-471E-83AE-441F4495E801}" type="datetimeFigureOut">
              <a:rPr lang="en-GB" smtClean="0"/>
              <a:t>30/06/2025</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4E2A4-DCB7-4142-AB4D-4F9C4DE4A6A4}" type="slidenum">
              <a:rPr lang="en-GB" smtClean="0"/>
              <a:t>‹#›</a:t>
            </a:fld>
            <a:endParaRPr lang="en-GB"/>
          </a:p>
        </p:txBody>
      </p:sp>
    </p:spTree>
    <p:extLst>
      <p:ext uri="{BB962C8B-B14F-4D97-AF65-F5344CB8AC3E}">
        <p14:creationId xmlns:p14="http://schemas.microsoft.com/office/powerpoint/2010/main" val="262346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74E2A4-DCB7-4142-AB4D-4F9C4DE4A6A4}" type="slidenum">
              <a:rPr lang="en-GB" smtClean="0"/>
              <a:t>1</a:t>
            </a:fld>
            <a:endParaRPr lang="en-GB"/>
          </a:p>
        </p:txBody>
      </p:sp>
    </p:spTree>
    <p:extLst>
      <p:ext uri="{BB962C8B-B14F-4D97-AF65-F5344CB8AC3E}">
        <p14:creationId xmlns:p14="http://schemas.microsoft.com/office/powerpoint/2010/main" val="358281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9963" y="5302386"/>
            <a:ext cx="39779575" cy="11279752"/>
          </a:xfrm>
        </p:spPr>
        <p:txBody>
          <a:bodyPr anchor="b"/>
          <a:lstStyle>
            <a:lvl1pPr algn="ctr">
              <a:defRPr sz="28346"/>
            </a:lvl1pPr>
          </a:lstStyle>
          <a:p>
            <a:r>
              <a:rPr lang="en-GB"/>
              <a:t>Click to edit Master title style</a:t>
            </a:r>
            <a:endParaRPr lang="en-US" dirty="0"/>
          </a:p>
        </p:txBody>
      </p:sp>
      <p:sp>
        <p:nvSpPr>
          <p:cNvPr id="3" name="Subtitle 2"/>
          <p:cNvSpPr>
            <a:spLocks noGrp="1"/>
          </p:cNvSpPr>
          <p:nvPr>
            <p:ph type="subTitle" idx="1"/>
          </p:nvPr>
        </p:nvSpPr>
        <p:spPr>
          <a:xfrm>
            <a:off x="5849938" y="17017128"/>
            <a:ext cx="35099625" cy="7822326"/>
          </a:xfrm>
        </p:spPr>
        <p:txBody>
          <a:bodyPr/>
          <a:lstStyle>
            <a:lvl1pPr marL="0" indent="0" algn="ctr">
              <a:buNone/>
              <a:defRPr sz="11338"/>
            </a:lvl1pPr>
            <a:lvl2pPr marL="2159950" indent="0" algn="ctr">
              <a:buNone/>
              <a:defRPr sz="9449"/>
            </a:lvl2pPr>
            <a:lvl3pPr marL="4319900" indent="0" algn="ctr">
              <a:buNone/>
              <a:defRPr sz="8504"/>
            </a:lvl3pPr>
            <a:lvl4pPr marL="6479850" indent="0" algn="ctr">
              <a:buNone/>
              <a:defRPr sz="7559"/>
            </a:lvl4pPr>
            <a:lvl5pPr marL="8639800" indent="0" algn="ctr">
              <a:buNone/>
              <a:defRPr sz="7559"/>
            </a:lvl5pPr>
            <a:lvl6pPr marL="10799750" indent="0" algn="ctr">
              <a:buNone/>
              <a:defRPr sz="7559"/>
            </a:lvl6pPr>
            <a:lvl7pPr marL="12959700" indent="0" algn="ctr">
              <a:buNone/>
              <a:defRPr sz="7559"/>
            </a:lvl7pPr>
            <a:lvl8pPr marL="15119650" indent="0" algn="ctr">
              <a:buNone/>
              <a:defRPr sz="7559"/>
            </a:lvl8pPr>
            <a:lvl9pPr marL="17279600" indent="0" algn="ctr">
              <a:buNone/>
              <a:defRPr sz="755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5390E23-447D-45DE-8E08-C124D240D538}"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76D2F-E533-4C1C-B1D7-FF75C7978E0E}" type="slidenum">
              <a:rPr lang="en-GB" smtClean="0"/>
              <a:t>‹#›</a:t>
            </a:fld>
            <a:endParaRPr lang="en-GB"/>
          </a:p>
        </p:txBody>
      </p:sp>
    </p:spTree>
    <p:extLst>
      <p:ext uri="{BB962C8B-B14F-4D97-AF65-F5344CB8AC3E}">
        <p14:creationId xmlns:p14="http://schemas.microsoft.com/office/powerpoint/2010/main" val="296272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390E23-447D-45DE-8E08-C124D240D538}"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76D2F-E533-4C1C-B1D7-FF75C7978E0E}" type="slidenum">
              <a:rPr lang="en-GB" smtClean="0"/>
              <a:t>‹#›</a:t>
            </a:fld>
            <a:endParaRPr lang="en-GB"/>
          </a:p>
        </p:txBody>
      </p:sp>
    </p:spTree>
    <p:extLst>
      <p:ext uri="{BB962C8B-B14F-4D97-AF65-F5344CB8AC3E}">
        <p14:creationId xmlns:p14="http://schemas.microsoft.com/office/powerpoint/2010/main" val="32066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490895" y="1724962"/>
            <a:ext cx="10091142" cy="2745689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217468" y="1724962"/>
            <a:ext cx="29688433" cy="274568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390E23-447D-45DE-8E08-C124D240D538}"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76D2F-E533-4C1C-B1D7-FF75C7978E0E}" type="slidenum">
              <a:rPr lang="en-GB" smtClean="0"/>
              <a:t>‹#›</a:t>
            </a:fld>
            <a:endParaRPr lang="en-GB"/>
          </a:p>
        </p:txBody>
      </p:sp>
    </p:spTree>
    <p:extLst>
      <p:ext uri="{BB962C8B-B14F-4D97-AF65-F5344CB8AC3E}">
        <p14:creationId xmlns:p14="http://schemas.microsoft.com/office/powerpoint/2010/main" val="420804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390E23-447D-45DE-8E08-C124D240D538}"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76D2F-E533-4C1C-B1D7-FF75C7978E0E}" type="slidenum">
              <a:rPr lang="en-GB" smtClean="0"/>
              <a:t>‹#›</a:t>
            </a:fld>
            <a:endParaRPr lang="en-GB"/>
          </a:p>
        </p:txBody>
      </p:sp>
    </p:spTree>
    <p:extLst>
      <p:ext uri="{BB962C8B-B14F-4D97-AF65-F5344CB8AC3E}">
        <p14:creationId xmlns:p14="http://schemas.microsoft.com/office/powerpoint/2010/main" val="314660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93093" y="8077332"/>
            <a:ext cx="40364569" cy="13477201"/>
          </a:xfrm>
        </p:spPr>
        <p:txBody>
          <a:bodyPr anchor="b"/>
          <a:lstStyle>
            <a:lvl1pPr>
              <a:defRPr sz="28346"/>
            </a:lvl1pPr>
          </a:lstStyle>
          <a:p>
            <a:r>
              <a:rPr lang="en-GB"/>
              <a:t>Click to edit Master title style</a:t>
            </a:r>
            <a:endParaRPr lang="en-US" dirty="0"/>
          </a:p>
        </p:txBody>
      </p:sp>
      <p:sp>
        <p:nvSpPr>
          <p:cNvPr id="3" name="Text Placeholder 2"/>
          <p:cNvSpPr>
            <a:spLocks noGrp="1"/>
          </p:cNvSpPr>
          <p:nvPr>
            <p:ph type="body" idx="1"/>
          </p:nvPr>
        </p:nvSpPr>
        <p:spPr>
          <a:xfrm>
            <a:off x="3193093" y="21682033"/>
            <a:ext cx="40364569" cy="7087342"/>
          </a:xfrm>
        </p:spPr>
        <p:txBody>
          <a:bodyPr/>
          <a:lstStyle>
            <a:lvl1pPr marL="0" indent="0">
              <a:buNone/>
              <a:defRPr sz="11338">
                <a:solidFill>
                  <a:schemeClr val="tx1">
                    <a:tint val="82000"/>
                  </a:schemeClr>
                </a:solidFill>
              </a:defRPr>
            </a:lvl1pPr>
            <a:lvl2pPr marL="2159950" indent="0">
              <a:buNone/>
              <a:defRPr sz="9449">
                <a:solidFill>
                  <a:schemeClr val="tx1">
                    <a:tint val="82000"/>
                  </a:schemeClr>
                </a:solidFill>
              </a:defRPr>
            </a:lvl2pPr>
            <a:lvl3pPr marL="4319900" indent="0">
              <a:buNone/>
              <a:defRPr sz="8504">
                <a:solidFill>
                  <a:schemeClr val="tx1">
                    <a:tint val="82000"/>
                  </a:schemeClr>
                </a:solidFill>
              </a:defRPr>
            </a:lvl3pPr>
            <a:lvl4pPr marL="6479850" indent="0">
              <a:buNone/>
              <a:defRPr sz="7559">
                <a:solidFill>
                  <a:schemeClr val="tx1">
                    <a:tint val="82000"/>
                  </a:schemeClr>
                </a:solidFill>
              </a:defRPr>
            </a:lvl4pPr>
            <a:lvl5pPr marL="8639800" indent="0">
              <a:buNone/>
              <a:defRPr sz="7559">
                <a:solidFill>
                  <a:schemeClr val="tx1">
                    <a:tint val="82000"/>
                  </a:schemeClr>
                </a:solidFill>
              </a:defRPr>
            </a:lvl5pPr>
            <a:lvl6pPr marL="10799750" indent="0">
              <a:buNone/>
              <a:defRPr sz="7559">
                <a:solidFill>
                  <a:schemeClr val="tx1">
                    <a:tint val="82000"/>
                  </a:schemeClr>
                </a:solidFill>
              </a:defRPr>
            </a:lvl6pPr>
            <a:lvl7pPr marL="12959700" indent="0">
              <a:buNone/>
              <a:defRPr sz="7559">
                <a:solidFill>
                  <a:schemeClr val="tx1">
                    <a:tint val="82000"/>
                  </a:schemeClr>
                </a:solidFill>
              </a:defRPr>
            </a:lvl7pPr>
            <a:lvl8pPr marL="15119650" indent="0">
              <a:buNone/>
              <a:defRPr sz="7559">
                <a:solidFill>
                  <a:schemeClr val="tx1">
                    <a:tint val="82000"/>
                  </a:schemeClr>
                </a:solidFill>
              </a:defRPr>
            </a:lvl8pPr>
            <a:lvl9pPr marL="17279600" indent="0">
              <a:buNone/>
              <a:defRPr sz="7559">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5390E23-447D-45DE-8E08-C124D240D538}"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76D2F-E533-4C1C-B1D7-FF75C7978E0E}" type="slidenum">
              <a:rPr lang="en-GB" smtClean="0"/>
              <a:t>‹#›</a:t>
            </a:fld>
            <a:endParaRPr lang="en-GB"/>
          </a:p>
        </p:txBody>
      </p:sp>
    </p:spTree>
    <p:extLst>
      <p:ext uri="{BB962C8B-B14F-4D97-AF65-F5344CB8AC3E}">
        <p14:creationId xmlns:p14="http://schemas.microsoft.com/office/powerpoint/2010/main" val="252377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217465" y="8624810"/>
            <a:ext cx="19889788" cy="205570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3692247" y="8624810"/>
            <a:ext cx="19889788" cy="205570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5390E23-447D-45DE-8E08-C124D240D538}"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176D2F-E533-4C1C-B1D7-FF75C7978E0E}" type="slidenum">
              <a:rPr lang="en-GB" smtClean="0"/>
              <a:t>‹#›</a:t>
            </a:fld>
            <a:endParaRPr lang="en-GB"/>
          </a:p>
        </p:txBody>
      </p:sp>
    </p:spTree>
    <p:extLst>
      <p:ext uri="{BB962C8B-B14F-4D97-AF65-F5344CB8AC3E}">
        <p14:creationId xmlns:p14="http://schemas.microsoft.com/office/powerpoint/2010/main" val="138633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23561" y="1724969"/>
            <a:ext cx="40364569" cy="6262365"/>
          </a:xfrm>
        </p:spPr>
        <p:txBody>
          <a:bodyPr/>
          <a:lstStyle/>
          <a:p>
            <a:r>
              <a:rPr lang="en-GB"/>
              <a:t>Click to edit Master title style</a:t>
            </a:r>
            <a:endParaRPr lang="en-US" dirty="0"/>
          </a:p>
        </p:txBody>
      </p:sp>
      <p:sp>
        <p:nvSpPr>
          <p:cNvPr id="3" name="Text Placeholder 2"/>
          <p:cNvSpPr>
            <a:spLocks noGrp="1"/>
          </p:cNvSpPr>
          <p:nvPr>
            <p:ph type="body" idx="1"/>
          </p:nvPr>
        </p:nvSpPr>
        <p:spPr>
          <a:xfrm>
            <a:off x="3223566" y="7942328"/>
            <a:ext cx="19798379"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GB"/>
              <a:t>Click to edit Master text styles</a:t>
            </a:r>
          </a:p>
        </p:txBody>
      </p:sp>
      <p:sp>
        <p:nvSpPr>
          <p:cNvPr id="4" name="Content Placeholder 3"/>
          <p:cNvSpPr>
            <a:spLocks noGrp="1"/>
          </p:cNvSpPr>
          <p:nvPr>
            <p:ph sz="half" idx="2"/>
          </p:nvPr>
        </p:nvSpPr>
        <p:spPr>
          <a:xfrm>
            <a:off x="3223566" y="11834740"/>
            <a:ext cx="19798379" cy="174071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3692249" y="7942328"/>
            <a:ext cx="19895883"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GB"/>
              <a:t>Click to edit Master text styles</a:t>
            </a:r>
          </a:p>
        </p:txBody>
      </p:sp>
      <p:sp>
        <p:nvSpPr>
          <p:cNvPr id="6" name="Content Placeholder 5"/>
          <p:cNvSpPr>
            <a:spLocks noGrp="1"/>
          </p:cNvSpPr>
          <p:nvPr>
            <p:ph sz="quarter" idx="4"/>
          </p:nvPr>
        </p:nvSpPr>
        <p:spPr>
          <a:xfrm>
            <a:off x="23692249" y="11834740"/>
            <a:ext cx="19895883" cy="174071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5390E23-447D-45DE-8E08-C124D240D538}" type="datetimeFigureOut">
              <a:rPr lang="en-GB" smtClean="0"/>
              <a:t>30/06/2025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176D2F-E533-4C1C-B1D7-FF75C7978E0E}" type="slidenum">
              <a:rPr lang="en-GB" smtClean="0"/>
              <a:t>‹#›</a:t>
            </a:fld>
            <a:endParaRPr lang="en-GB"/>
          </a:p>
        </p:txBody>
      </p:sp>
    </p:spTree>
    <p:extLst>
      <p:ext uri="{BB962C8B-B14F-4D97-AF65-F5344CB8AC3E}">
        <p14:creationId xmlns:p14="http://schemas.microsoft.com/office/powerpoint/2010/main" val="146111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5390E23-447D-45DE-8E08-C124D240D538}" type="datetimeFigureOut">
              <a:rPr lang="en-GB" smtClean="0"/>
              <a:t>30/06/2025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176D2F-E533-4C1C-B1D7-FF75C7978E0E}" type="slidenum">
              <a:rPr lang="en-GB" smtClean="0"/>
              <a:t>‹#›</a:t>
            </a:fld>
            <a:endParaRPr lang="en-GB"/>
          </a:p>
        </p:txBody>
      </p:sp>
    </p:spTree>
    <p:extLst>
      <p:ext uri="{BB962C8B-B14F-4D97-AF65-F5344CB8AC3E}">
        <p14:creationId xmlns:p14="http://schemas.microsoft.com/office/powerpoint/2010/main" val="279594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90E23-447D-45DE-8E08-C124D240D538}" type="datetimeFigureOut">
              <a:rPr lang="en-GB" smtClean="0"/>
              <a:t>30/06/2025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176D2F-E533-4C1C-B1D7-FF75C7978E0E}" type="slidenum">
              <a:rPr lang="en-GB" smtClean="0"/>
              <a:t>‹#›</a:t>
            </a:fld>
            <a:endParaRPr lang="en-GB"/>
          </a:p>
        </p:txBody>
      </p:sp>
    </p:spTree>
    <p:extLst>
      <p:ext uri="{BB962C8B-B14F-4D97-AF65-F5344CB8AC3E}">
        <p14:creationId xmlns:p14="http://schemas.microsoft.com/office/powerpoint/2010/main" val="384557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p:spPr>
        <p:txBody>
          <a:bodyPr anchor="b"/>
          <a:lstStyle>
            <a:lvl1pPr>
              <a:defRPr sz="15118"/>
            </a:lvl1pPr>
          </a:lstStyle>
          <a:p>
            <a:r>
              <a:rPr lang="en-GB"/>
              <a:t>Click to edit Master title style</a:t>
            </a:r>
            <a:endParaRPr lang="en-US" dirty="0"/>
          </a:p>
        </p:txBody>
      </p:sp>
      <p:sp>
        <p:nvSpPr>
          <p:cNvPr id="3" name="Content Placeholder 2"/>
          <p:cNvSpPr>
            <a:spLocks noGrp="1"/>
          </p:cNvSpPr>
          <p:nvPr>
            <p:ph idx="1"/>
          </p:nvPr>
        </p:nvSpPr>
        <p:spPr>
          <a:xfrm>
            <a:off x="19895883" y="4664905"/>
            <a:ext cx="23692247" cy="23024494"/>
          </a:xfrm>
        </p:spPr>
        <p:txBody>
          <a:bodyPr/>
          <a:lstStyle>
            <a:lvl1pPr>
              <a:defRPr sz="15118"/>
            </a:lvl1pPr>
            <a:lvl2pPr>
              <a:defRPr sz="13228"/>
            </a:lvl2pPr>
            <a:lvl3pPr>
              <a:defRPr sz="11338"/>
            </a:lvl3pPr>
            <a:lvl4pPr>
              <a:defRPr sz="9449"/>
            </a:lvl4pPr>
            <a:lvl5pPr>
              <a:defRPr sz="9449"/>
            </a:lvl5pPr>
            <a:lvl6pPr>
              <a:defRPr sz="9449"/>
            </a:lvl6pPr>
            <a:lvl7pPr>
              <a:defRPr sz="9449"/>
            </a:lvl7pPr>
            <a:lvl8pPr>
              <a:defRPr sz="9449"/>
            </a:lvl8pPr>
            <a:lvl9pPr>
              <a:defRPr sz="944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3223561" y="9719786"/>
            <a:ext cx="15094057"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GB"/>
              <a:t>Click to edit Master text styles</a:t>
            </a:r>
          </a:p>
        </p:txBody>
      </p:sp>
      <p:sp>
        <p:nvSpPr>
          <p:cNvPr id="5" name="Date Placeholder 4"/>
          <p:cNvSpPr>
            <a:spLocks noGrp="1"/>
          </p:cNvSpPr>
          <p:nvPr>
            <p:ph type="dt" sz="half" idx="10"/>
          </p:nvPr>
        </p:nvSpPr>
        <p:spPr/>
        <p:txBody>
          <a:bodyPr/>
          <a:lstStyle/>
          <a:p>
            <a:fld id="{25390E23-447D-45DE-8E08-C124D240D538}"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176D2F-E533-4C1C-B1D7-FF75C7978E0E}" type="slidenum">
              <a:rPr lang="en-GB" smtClean="0"/>
              <a:t>‹#›</a:t>
            </a:fld>
            <a:endParaRPr lang="en-GB"/>
          </a:p>
        </p:txBody>
      </p:sp>
    </p:spTree>
    <p:extLst>
      <p:ext uri="{BB962C8B-B14F-4D97-AF65-F5344CB8AC3E}">
        <p14:creationId xmlns:p14="http://schemas.microsoft.com/office/powerpoint/2010/main" val="343332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p:spPr>
        <p:txBody>
          <a:bodyPr anchor="b"/>
          <a:lstStyle>
            <a:lvl1pPr>
              <a:defRPr sz="15118"/>
            </a:lvl1pPr>
          </a:lstStyle>
          <a:p>
            <a:r>
              <a:rPr lang="en-GB"/>
              <a:t>Click to edit Master title style</a:t>
            </a:r>
            <a:endParaRPr lang="en-US" dirty="0"/>
          </a:p>
        </p:txBody>
      </p:sp>
      <p:sp>
        <p:nvSpPr>
          <p:cNvPr id="3" name="Picture Placeholder 2"/>
          <p:cNvSpPr>
            <a:spLocks noGrp="1" noChangeAspect="1"/>
          </p:cNvSpPr>
          <p:nvPr>
            <p:ph type="pic" idx="1"/>
          </p:nvPr>
        </p:nvSpPr>
        <p:spPr>
          <a:xfrm>
            <a:off x="19895883" y="4664905"/>
            <a:ext cx="23692247" cy="23024494"/>
          </a:xfrm>
        </p:spPr>
        <p:txBody>
          <a:bodyPr anchor="t"/>
          <a:lstStyle>
            <a:lvl1pPr marL="0" indent="0">
              <a:buNone/>
              <a:defRPr sz="15118"/>
            </a:lvl1pPr>
            <a:lvl2pPr marL="2159950" indent="0">
              <a:buNone/>
              <a:defRPr sz="13228"/>
            </a:lvl2pPr>
            <a:lvl3pPr marL="4319900" indent="0">
              <a:buNone/>
              <a:defRPr sz="11338"/>
            </a:lvl3pPr>
            <a:lvl4pPr marL="6479850" indent="0">
              <a:buNone/>
              <a:defRPr sz="9449"/>
            </a:lvl4pPr>
            <a:lvl5pPr marL="8639800" indent="0">
              <a:buNone/>
              <a:defRPr sz="9449"/>
            </a:lvl5pPr>
            <a:lvl6pPr marL="10799750" indent="0">
              <a:buNone/>
              <a:defRPr sz="9449"/>
            </a:lvl6pPr>
            <a:lvl7pPr marL="12959700" indent="0">
              <a:buNone/>
              <a:defRPr sz="9449"/>
            </a:lvl7pPr>
            <a:lvl8pPr marL="15119650" indent="0">
              <a:buNone/>
              <a:defRPr sz="9449"/>
            </a:lvl8pPr>
            <a:lvl9pPr marL="17279600" indent="0">
              <a:buNone/>
              <a:defRPr sz="9449"/>
            </a:lvl9pPr>
          </a:lstStyle>
          <a:p>
            <a:r>
              <a:rPr lang="en-GB"/>
              <a:t>Click icon to add picture</a:t>
            </a:r>
            <a:endParaRPr lang="en-US" dirty="0"/>
          </a:p>
        </p:txBody>
      </p:sp>
      <p:sp>
        <p:nvSpPr>
          <p:cNvPr id="4" name="Text Placeholder 3"/>
          <p:cNvSpPr>
            <a:spLocks noGrp="1"/>
          </p:cNvSpPr>
          <p:nvPr>
            <p:ph type="body" sz="half" idx="2"/>
          </p:nvPr>
        </p:nvSpPr>
        <p:spPr>
          <a:xfrm>
            <a:off x="3223561" y="9719786"/>
            <a:ext cx="15094057"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GB"/>
              <a:t>Click to edit Master text styles</a:t>
            </a:r>
          </a:p>
        </p:txBody>
      </p:sp>
      <p:sp>
        <p:nvSpPr>
          <p:cNvPr id="5" name="Date Placeholder 4"/>
          <p:cNvSpPr>
            <a:spLocks noGrp="1"/>
          </p:cNvSpPr>
          <p:nvPr>
            <p:ph type="dt" sz="half" idx="10"/>
          </p:nvPr>
        </p:nvSpPr>
        <p:spPr/>
        <p:txBody>
          <a:bodyPr/>
          <a:lstStyle/>
          <a:p>
            <a:fld id="{25390E23-447D-45DE-8E08-C124D240D538}"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176D2F-E533-4C1C-B1D7-FF75C7978E0E}" type="slidenum">
              <a:rPr lang="en-GB" smtClean="0"/>
              <a:t>‹#›</a:t>
            </a:fld>
            <a:endParaRPr lang="en-GB"/>
          </a:p>
        </p:txBody>
      </p:sp>
    </p:spTree>
    <p:extLst>
      <p:ext uri="{BB962C8B-B14F-4D97-AF65-F5344CB8AC3E}">
        <p14:creationId xmlns:p14="http://schemas.microsoft.com/office/powerpoint/2010/main" val="190737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7466" y="1724969"/>
            <a:ext cx="40364569" cy="62623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3217466" y="8624810"/>
            <a:ext cx="40364569" cy="2055705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217465" y="30029347"/>
            <a:ext cx="10529888" cy="1724962"/>
          </a:xfrm>
          <a:prstGeom prst="rect">
            <a:avLst/>
          </a:prstGeom>
        </p:spPr>
        <p:txBody>
          <a:bodyPr vert="horz" lIns="91440" tIns="45720" rIns="91440" bIns="45720" rtlCol="0" anchor="ctr"/>
          <a:lstStyle>
            <a:lvl1pPr algn="l">
              <a:defRPr sz="5669">
                <a:solidFill>
                  <a:schemeClr val="tx1">
                    <a:tint val="82000"/>
                  </a:schemeClr>
                </a:solidFill>
              </a:defRPr>
            </a:lvl1pPr>
          </a:lstStyle>
          <a:p>
            <a:fld id="{25390E23-447D-45DE-8E08-C124D240D538}" type="datetimeFigureOut">
              <a:rPr lang="en-GB" smtClean="0"/>
              <a:t>30/06/2025</a:t>
            </a:fld>
            <a:endParaRPr lang="en-GB"/>
          </a:p>
        </p:txBody>
      </p:sp>
      <p:sp>
        <p:nvSpPr>
          <p:cNvPr id="5" name="Footer Placeholder 4"/>
          <p:cNvSpPr>
            <a:spLocks noGrp="1"/>
          </p:cNvSpPr>
          <p:nvPr>
            <p:ph type="ftr" sz="quarter" idx="3"/>
          </p:nvPr>
        </p:nvSpPr>
        <p:spPr>
          <a:xfrm>
            <a:off x="15502335" y="30029347"/>
            <a:ext cx="15794831" cy="1724962"/>
          </a:xfrm>
          <a:prstGeom prst="rect">
            <a:avLst/>
          </a:prstGeom>
        </p:spPr>
        <p:txBody>
          <a:bodyPr vert="horz" lIns="91440" tIns="45720" rIns="91440" bIns="45720" rtlCol="0" anchor="ctr"/>
          <a:lstStyle>
            <a:lvl1pPr algn="ctr">
              <a:defRPr sz="5669">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33052147" y="30029347"/>
            <a:ext cx="10529888" cy="1724962"/>
          </a:xfrm>
          <a:prstGeom prst="rect">
            <a:avLst/>
          </a:prstGeom>
        </p:spPr>
        <p:txBody>
          <a:bodyPr vert="horz" lIns="91440" tIns="45720" rIns="91440" bIns="45720" rtlCol="0" anchor="ctr"/>
          <a:lstStyle>
            <a:lvl1pPr algn="r">
              <a:defRPr sz="5669">
                <a:solidFill>
                  <a:schemeClr val="tx1">
                    <a:tint val="82000"/>
                  </a:schemeClr>
                </a:solidFill>
              </a:defRPr>
            </a:lvl1pPr>
          </a:lstStyle>
          <a:p>
            <a:fld id="{A7176D2F-E533-4C1C-B1D7-FF75C7978E0E}" type="slidenum">
              <a:rPr lang="en-GB" smtClean="0"/>
              <a:t>‹#›</a:t>
            </a:fld>
            <a:endParaRPr lang="en-GB"/>
          </a:p>
        </p:txBody>
      </p:sp>
    </p:spTree>
    <p:extLst>
      <p:ext uri="{BB962C8B-B14F-4D97-AF65-F5344CB8AC3E}">
        <p14:creationId xmlns:p14="http://schemas.microsoft.com/office/powerpoint/2010/main" val="2839570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19900" rtl="0" eaLnBrk="1" latinLnBrk="0" hangingPunct="1">
        <a:lnSpc>
          <a:spcPct val="90000"/>
        </a:lnSpc>
        <a:spcBef>
          <a:spcPct val="0"/>
        </a:spcBef>
        <a:buNone/>
        <a:defRPr sz="20787" kern="1200">
          <a:solidFill>
            <a:schemeClr val="tx1"/>
          </a:solidFill>
          <a:latin typeface="+mj-lt"/>
          <a:ea typeface="+mj-ea"/>
          <a:cs typeface="+mj-cs"/>
        </a:defRPr>
      </a:lvl1pPr>
    </p:titleStyle>
    <p:bodyStyle>
      <a:lvl1pPr marL="1079975" indent="-1079975" algn="l" defTabSz="4319900" rtl="0" eaLnBrk="1" latinLnBrk="0" hangingPunct="1">
        <a:lnSpc>
          <a:spcPct val="90000"/>
        </a:lnSpc>
        <a:spcBef>
          <a:spcPts val="4724"/>
        </a:spcBef>
        <a:buFont typeface="Arial" panose="020B0604020202020204" pitchFamily="34" charset="0"/>
        <a:buChar char="•"/>
        <a:defRPr sz="13228" kern="1200">
          <a:solidFill>
            <a:schemeClr val="tx1"/>
          </a:solidFill>
          <a:latin typeface="+mn-lt"/>
          <a:ea typeface="+mn-ea"/>
          <a:cs typeface="+mn-cs"/>
        </a:defRPr>
      </a:lvl1pPr>
      <a:lvl2pPr marL="3239925" indent="-1079975" algn="l" defTabSz="4319900" rtl="0" eaLnBrk="1" latinLnBrk="0" hangingPunct="1">
        <a:lnSpc>
          <a:spcPct val="90000"/>
        </a:lnSpc>
        <a:spcBef>
          <a:spcPts val="2362"/>
        </a:spcBef>
        <a:buFont typeface="Arial" panose="020B0604020202020204" pitchFamily="34" charset="0"/>
        <a:buChar char="•"/>
        <a:defRPr sz="11338" kern="1200">
          <a:solidFill>
            <a:schemeClr val="tx1"/>
          </a:solidFill>
          <a:latin typeface="+mn-lt"/>
          <a:ea typeface="+mn-ea"/>
          <a:cs typeface="+mn-cs"/>
        </a:defRPr>
      </a:lvl2pPr>
      <a:lvl3pPr marL="5399875" indent="-1079975" algn="l" defTabSz="4319900" rtl="0" eaLnBrk="1" latinLnBrk="0" hangingPunct="1">
        <a:lnSpc>
          <a:spcPct val="90000"/>
        </a:lnSpc>
        <a:spcBef>
          <a:spcPts val="2362"/>
        </a:spcBef>
        <a:buFont typeface="Arial" panose="020B0604020202020204" pitchFamily="34" charset="0"/>
        <a:buChar char="•"/>
        <a:defRPr sz="9449" kern="1200">
          <a:solidFill>
            <a:schemeClr val="tx1"/>
          </a:solidFill>
          <a:latin typeface="+mn-lt"/>
          <a:ea typeface="+mn-ea"/>
          <a:cs typeface="+mn-cs"/>
        </a:defRPr>
      </a:lvl3pPr>
      <a:lvl4pPr marL="75598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4pPr>
      <a:lvl5pPr marL="97197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5pPr>
      <a:lvl6pPr marL="118797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6pPr>
      <a:lvl7pPr marL="140396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7pPr>
      <a:lvl8pPr marL="161996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8pPr>
      <a:lvl9pPr marL="183595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9pPr>
    </p:bodyStyle>
    <p:otherStyle>
      <a:defPPr>
        <a:defRPr lang="en-US"/>
      </a:defPPr>
      <a:lvl1pPr marL="0" algn="l" defTabSz="4319900" rtl="0" eaLnBrk="1" latinLnBrk="0" hangingPunct="1">
        <a:defRPr sz="8504" kern="1200">
          <a:solidFill>
            <a:schemeClr val="tx1"/>
          </a:solidFill>
          <a:latin typeface="+mn-lt"/>
          <a:ea typeface="+mn-ea"/>
          <a:cs typeface="+mn-cs"/>
        </a:defRPr>
      </a:lvl1pPr>
      <a:lvl2pPr marL="2159950" algn="l" defTabSz="4319900" rtl="0" eaLnBrk="1" latinLnBrk="0" hangingPunct="1">
        <a:defRPr sz="8504" kern="1200">
          <a:solidFill>
            <a:schemeClr val="tx1"/>
          </a:solidFill>
          <a:latin typeface="+mn-lt"/>
          <a:ea typeface="+mn-ea"/>
          <a:cs typeface="+mn-cs"/>
        </a:defRPr>
      </a:lvl2pPr>
      <a:lvl3pPr marL="4319900" algn="l" defTabSz="4319900" rtl="0" eaLnBrk="1" latinLnBrk="0" hangingPunct="1">
        <a:defRPr sz="8504" kern="1200">
          <a:solidFill>
            <a:schemeClr val="tx1"/>
          </a:solidFill>
          <a:latin typeface="+mn-lt"/>
          <a:ea typeface="+mn-ea"/>
          <a:cs typeface="+mn-cs"/>
        </a:defRPr>
      </a:lvl3pPr>
      <a:lvl4pPr marL="6479850" algn="l" defTabSz="4319900" rtl="0" eaLnBrk="1" latinLnBrk="0" hangingPunct="1">
        <a:defRPr sz="8504" kern="1200">
          <a:solidFill>
            <a:schemeClr val="tx1"/>
          </a:solidFill>
          <a:latin typeface="+mn-lt"/>
          <a:ea typeface="+mn-ea"/>
          <a:cs typeface="+mn-cs"/>
        </a:defRPr>
      </a:lvl4pPr>
      <a:lvl5pPr marL="8639800" algn="l" defTabSz="4319900" rtl="0" eaLnBrk="1" latinLnBrk="0" hangingPunct="1">
        <a:defRPr sz="8504" kern="1200">
          <a:solidFill>
            <a:schemeClr val="tx1"/>
          </a:solidFill>
          <a:latin typeface="+mn-lt"/>
          <a:ea typeface="+mn-ea"/>
          <a:cs typeface="+mn-cs"/>
        </a:defRPr>
      </a:lvl5pPr>
      <a:lvl6pPr marL="10799750" algn="l" defTabSz="4319900" rtl="0" eaLnBrk="1" latinLnBrk="0" hangingPunct="1">
        <a:defRPr sz="8504" kern="1200">
          <a:solidFill>
            <a:schemeClr val="tx1"/>
          </a:solidFill>
          <a:latin typeface="+mn-lt"/>
          <a:ea typeface="+mn-ea"/>
          <a:cs typeface="+mn-cs"/>
        </a:defRPr>
      </a:lvl6pPr>
      <a:lvl7pPr marL="12959700" algn="l" defTabSz="4319900" rtl="0" eaLnBrk="1" latinLnBrk="0" hangingPunct="1">
        <a:defRPr sz="8504" kern="1200">
          <a:solidFill>
            <a:schemeClr val="tx1"/>
          </a:solidFill>
          <a:latin typeface="+mn-lt"/>
          <a:ea typeface="+mn-ea"/>
          <a:cs typeface="+mn-cs"/>
        </a:defRPr>
      </a:lvl7pPr>
      <a:lvl8pPr marL="15119650" algn="l" defTabSz="4319900" rtl="0" eaLnBrk="1" latinLnBrk="0" hangingPunct="1">
        <a:defRPr sz="8504" kern="1200">
          <a:solidFill>
            <a:schemeClr val="tx1"/>
          </a:solidFill>
          <a:latin typeface="+mn-lt"/>
          <a:ea typeface="+mn-ea"/>
          <a:cs typeface="+mn-cs"/>
        </a:defRPr>
      </a:lvl8pPr>
      <a:lvl9pPr marL="17279600" algn="l" defTabSz="4319900"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searchonline.rca.ac.uk/3060/1/FREE-CUTTING-Julian-Roberts.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s://bibliothequedesign.com/projects/dieter-rams-ten-princip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22B015-415D-0CB7-324C-C7DC829D3649}"/>
              </a:ext>
            </a:extLst>
          </p:cNvPr>
          <p:cNvSpPr txBox="1"/>
          <p:nvPr/>
        </p:nvSpPr>
        <p:spPr>
          <a:xfrm>
            <a:off x="827313" y="203202"/>
            <a:ext cx="24961603" cy="32237223"/>
          </a:xfrm>
          <a:prstGeom prst="rect">
            <a:avLst/>
          </a:prstGeom>
          <a:noFill/>
        </p:spPr>
        <p:txBody>
          <a:bodyPr wrap="square" rtlCol="0">
            <a:spAutoFit/>
          </a:bodyPr>
          <a:lstStyle/>
          <a:p>
            <a:r>
              <a:rPr lang="en-GB" sz="9200" b="1" dirty="0">
                <a:latin typeface="Arial" panose="020B0604020202020204" pitchFamily="34" charset="0"/>
                <a:cs typeface="Arial" panose="020B0604020202020204" pitchFamily="34" charset="0"/>
              </a:rPr>
              <a:t>The Bodice Block Buster:</a:t>
            </a:r>
          </a:p>
          <a:p>
            <a:r>
              <a:rPr lang="en-GB" sz="6400" b="1" dirty="0">
                <a:latin typeface="Arial" panose="020B0604020202020204" pitchFamily="34" charset="0"/>
                <a:cs typeface="Arial" panose="020B0604020202020204" pitchFamily="34" charset="0"/>
              </a:rPr>
              <a:t>A Playful Revolution in Pattern Cutting</a:t>
            </a:r>
          </a:p>
          <a:p>
            <a:endParaRPr lang="en-GB" sz="2000" b="1" dirty="0">
              <a:latin typeface="Arial" panose="020B0604020202020204" pitchFamily="34" charset="0"/>
              <a:cs typeface="Arial" panose="020B0604020202020204" pitchFamily="34" charset="0"/>
            </a:endParaRPr>
          </a:p>
          <a:p>
            <a:r>
              <a:rPr lang="en-GB" sz="6400" b="1" dirty="0">
                <a:latin typeface="Arial" panose="020B0604020202020204" pitchFamily="34" charset="0"/>
                <a:cs typeface="Arial" panose="020B0604020202020204" pitchFamily="34" charset="0"/>
              </a:rPr>
              <a:t>Author: Jane Wayles © 2025</a:t>
            </a:r>
          </a:p>
          <a:p>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6400" b="1" dirty="0">
                <a:solidFill>
                  <a:srgbClr val="222222"/>
                </a:solidFill>
                <a:effectLst/>
                <a:latin typeface="Arial" panose="020B0604020202020204" pitchFamily="34" charset="0"/>
                <a:ea typeface="MS Mincho" panose="02020609040205080304" pitchFamily="49" charset="-128"/>
                <a:cs typeface="Times New Roman" panose="02020603050405020304" pitchFamily="18" charset="0"/>
              </a:rPr>
              <a:t>Introduction and Objectives:</a:t>
            </a:r>
            <a:endParaRPr lang="en-GB" sz="6400" dirty="0">
              <a:effectLst/>
              <a:latin typeface="Cambria" panose="02040503050406030204" pitchFamily="18" charset="0"/>
              <a:ea typeface="MS Mincho" panose="02020609040205080304" pitchFamily="49" charset="-128"/>
              <a:cs typeface="Times New Roman" panose="02020603050405020304" pitchFamily="18" charset="0"/>
            </a:endParaRPr>
          </a:p>
          <a:p>
            <a:pPr lvl="0">
              <a:buSzPts val="1000"/>
              <a:tabLst>
                <a:tab pos="457200" algn="l"/>
              </a:tabLst>
            </a:pPr>
            <a:r>
              <a:rPr lang="en-GB" sz="3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Two three-hour workshops were developed to experiment with disruptive teaching methods. The aim was to facilitate students’ use of 2D and 3D processes to produce successful 3D outcomes in a low tech, fun and inclusive setting. The goal was for participants to create a basic pattern and a garment designed around their own body. This was to be achieved within a three-hour timeframe with support provided throughout. </a:t>
            </a:r>
            <a:endParaRPr lang="en-GB" sz="3800" dirty="0">
              <a:effectLst/>
              <a:latin typeface="Cambria" panose="02040503050406030204" pitchFamily="18" charset="0"/>
              <a:ea typeface="MS Mincho" panose="02020609040205080304" pitchFamily="49" charset="-128"/>
              <a:cs typeface="Times New Roman" panose="02020603050405020304" pitchFamily="18" charset="0"/>
            </a:endParaRPr>
          </a:p>
          <a:p>
            <a:pPr lvl="0">
              <a:buSzPts val="1000"/>
              <a:tabLst>
                <a:tab pos="457200" algn="l"/>
              </a:tabLst>
            </a:pPr>
            <a:r>
              <a:rPr lang="en-GB" sz="3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 second three-hour workshop focused on refining students’ skills and introducing technical terminology and markings, such as grainlines, notches, seam allowances, and the tools required to produce them, including pattern master and </a:t>
            </a:r>
            <a:r>
              <a:rPr lang="en-GB" sz="3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notchers</a:t>
            </a:r>
            <a:r>
              <a:rPr lang="en-GB" sz="3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buSzPts val="1000"/>
              <a:buFont typeface="Symbol" panose="05050102010706020507" pitchFamily="18" charset="2"/>
              <a:buChar char=""/>
              <a:tabLst>
                <a:tab pos="457200" algn="l"/>
              </a:tabLst>
            </a:pP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6400" b="1" dirty="0">
                <a:solidFill>
                  <a:srgbClr val="222222"/>
                </a:solidFill>
                <a:effectLst/>
                <a:latin typeface="Arial" panose="020B0604020202020204" pitchFamily="34" charset="0"/>
                <a:ea typeface="MS Mincho" panose="02020609040205080304" pitchFamily="49" charset="-128"/>
                <a:cs typeface="Times New Roman" panose="02020603050405020304" pitchFamily="18" charset="0"/>
              </a:rPr>
              <a:t>Methods:</a:t>
            </a:r>
            <a:endParaRPr lang="en-GB" sz="6400" dirty="0">
              <a:effectLst/>
              <a:latin typeface="Cambria" panose="02040503050406030204" pitchFamily="18" charset="0"/>
              <a:ea typeface="MS Mincho" panose="02020609040205080304" pitchFamily="49" charset="-128"/>
              <a:cs typeface="Times New Roman" panose="02020603050405020304" pitchFamily="18" charset="0"/>
            </a:endParaRPr>
          </a:p>
          <a:p>
            <a:pPr lvl="0"/>
            <a:r>
              <a:rPr lang="en-GB" sz="3600" dirty="0">
                <a:solidFill>
                  <a:srgbClr val="222222"/>
                </a:solidFill>
                <a:effectLst/>
                <a:latin typeface="Arial" panose="020B0604020202020204" pitchFamily="34" charset="0"/>
                <a:ea typeface="MS Mincho" panose="02020609040205080304" pitchFamily="49" charset="-128"/>
                <a:cs typeface="Times New Roman" panose="02020603050405020304" pitchFamily="18" charset="0"/>
              </a:rPr>
              <a:t>All students were novice pattern cutters with limited sewing skills.</a:t>
            </a:r>
            <a:endParaRPr lang="en-GB" sz="3600" dirty="0">
              <a:effectLst/>
              <a:latin typeface="Cambria" panose="02040503050406030204" pitchFamily="18" charset="0"/>
              <a:ea typeface="MS Mincho" panose="02020609040205080304" pitchFamily="49" charset="-128"/>
              <a:cs typeface="Times New Roman" panose="02020603050405020304" pitchFamily="18" charset="0"/>
            </a:endParaRPr>
          </a:p>
          <a:p>
            <a:pPr marL="1485900" lvl="2" indent="-571500">
              <a:buSzPts val="1000"/>
              <a:buFont typeface="Arial" panose="020B0604020202020204" pitchFamily="34" charset="0"/>
              <a:buChar char="•"/>
              <a:tabLst>
                <a:tab pos="457200" algn="l"/>
              </a:tabLst>
            </a:pPr>
            <a:r>
              <a:rPr lang="en-GB" sz="36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Demonstration</a:t>
            </a:r>
            <a:r>
              <a:rPr lang="en-GB" sz="3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 This lasted no longer than 10 minutes and showed the basic method of tracing around the body, situated on a cross-marking.</a:t>
            </a:r>
            <a:endParaRPr lang="en-GB" sz="3600" dirty="0">
              <a:effectLst/>
              <a:latin typeface="Cambria" panose="02040503050406030204" pitchFamily="18" charset="0"/>
              <a:ea typeface="MS Mincho" panose="02020609040205080304" pitchFamily="49" charset="-128"/>
              <a:cs typeface="Times New Roman" panose="02020603050405020304" pitchFamily="18" charset="0"/>
            </a:endParaRPr>
          </a:p>
          <a:p>
            <a:pPr marL="1485900" lvl="2" indent="-571500">
              <a:buSzPts val="1000"/>
              <a:buFont typeface="Arial" panose="020B0604020202020204" pitchFamily="34" charset="0"/>
              <a:buChar char="•"/>
              <a:tabLst>
                <a:tab pos="457200" algn="l"/>
              </a:tabLst>
            </a:pPr>
            <a:r>
              <a:rPr lang="en-GB" sz="36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Support</a:t>
            </a:r>
            <a:r>
              <a:rPr lang="en-GB" sz="3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 Verbal assistance was provided to students on their progress either one to one or in pairs.</a:t>
            </a:r>
            <a:endParaRPr lang="en-GB" sz="3600" dirty="0">
              <a:effectLst/>
              <a:latin typeface="Cambria" panose="02040503050406030204" pitchFamily="18" charset="0"/>
              <a:ea typeface="MS Mincho" panose="02020609040205080304" pitchFamily="49" charset="-128"/>
              <a:cs typeface="Times New Roman" panose="02020603050405020304" pitchFamily="18" charset="0"/>
            </a:endParaRPr>
          </a:p>
          <a:p>
            <a:pPr marL="1485900" lvl="2" indent="-571500">
              <a:buSzPts val="1000"/>
              <a:buFont typeface="Arial" panose="020B0604020202020204" pitchFamily="34" charset="0"/>
              <a:buChar char="•"/>
              <a:tabLst>
                <a:tab pos="457200" algn="l"/>
              </a:tabLst>
            </a:pPr>
            <a:r>
              <a:rPr lang="en-GB" sz="36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Make Support </a:t>
            </a:r>
            <a:r>
              <a:rPr lang="en-GB" sz="3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Technicians used industrial machines to sew and provided technical support (x4).</a:t>
            </a:r>
            <a:endParaRPr lang="en-GB" sz="3600" dirty="0">
              <a:effectLst/>
              <a:latin typeface="Cambria" panose="02040503050406030204" pitchFamily="18" charset="0"/>
              <a:ea typeface="MS Mincho" panose="02020609040205080304" pitchFamily="49" charset="-128"/>
              <a:cs typeface="Times New Roman" panose="02020603050405020304" pitchFamily="18" charset="0"/>
            </a:endParaRPr>
          </a:p>
          <a:p>
            <a:pPr marL="1485900" lvl="2" indent="-571500">
              <a:buSzPts val="1000"/>
              <a:buFont typeface="Arial" panose="020B0604020202020204" pitchFamily="34" charset="0"/>
              <a:buChar char="•"/>
              <a:tabLst>
                <a:tab pos="457200" algn="l"/>
              </a:tabLst>
            </a:pPr>
            <a:r>
              <a:rPr lang="en-GB" sz="36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Reflection</a:t>
            </a:r>
            <a:r>
              <a:rPr lang="en-GB" sz="3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 Participants were encouraged to step back from their work to evaluate progress throughout the workshop.</a:t>
            </a:r>
            <a:endParaRPr lang="en-GB" sz="3600" dirty="0">
              <a:effectLst/>
              <a:latin typeface="Cambria" panose="02040503050406030204" pitchFamily="18" charset="0"/>
              <a:ea typeface="MS Mincho" panose="02020609040205080304" pitchFamily="49" charset="-128"/>
              <a:cs typeface="Times New Roman" panose="02020603050405020304" pitchFamily="18" charset="0"/>
            </a:endParaRPr>
          </a:p>
          <a:p>
            <a:pPr marL="1485900" lvl="2" indent="-571500">
              <a:buSzPts val="1000"/>
              <a:buFont typeface="Arial" panose="020B0604020202020204" pitchFamily="34" charset="0"/>
              <a:buChar char="•"/>
              <a:tabLst>
                <a:tab pos="457200" algn="l"/>
              </a:tabLst>
            </a:pPr>
            <a:r>
              <a:rPr lang="en-GB" sz="36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Testing</a:t>
            </a:r>
            <a:r>
              <a:rPr lang="en-GB" sz="3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 Participants tried on their final garments to evaluate fit and function.</a:t>
            </a:r>
          </a:p>
          <a:p>
            <a:pPr marL="342900" lvl="0" indent="-342900">
              <a:buSzPts val="1000"/>
              <a:buFont typeface="Symbol" panose="05050102010706020507" pitchFamily="18" charset="2"/>
              <a:buChar char=""/>
              <a:tabLst>
                <a:tab pos="457200" algn="l"/>
              </a:tabLst>
            </a:pP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6400" b="1" dirty="0">
                <a:solidFill>
                  <a:srgbClr val="222222"/>
                </a:solidFill>
                <a:effectLst/>
                <a:latin typeface="Arial" panose="020B0604020202020204" pitchFamily="34" charset="0"/>
                <a:ea typeface="MS Mincho" panose="02020609040205080304" pitchFamily="49" charset="-128"/>
                <a:cs typeface="Times New Roman" panose="02020603050405020304" pitchFamily="18" charset="0"/>
              </a:rPr>
              <a:t>Results:</a:t>
            </a:r>
            <a:endParaRPr lang="en-GB" sz="64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3600" dirty="0">
                <a:solidFill>
                  <a:srgbClr val="222222"/>
                </a:solidFill>
                <a:effectLst/>
                <a:latin typeface="Arial" panose="020B0604020202020204" pitchFamily="34" charset="0"/>
                <a:ea typeface="MS Mincho" panose="02020609040205080304" pitchFamily="49" charset="-128"/>
                <a:cs typeface="Times New Roman" panose="02020603050405020304" pitchFamily="18" charset="0"/>
              </a:rPr>
              <a:t>All participants pattern-cut and completed a fabric top they had designed and cut independently to fit their own bodies. Most successfully developed an understanding of technical construction terminology such as ease, fit, grain and how to mark body lines on their patterns to ensure fit of their garments. This was an active and busy workshop with high student engagement.</a:t>
            </a:r>
            <a:endParaRPr lang="en-GB" sz="36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3600" dirty="0">
                <a:solidFill>
                  <a:srgbClr val="222222"/>
                </a:solidFill>
                <a:effectLst/>
                <a:latin typeface="Arial" panose="020B0604020202020204" pitchFamily="34" charset="0"/>
                <a:ea typeface="MS Mincho" panose="02020609040205080304" pitchFamily="49" charset="-128"/>
                <a:cs typeface="Times New Roman" panose="02020603050405020304" pitchFamily="18" charset="0"/>
              </a:rPr>
              <a:t>The second three-hour workshop enabled them to refine and develop their pattern shapes with technical markings and improve the fit of their garments.  At this point it was possible to introduce more technical elements of pattern cutting as a skill as the students could fit it into their prior learning.</a:t>
            </a:r>
            <a:endParaRPr lang="en-GB" sz="36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3600" dirty="0">
                <a:solidFill>
                  <a:srgbClr val="222222"/>
                </a:solidFill>
                <a:effectLst/>
                <a:latin typeface="Arial" panose="020B0604020202020204" pitchFamily="34" charset="0"/>
                <a:ea typeface="MS Mincho" panose="02020609040205080304" pitchFamily="49" charset="-128"/>
                <a:cs typeface="Times New Roman" panose="02020603050405020304" pitchFamily="18" charset="0"/>
              </a:rPr>
              <a:t>All students participating felt pride and ownership in the patterns and garments and were able to achieve a conceptual understanding of pattern cutting they can develop in the future.</a:t>
            </a:r>
            <a:endParaRPr lang="en-GB" sz="3600" dirty="0">
              <a:solidFill>
                <a:srgbClr val="222222"/>
              </a:solidFill>
              <a:latin typeface="Cambria" panose="02040503050406030204" pitchFamily="18" charset="0"/>
              <a:ea typeface="MS Mincho" panose="02020609040205080304" pitchFamily="49" charset="-128"/>
              <a:cs typeface="Times New Roman" panose="02020603050405020304" pitchFamily="18" charset="0"/>
            </a:endParaRPr>
          </a:p>
          <a:p>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6400" b="1" dirty="0">
                <a:solidFill>
                  <a:srgbClr val="222222"/>
                </a:solidFill>
                <a:effectLst/>
                <a:latin typeface="Arial" panose="020B0604020202020204" pitchFamily="34" charset="0"/>
                <a:ea typeface="MS Mincho" panose="02020609040205080304" pitchFamily="49" charset="-128"/>
                <a:cs typeface="Times New Roman" panose="02020603050405020304" pitchFamily="18" charset="0"/>
              </a:rPr>
              <a:t>Conclusion:</a:t>
            </a:r>
            <a:endParaRPr lang="en-GB" sz="64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3600" dirty="0">
                <a:solidFill>
                  <a:srgbClr val="222222"/>
                </a:solidFill>
                <a:effectLst/>
                <a:latin typeface="Arial" panose="020B0604020202020204" pitchFamily="34" charset="0"/>
                <a:ea typeface="MS Mincho" panose="02020609040205080304" pitchFamily="49" charset="-128"/>
                <a:cs typeface="Times New Roman" panose="02020603050405020304" pitchFamily="18" charset="0"/>
              </a:rPr>
              <a:t>It is possible to move away from the bodice block as a pattern-cutting training template and indeed frees the students’ creativity and supports the development of confidence in their own creative process.  Moving away from a size 12, generally Caucasian female body shape as a starting point also promotes a more inclusive and self-determined approach to pattern cutting.  The participants designed and pattern cut for themselves rather than a pre-ordained template which often needs a great deal of technical explanation before it can be successfully utilised by a beginner.  They understood the concepts of pattern cutting and using 2D and 3D processes to develop their patterns and garments in a fast, fun and holistic way.</a:t>
            </a:r>
          </a:p>
          <a:p>
            <a:endParaRPr lang="en-GB" sz="3600" b="1" dirty="0">
              <a:solidFill>
                <a:srgbClr val="222222"/>
              </a:solidFill>
              <a:effectLst/>
              <a:latin typeface="Arial" panose="020B060402020202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en-US" sz="6000" b="1" kern="100" dirty="0">
                <a:effectLst/>
                <a:latin typeface="Aptos" panose="020B0004020202020204" pitchFamily="34" charset="0"/>
                <a:ea typeface="Aptos" panose="020B0004020202020204" pitchFamily="34" charset="0"/>
                <a:cs typeface="Times New Roman" panose="02020603050405020304" pitchFamily="18" charset="0"/>
              </a:rPr>
              <a:t>Key References</a:t>
            </a:r>
            <a:endParaRPr lang="en-GB" sz="6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Campbell, H., (1980).  </a:t>
            </a:r>
            <a:r>
              <a:rPr lang="en-US" sz="3600" i="1" kern="100" dirty="0">
                <a:effectLst/>
                <a:latin typeface="Aptos" panose="020B0004020202020204" pitchFamily="34" charset="0"/>
                <a:ea typeface="Aptos" panose="020B0004020202020204" pitchFamily="34" charset="0"/>
                <a:cs typeface="Times New Roman" panose="02020603050405020304" pitchFamily="18" charset="0"/>
              </a:rPr>
              <a:t>Designing Patterns: a fresh approach to pattern cutting.</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Cheltenham: Stanley Thornes (Publishers) Ltd.</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Dimitriadis, G., and </a:t>
            </a:r>
            <a:r>
              <a:rPr lang="en-US" sz="3600" kern="100" dirty="0" err="1">
                <a:effectLst/>
                <a:latin typeface="Aptos" panose="020B0004020202020204" pitchFamily="34" charset="0"/>
                <a:ea typeface="Aptos" panose="020B0004020202020204" pitchFamily="34" charset="0"/>
                <a:cs typeface="Times New Roman" panose="02020603050405020304" pitchFamily="18" charset="0"/>
              </a:rPr>
              <a:t>Kamberelis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G., (2006). </a:t>
            </a:r>
            <a:r>
              <a:rPr lang="en-US" sz="3600" i="1" kern="100" dirty="0">
                <a:effectLst/>
                <a:latin typeface="Aptos" panose="020B0004020202020204" pitchFamily="34" charset="0"/>
                <a:ea typeface="Aptos" panose="020B0004020202020204" pitchFamily="34" charset="0"/>
                <a:cs typeface="Times New Roman" panose="02020603050405020304" pitchFamily="18" charset="0"/>
              </a:rPr>
              <a:t>Theory for Education</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Great Britain: Routledge</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Roberts, J., (2010) </a:t>
            </a:r>
            <a:r>
              <a:rPr lang="en-US" sz="3600" i="1" kern="100" dirty="0">
                <a:effectLst/>
                <a:latin typeface="Aptos" panose="020B0004020202020204" pitchFamily="34" charset="0"/>
                <a:ea typeface="Aptos" panose="020B0004020202020204" pitchFamily="34" charset="0"/>
                <a:cs typeface="Times New Roman" panose="02020603050405020304" pitchFamily="18" charset="0"/>
              </a:rPr>
              <a:t>Free Cutting.</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[online] [Viewed 7 August 2024].</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Available from: </a:t>
            </a:r>
            <a:r>
              <a:rPr lang="en-US" sz="36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https://researchonline.rca.ac.uk/3060/1/FREE-CUTTING-Julian-Roberts.pdf</a:t>
            </a:r>
            <a:r>
              <a:rPr lang="en-GB" sz="36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Artwork inspired by </a:t>
            </a:r>
            <a:r>
              <a:rPr lang="en-US" sz="3600" kern="100" dirty="0" err="1">
                <a:effectLst/>
                <a:latin typeface="Aptos" panose="020B0004020202020204" pitchFamily="34" charset="0"/>
                <a:ea typeface="Aptos" panose="020B0004020202020204" pitchFamily="34" charset="0"/>
                <a:cs typeface="Times New Roman" panose="02020603050405020304" pitchFamily="18" charset="0"/>
              </a:rPr>
              <a:t>Bibliotheque</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Design’s poster for Dieter Rams (2009) </a:t>
            </a:r>
            <a:r>
              <a:rPr lang="en-US" sz="3600" i="1" kern="100" dirty="0">
                <a:effectLst/>
                <a:latin typeface="Aptos" panose="020B0004020202020204" pitchFamily="34" charset="0"/>
                <a:ea typeface="Aptos" panose="020B0004020202020204" pitchFamily="34" charset="0"/>
                <a:cs typeface="Times New Roman" panose="02020603050405020304" pitchFamily="18" charset="0"/>
              </a:rPr>
              <a:t>Dieter Rams: Ten Principles </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[online] [Viewed 14 January 2025]  Available from: </a:t>
            </a:r>
            <a:r>
              <a:rPr lang="en-US" sz="36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https://bibliothequedesign.com/projects/dieter-rams-ten-principles</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62CAA6A0-44A7-2525-095F-97147C9FE6F9}"/>
              </a:ext>
            </a:extLst>
          </p:cNvPr>
          <p:cNvSpPr/>
          <p:nvPr/>
        </p:nvSpPr>
        <p:spPr>
          <a:xfrm>
            <a:off x="31829829" y="25820914"/>
            <a:ext cx="14969671" cy="6578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close-up of a person&#10;&#10;AI-generated content may be incorrect.">
            <a:extLst>
              <a:ext uri="{FF2B5EF4-FFF2-40B4-BE49-F238E27FC236}">
                <a16:creationId xmlns:a16="http://schemas.microsoft.com/office/drawing/2014/main" id="{1779C922-0D93-EE57-0AC8-64B9C415A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41703" y="2569029"/>
            <a:ext cx="19433479" cy="27279090"/>
          </a:xfrm>
          <a:prstGeom prst="rect">
            <a:avLst/>
          </a:prstGeom>
        </p:spPr>
      </p:pic>
    </p:spTree>
    <p:extLst>
      <p:ext uri="{BB962C8B-B14F-4D97-AF65-F5344CB8AC3E}">
        <p14:creationId xmlns:p14="http://schemas.microsoft.com/office/powerpoint/2010/main" val="2675122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0aebb83b-d2fc-4157-8bf0-e7c8e9d57de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514</TotalTime>
  <Words>635</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Cambria</vt:lpstr>
      <vt:lpstr>Symbol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Wayles</dc:creator>
  <cp:lastModifiedBy>Christopher Little</cp:lastModifiedBy>
  <cp:revision>12</cp:revision>
  <dcterms:created xsi:type="dcterms:W3CDTF">2024-12-08T15:46:55Z</dcterms:created>
  <dcterms:modified xsi:type="dcterms:W3CDTF">2025-06-30T10:36:03Z</dcterms:modified>
</cp:coreProperties>
</file>