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4"/>
  </p:sldMasterIdLst>
  <p:notesMasterIdLst>
    <p:notesMasterId r:id="rId6"/>
  </p:notesMasterIdLst>
  <p:sldIdLst>
    <p:sldId id="257" r:id="rId5"/>
  </p:sldIdLst>
  <p:sldSz cx="46799500" cy="32399288"/>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14" autoAdjust="0"/>
  </p:normalViewPr>
  <p:slideViewPr>
    <p:cSldViewPr snapToGrid="0">
      <p:cViewPr varScale="1">
        <p:scale>
          <a:sx n="16" d="100"/>
          <a:sy n="16" d="100"/>
        </p:scale>
        <p:origin x="8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2DF38A6-F7AD-4BA6-B3F4-FADAF6B3F8A4}" type="datetimeFigureOut">
              <a:rPr lang="en-GB" smtClean="0"/>
              <a:t>30/01/2024</a:t>
            </a:fld>
            <a:endParaRPr lang="en-GB"/>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D3F09CA-D38B-423C-BFFE-DC40D4F10103}" type="slidenum">
              <a:rPr lang="en-GB" smtClean="0"/>
              <a:t>‹#›</a:t>
            </a:fld>
            <a:endParaRPr lang="en-GB"/>
          </a:p>
        </p:txBody>
      </p:sp>
    </p:spTree>
    <p:extLst>
      <p:ext uri="{BB962C8B-B14F-4D97-AF65-F5344CB8AC3E}">
        <p14:creationId xmlns:p14="http://schemas.microsoft.com/office/powerpoint/2010/main" val="382427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F09CA-D38B-423C-BFFE-DC40D4F10103}" type="slidenum">
              <a:rPr lang="en-GB" smtClean="0"/>
              <a:t>1</a:t>
            </a:fld>
            <a:endParaRPr lang="en-GB"/>
          </a:p>
        </p:txBody>
      </p:sp>
    </p:spTree>
    <p:extLst>
      <p:ext uri="{BB962C8B-B14F-4D97-AF65-F5344CB8AC3E}">
        <p14:creationId xmlns:p14="http://schemas.microsoft.com/office/powerpoint/2010/main" val="192577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964" y="5302386"/>
            <a:ext cx="39779574" cy="11279753"/>
          </a:xfrm>
          <a:prstGeom prst="rect">
            <a:avLst/>
          </a:prstGeom>
        </p:spPr>
        <p:txBody>
          <a:bodyPr anchor="b"/>
          <a:lstStyle>
            <a:lvl1pPr algn="ctr">
              <a:defRPr sz="28346"/>
            </a:lvl1pPr>
          </a:lstStyle>
          <a:p>
            <a:r>
              <a:rPr lang="en-US"/>
              <a:t>Click to edit Master title style</a:t>
            </a:r>
          </a:p>
        </p:txBody>
      </p:sp>
      <p:sp>
        <p:nvSpPr>
          <p:cNvPr id="3" name="Subtitle 2"/>
          <p:cNvSpPr>
            <a:spLocks noGrp="1"/>
          </p:cNvSpPr>
          <p:nvPr>
            <p:ph type="subTitle" idx="1"/>
          </p:nvPr>
        </p:nvSpPr>
        <p:spPr>
          <a:xfrm>
            <a:off x="5849938" y="17017129"/>
            <a:ext cx="35099626" cy="7822326"/>
          </a:xfrm>
          <a:prstGeom prst="rect">
            <a:avLst/>
          </a:prstGeom>
        </p:spPr>
        <p:txBody>
          <a:bodyPr/>
          <a:lstStyle>
            <a:lvl1pPr marL="0" indent="0" algn="ctr">
              <a:buNone/>
              <a:defRPr sz="11338"/>
            </a:lvl1pPr>
            <a:lvl2pPr marL="2159921" indent="0" algn="ctr">
              <a:buNone/>
              <a:defRPr sz="9448"/>
            </a:lvl2pPr>
            <a:lvl3pPr marL="4319842" indent="0" algn="ctr">
              <a:buNone/>
              <a:defRPr sz="8503"/>
            </a:lvl3pPr>
            <a:lvl4pPr marL="6479763" indent="0" algn="ctr">
              <a:buNone/>
              <a:defRPr sz="7558"/>
            </a:lvl4pPr>
            <a:lvl5pPr marL="8639684" indent="0" algn="ctr">
              <a:buNone/>
              <a:defRPr sz="7558"/>
            </a:lvl5pPr>
            <a:lvl6pPr marL="10799607" indent="0" algn="ctr">
              <a:buNone/>
              <a:defRPr sz="7558"/>
            </a:lvl6pPr>
            <a:lvl7pPr marL="12959528" indent="0" algn="ctr">
              <a:buNone/>
              <a:defRPr sz="7558"/>
            </a:lvl7pPr>
            <a:lvl8pPr marL="15119450" indent="0" algn="ctr">
              <a:buNone/>
              <a:defRPr sz="7558"/>
            </a:lvl8pPr>
            <a:lvl9pPr marL="17279371" indent="0" algn="ctr">
              <a:buNone/>
              <a:defRPr sz="7558"/>
            </a:lvl9pPr>
          </a:lstStyle>
          <a:p>
            <a:r>
              <a:rPr lang="en-US"/>
              <a:t>Click to edit Master subtitle style</a:t>
            </a:r>
          </a:p>
        </p:txBody>
      </p:sp>
      <p:sp>
        <p:nvSpPr>
          <p:cNvPr id="4" name="Date Placeholder 3"/>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5" name="Footer Placeholder 4"/>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9035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17466" y="1724973"/>
            <a:ext cx="40364570" cy="626236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217466" y="8624814"/>
            <a:ext cx="40364570" cy="205570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5" name="Footer Placeholder 4"/>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365809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724964"/>
            <a:ext cx="10091142" cy="2745689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217470" y="1724964"/>
            <a:ext cx="29688433" cy="2745689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5" name="Footer Placeholder 4"/>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147474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466" y="1724973"/>
            <a:ext cx="40364570" cy="62623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217466" y="8624814"/>
            <a:ext cx="40364570" cy="205570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5" name="Footer Placeholder 4"/>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228960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3094" y="8077334"/>
            <a:ext cx="40364570" cy="13477203"/>
          </a:xfrm>
          <a:prstGeom prst="rect">
            <a:avLst/>
          </a:prstGeom>
        </p:spPr>
        <p:txBody>
          <a:bodyPr anchor="b"/>
          <a:lstStyle>
            <a:lvl1pPr>
              <a:defRPr sz="28346"/>
            </a:lvl1pPr>
          </a:lstStyle>
          <a:p>
            <a:r>
              <a:rPr lang="en-US"/>
              <a:t>Click to edit Master title style</a:t>
            </a:r>
          </a:p>
        </p:txBody>
      </p:sp>
      <p:sp>
        <p:nvSpPr>
          <p:cNvPr id="3" name="Text Placeholder 2"/>
          <p:cNvSpPr>
            <a:spLocks noGrp="1"/>
          </p:cNvSpPr>
          <p:nvPr>
            <p:ph type="body" idx="1"/>
          </p:nvPr>
        </p:nvSpPr>
        <p:spPr>
          <a:xfrm>
            <a:off x="3193094" y="21682035"/>
            <a:ext cx="40364570" cy="7087343"/>
          </a:xfrm>
          <a:prstGeom prst="rect">
            <a:avLst/>
          </a:prstGeom>
        </p:spPr>
        <p:txBody>
          <a:bodyPr/>
          <a:lstStyle>
            <a:lvl1pPr marL="0" indent="0">
              <a:buNone/>
              <a:defRPr sz="11338">
                <a:solidFill>
                  <a:schemeClr val="tx1"/>
                </a:solidFill>
              </a:defRPr>
            </a:lvl1pPr>
            <a:lvl2pPr marL="2159921" indent="0">
              <a:buNone/>
              <a:defRPr sz="9448">
                <a:solidFill>
                  <a:schemeClr val="tx1">
                    <a:tint val="75000"/>
                  </a:schemeClr>
                </a:solidFill>
              </a:defRPr>
            </a:lvl2pPr>
            <a:lvl3pPr marL="4319842" indent="0">
              <a:buNone/>
              <a:defRPr sz="8503">
                <a:solidFill>
                  <a:schemeClr val="tx1">
                    <a:tint val="75000"/>
                  </a:schemeClr>
                </a:solidFill>
              </a:defRPr>
            </a:lvl3pPr>
            <a:lvl4pPr marL="6479763" indent="0">
              <a:buNone/>
              <a:defRPr sz="7558">
                <a:solidFill>
                  <a:schemeClr val="tx1">
                    <a:tint val="75000"/>
                  </a:schemeClr>
                </a:solidFill>
              </a:defRPr>
            </a:lvl4pPr>
            <a:lvl5pPr marL="8639684" indent="0">
              <a:buNone/>
              <a:defRPr sz="7558">
                <a:solidFill>
                  <a:schemeClr val="tx1">
                    <a:tint val="75000"/>
                  </a:schemeClr>
                </a:solidFill>
              </a:defRPr>
            </a:lvl5pPr>
            <a:lvl6pPr marL="10799607" indent="0">
              <a:buNone/>
              <a:defRPr sz="7558">
                <a:solidFill>
                  <a:schemeClr val="tx1">
                    <a:tint val="75000"/>
                  </a:schemeClr>
                </a:solidFill>
              </a:defRPr>
            </a:lvl6pPr>
            <a:lvl7pPr marL="12959528" indent="0">
              <a:buNone/>
              <a:defRPr sz="7558">
                <a:solidFill>
                  <a:schemeClr val="tx1">
                    <a:tint val="75000"/>
                  </a:schemeClr>
                </a:solidFill>
              </a:defRPr>
            </a:lvl7pPr>
            <a:lvl8pPr marL="15119450" indent="0">
              <a:buNone/>
              <a:defRPr sz="7558">
                <a:solidFill>
                  <a:schemeClr val="tx1">
                    <a:tint val="75000"/>
                  </a:schemeClr>
                </a:solidFill>
              </a:defRPr>
            </a:lvl8pPr>
            <a:lvl9pPr marL="17279371" indent="0">
              <a:buNone/>
              <a:defRPr sz="75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5" name="Footer Placeholder 4"/>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38300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466" y="1724973"/>
            <a:ext cx="40364570" cy="626236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217466" y="8624814"/>
            <a:ext cx="19889788" cy="205570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692250" y="8624814"/>
            <a:ext cx="19889788" cy="205570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6" name="Footer Placeholder 5"/>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7" name="Slide Number Placeholder 6"/>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402521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3561" y="1724973"/>
            <a:ext cx="40364570" cy="6262364"/>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3223567" y="7942331"/>
            <a:ext cx="19798378" cy="3892413"/>
          </a:xfrm>
          <a:prstGeom prst="rect">
            <a:avLst/>
          </a:prstGeom>
        </p:spPr>
        <p:txBody>
          <a:bodyPr anchor="b"/>
          <a:lstStyle>
            <a:lvl1pPr marL="0" indent="0">
              <a:buNone/>
              <a:defRPr sz="11338" b="1"/>
            </a:lvl1pPr>
            <a:lvl2pPr marL="2159921" indent="0">
              <a:buNone/>
              <a:defRPr sz="9448" b="1"/>
            </a:lvl2pPr>
            <a:lvl3pPr marL="4319842" indent="0">
              <a:buNone/>
              <a:defRPr sz="8503" b="1"/>
            </a:lvl3pPr>
            <a:lvl4pPr marL="6479763" indent="0">
              <a:buNone/>
              <a:defRPr sz="7558" b="1"/>
            </a:lvl4pPr>
            <a:lvl5pPr marL="8639684" indent="0">
              <a:buNone/>
              <a:defRPr sz="7558" b="1"/>
            </a:lvl5pPr>
            <a:lvl6pPr marL="10799607" indent="0">
              <a:buNone/>
              <a:defRPr sz="7558" b="1"/>
            </a:lvl6pPr>
            <a:lvl7pPr marL="12959528" indent="0">
              <a:buNone/>
              <a:defRPr sz="7558" b="1"/>
            </a:lvl7pPr>
            <a:lvl8pPr marL="15119450" indent="0">
              <a:buNone/>
              <a:defRPr sz="7558" b="1"/>
            </a:lvl8pPr>
            <a:lvl9pPr marL="17279371" indent="0">
              <a:buNone/>
              <a:defRPr sz="7558" b="1"/>
            </a:lvl9pPr>
          </a:lstStyle>
          <a:p>
            <a:pPr lvl="0"/>
            <a:r>
              <a:rPr lang="en-US"/>
              <a:t>Click to edit Master text styles</a:t>
            </a:r>
          </a:p>
        </p:txBody>
      </p:sp>
      <p:sp>
        <p:nvSpPr>
          <p:cNvPr id="4" name="Content Placeholder 3"/>
          <p:cNvSpPr>
            <a:spLocks noGrp="1"/>
          </p:cNvSpPr>
          <p:nvPr>
            <p:ph sz="half" idx="2"/>
          </p:nvPr>
        </p:nvSpPr>
        <p:spPr>
          <a:xfrm>
            <a:off x="3223567" y="11834741"/>
            <a:ext cx="19798378" cy="174071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692249" y="7942331"/>
            <a:ext cx="19895883" cy="3892413"/>
          </a:xfrm>
          <a:prstGeom prst="rect">
            <a:avLst/>
          </a:prstGeom>
        </p:spPr>
        <p:txBody>
          <a:bodyPr anchor="b"/>
          <a:lstStyle>
            <a:lvl1pPr marL="0" indent="0">
              <a:buNone/>
              <a:defRPr sz="11338" b="1"/>
            </a:lvl1pPr>
            <a:lvl2pPr marL="2159921" indent="0">
              <a:buNone/>
              <a:defRPr sz="9448" b="1"/>
            </a:lvl2pPr>
            <a:lvl3pPr marL="4319842" indent="0">
              <a:buNone/>
              <a:defRPr sz="8503" b="1"/>
            </a:lvl3pPr>
            <a:lvl4pPr marL="6479763" indent="0">
              <a:buNone/>
              <a:defRPr sz="7558" b="1"/>
            </a:lvl4pPr>
            <a:lvl5pPr marL="8639684" indent="0">
              <a:buNone/>
              <a:defRPr sz="7558" b="1"/>
            </a:lvl5pPr>
            <a:lvl6pPr marL="10799607" indent="0">
              <a:buNone/>
              <a:defRPr sz="7558" b="1"/>
            </a:lvl6pPr>
            <a:lvl7pPr marL="12959528" indent="0">
              <a:buNone/>
              <a:defRPr sz="7558" b="1"/>
            </a:lvl7pPr>
            <a:lvl8pPr marL="15119450" indent="0">
              <a:buNone/>
              <a:defRPr sz="7558" b="1"/>
            </a:lvl8pPr>
            <a:lvl9pPr marL="17279371" indent="0">
              <a:buNone/>
              <a:defRPr sz="7558" b="1"/>
            </a:lvl9pPr>
          </a:lstStyle>
          <a:p>
            <a:pPr lvl="0"/>
            <a:r>
              <a:rPr lang="en-US"/>
              <a:t>Click to edit Master text styles</a:t>
            </a:r>
          </a:p>
        </p:txBody>
      </p:sp>
      <p:sp>
        <p:nvSpPr>
          <p:cNvPr id="6" name="Content Placeholder 5"/>
          <p:cNvSpPr>
            <a:spLocks noGrp="1"/>
          </p:cNvSpPr>
          <p:nvPr>
            <p:ph sz="quarter" idx="4"/>
          </p:nvPr>
        </p:nvSpPr>
        <p:spPr>
          <a:xfrm>
            <a:off x="23692249" y="11834741"/>
            <a:ext cx="19895883" cy="174071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8" name="Footer Placeholder 7"/>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9" name="Slide Number Placeholder 8"/>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13497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17466" y="1724973"/>
            <a:ext cx="40364570" cy="6262364"/>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4" name="Footer Placeholder 3"/>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5" name="Slide Number Placeholder 4"/>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38758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3" name="Footer Placeholder 2"/>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4" name="Slide Number Placeholder 3"/>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3233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0" y="2159953"/>
            <a:ext cx="15094058" cy="7559833"/>
          </a:xfrm>
          <a:prstGeom prst="rect">
            <a:avLst/>
          </a:prstGeom>
        </p:spPr>
        <p:txBody>
          <a:bodyPr anchor="b"/>
          <a:lstStyle>
            <a:lvl1pPr>
              <a:defRPr sz="15118"/>
            </a:lvl1pPr>
          </a:lstStyle>
          <a:p>
            <a:r>
              <a:rPr lang="en-US"/>
              <a:t>Click to edit Master title style</a:t>
            </a:r>
          </a:p>
        </p:txBody>
      </p:sp>
      <p:sp>
        <p:nvSpPr>
          <p:cNvPr id="3" name="Content Placeholder 2"/>
          <p:cNvSpPr>
            <a:spLocks noGrp="1"/>
          </p:cNvSpPr>
          <p:nvPr>
            <p:ph idx="1"/>
          </p:nvPr>
        </p:nvSpPr>
        <p:spPr>
          <a:xfrm>
            <a:off x="19895883" y="4664905"/>
            <a:ext cx="23692247" cy="23024494"/>
          </a:xfrm>
          <a:prstGeom prst="rect">
            <a:avLst/>
          </a:prstGeom>
        </p:spPr>
        <p:txBody>
          <a:bodyPr/>
          <a:lstStyle>
            <a:lvl1pPr>
              <a:defRPr sz="15118"/>
            </a:lvl1pPr>
            <a:lvl2pPr>
              <a:defRPr sz="13228"/>
            </a:lvl2pPr>
            <a:lvl3pPr>
              <a:defRPr sz="11338"/>
            </a:lvl3pPr>
            <a:lvl4pPr>
              <a:defRPr sz="9448"/>
            </a:lvl4pPr>
            <a:lvl5pPr>
              <a:defRPr sz="9448"/>
            </a:lvl5pPr>
            <a:lvl6pPr>
              <a:defRPr sz="9448"/>
            </a:lvl6pPr>
            <a:lvl7pPr>
              <a:defRPr sz="9448"/>
            </a:lvl7pPr>
            <a:lvl8pPr>
              <a:defRPr sz="9448"/>
            </a:lvl8pPr>
            <a:lvl9pPr>
              <a:defRPr sz="94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23560" y="9719786"/>
            <a:ext cx="15094058" cy="18007107"/>
          </a:xfrm>
          <a:prstGeom prst="rect">
            <a:avLst/>
          </a:prstGeom>
        </p:spPr>
        <p:txBody>
          <a:bodyPr/>
          <a:lstStyle>
            <a:lvl1pPr marL="0" indent="0">
              <a:buNone/>
              <a:defRPr sz="7558"/>
            </a:lvl1pPr>
            <a:lvl2pPr marL="2159921" indent="0">
              <a:buNone/>
              <a:defRPr sz="6613"/>
            </a:lvl2pPr>
            <a:lvl3pPr marL="4319842" indent="0">
              <a:buNone/>
              <a:defRPr sz="5670"/>
            </a:lvl3pPr>
            <a:lvl4pPr marL="6479763" indent="0">
              <a:buNone/>
              <a:defRPr sz="4725"/>
            </a:lvl4pPr>
            <a:lvl5pPr marL="8639684" indent="0">
              <a:buNone/>
              <a:defRPr sz="4725"/>
            </a:lvl5pPr>
            <a:lvl6pPr marL="10799607" indent="0">
              <a:buNone/>
              <a:defRPr sz="4725"/>
            </a:lvl6pPr>
            <a:lvl7pPr marL="12959528" indent="0">
              <a:buNone/>
              <a:defRPr sz="4725"/>
            </a:lvl7pPr>
            <a:lvl8pPr marL="15119450" indent="0">
              <a:buNone/>
              <a:defRPr sz="4725"/>
            </a:lvl8pPr>
            <a:lvl9pPr marL="17279371" indent="0">
              <a:buNone/>
              <a:defRPr sz="4725"/>
            </a:lvl9pPr>
          </a:lstStyle>
          <a:p>
            <a:pPr lvl="0"/>
            <a:r>
              <a:rPr lang="en-US"/>
              <a:t>Click to edit Master text styles</a:t>
            </a:r>
          </a:p>
        </p:txBody>
      </p:sp>
      <p:sp>
        <p:nvSpPr>
          <p:cNvPr id="5" name="Date Placeholder 4"/>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6" name="Footer Placeholder 5"/>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7" name="Slide Number Placeholder 6"/>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144024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0" y="2159953"/>
            <a:ext cx="15094058" cy="7559833"/>
          </a:xfrm>
          <a:prstGeom prst="rect">
            <a:avLst/>
          </a:prstGeom>
        </p:spPr>
        <p:txBody>
          <a:bodyPr anchor="b"/>
          <a:lstStyle>
            <a:lvl1pPr>
              <a:defRPr sz="15118"/>
            </a:lvl1pPr>
          </a:lstStyle>
          <a:p>
            <a:r>
              <a:rPr lang="en-US"/>
              <a:t>Click to edit Master title style</a:t>
            </a:r>
          </a:p>
        </p:txBody>
      </p:sp>
      <p:sp>
        <p:nvSpPr>
          <p:cNvPr id="3" name="Picture Placeholder 2"/>
          <p:cNvSpPr>
            <a:spLocks noGrp="1" noChangeAspect="1"/>
          </p:cNvSpPr>
          <p:nvPr>
            <p:ph type="pic" idx="1"/>
          </p:nvPr>
        </p:nvSpPr>
        <p:spPr>
          <a:xfrm>
            <a:off x="19895883" y="4664905"/>
            <a:ext cx="23692247" cy="23024494"/>
          </a:xfrm>
          <a:prstGeom prst="rect">
            <a:avLst/>
          </a:prstGeom>
        </p:spPr>
        <p:txBody>
          <a:bodyPr anchor="t"/>
          <a:lstStyle>
            <a:lvl1pPr marL="0" indent="0">
              <a:buNone/>
              <a:defRPr sz="15118"/>
            </a:lvl1pPr>
            <a:lvl2pPr marL="2159921" indent="0">
              <a:buNone/>
              <a:defRPr sz="13228"/>
            </a:lvl2pPr>
            <a:lvl3pPr marL="4319842" indent="0">
              <a:buNone/>
              <a:defRPr sz="11338"/>
            </a:lvl3pPr>
            <a:lvl4pPr marL="6479763" indent="0">
              <a:buNone/>
              <a:defRPr sz="9448"/>
            </a:lvl4pPr>
            <a:lvl5pPr marL="8639684" indent="0">
              <a:buNone/>
              <a:defRPr sz="9448"/>
            </a:lvl5pPr>
            <a:lvl6pPr marL="10799607" indent="0">
              <a:buNone/>
              <a:defRPr sz="9448"/>
            </a:lvl6pPr>
            <a:lvl7pPr marL="12959528" indent="0">
              <a:buNone/>
              <a:defRPr sz="9448"/>
            </a:lvl7pPr>
            <a:lvl8pPr marL="15119450" indent="0">
              <a:buNone/>
              <a:defRPr sz="9448"/>
            </a:lvl8pPr>
            <a:lvl9pPr marL="17279371" indent="0">
              <a:buNone/>
              <a:defRPr sz="9448"/>
            </a:lvl9pPr>
          </a:lstStyle>
          <a:p>
            <a:r>
              <a:rPr lang="en-US"/>
              <a:t>Click icon to add picture</a:t>
            </a:r>
          </a:p>
        </p:txBody>
      </p:sp>
      <p:sp>
        <p:nvSpPr>
          <p:cNvPr id="4" name="Text Placeholder 3"/>
          <p:cNvSpPr>
            <a:spLocks noGrp="1"/>
          </p:cNvSpPr>
          <p:nvPr>
            <p:ph type="body" sz="half" idx="2"/>
          </p:nvPr>
        </p:nvSpPr>
        <p:spPr>
          <a:xfrm>
            <a:off x="3223560" y="9719786"/>
            <a:ext cx="15094058" cy="18007107"/>
          </a:xfrm>
          <a:prstGeom prst="rect">
            <a:avLst/>
          </a:prstGeom>
        </p:spPr>
        <p:txBody>
          <a:bodyPr/>
          <a:lstStyle>
            <a:lvl1pPr marL="0" indent="0">
              <a:buNone/>
              <a:defRPr sz="7558"/>
            </a:lvl1pPr>
            <a:lvl2pPr marL="2159921" indent="0">
              <a:buNone/>
              <a:defRPr sz="6613"/>
            </a:lvl2pPr>
            <a:lvl3pPr marL="4319842" indent="0">
              <a:buNone/>
              <a:defRPr sz="5670"/>
            </a:lvl3pPr>
            <a:lvl4pPr marL="6479763" indent="0">
              <a:buNone/>
              <a:defRPr sz="4725"/>
            </a:lvl4pPr>
            <a:lvl5pPr marL="8639684" indent="0">
              <a:buNone/>
              <a:defRPr sz="4725"/>
            </a:lvl5pPr>
            <a:lvl6pPr marL="10799607" indent="0">
              <a:buNone/>
              <a:defRPr sz="4725"/>
            </a:lvl6pPr>
            <a:lvl7pPr marL="12959528" indent="0">
              <a:buNone/>
              <a:defRPr sz="4725"/>
            </a:lvl7pPr>
            <a:lvl8pPr marL="15119450" indent="0">
              <a:buNone/>
              <a:defRPr sz="4725"/>
            </a:lvl8pPr>
            <a:lvl9pPr marL="17279371" indent="0">
              <a:buNone/>
              <a:defRPr sz="4725"/>
            </a:lvl9pPr>
          </a:lstStyle>
          <a:p>
            <a:pPr lvl="0"/>
            <a:r>
              <a:rPr lang="en-US"/>
              <a:t>Click to edit Master text styles</a:t>
            </a:r>
          </a:p>
        </p:txBody>
      </p:sp>
      <p:sp>
        <p:nvSpPr>
          <p:cNvPr id="5" name="Date Placeholder 4"/>
          <p:cNvSpPr>
            <a:spLocks noGrp="1"/>
          </p:cNvSpPr>
          <p:nvPr>
            <p:ph type="dt" sz="half" idx="10"/>
          </p:nvPr>
        </p:nvSpPr>
        <p:spPr>
          <a:xfrm>
            <a:off x="3217465" y="30029351"/>
            <a:ext cx="10529888" cy="1724961"/>
          </a:xfrm>
          <a:prstGeom prst="rect">
            <a:avLst/>
          </a:prstGeom>
        </p:spPr>
        <p:txBody>
          <a:bodyPr/>
          <a:lstStyle/>
          <a:p>
            <a:fld id="{EE104A72-CD6D-44F6-A076-1033BCB2A039}" type="datetimeFigureOut">
              <a:rPr lang="en-GB" smtClean="0"/>
              <a:t>30/01/2024</a:t>
            </a:fld>
            <a:endParaRPr lang="en-GB"/>
          </a:p>
        </p:txBody>
      </p:sp>
      <p:sp>
        <p:nvSpPr>
          <p:cNvPr id="6" name="Footer Placeholder 5"/>
          <p:cNvSpPr>
            <a:spLocks noGrp="1"/>
          </p:cNvSpPr>
          <p:nvPr>
            <p:ph type="ftr" sz="quarter" idx="11"/>
          </p:nvPr>
        </p:nvSpPr>
        <p:spPr>
          <a:xfrm>
            <a:off x="15502336" y="30029351"/>
            <a:ext cx="15794830" cy="1724961"/>
          </a:xfrm>
          <a:prstGeom prst="rect">
            <a:avLst/>
          </a:prstGeom>
        </p:spPr>
        <p:txBody>
          <a:bodyPr/>
          <a:lstStyle/>
          <a:p>
            <a:endParaRPr lang="en-GB"/>
          </a:p>
        </p:txBody>
      </p:sp>
      <p:sp>
        <p:nvSpPr>
          <p:cNvPr id="7" name="Slide Number Placeholder 6"/>
          <p:cNvSpPr>
            <a:spLocks noGrp="1"/>
          </p:cNvSpPr>
          <p:nvPr>
            <p:ph type="sldNum" sz="quarter" idx="12"/>
          </p:nvPr>
        </p:nvSpPr>
        <p:spPr>
          <a:xfrm>
            <a:off x="33052147" y="30029351"/>
            <a:ext cx="10529888" cy="1724961"/>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88948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70000"/>
          </a:schemeClr>
        </a:solidFill>
        <a:effectLst/>
      </p:bgPr>
    </p:bg>
    <p:spTree>
      <p:nvGrpSpPr>
        <p:cNvPr id="1" name=""/>
        <p:cNvGrpSpPr/>
        <p:nvPr/>
      </p:nvGrpSpPr>
      <p:grpSpPr>
        <a:xfrm>
          <a:off x="0" y="0"/>
          <a:ext cx="0" cy="0"/>
          <a:chOff x="0" y="0"/>
          <a:chExt cx="0" cy="0"/>
        </a:xfrm>
      </p:grpSpPr>
      <p:pic>
        <p:nvPicPr>
          <p:cNvPr id="7" name="Picture 6" descr="A logo with text on it&#10;&#10;Description automatically generated">
            <a:extLst>
              <a:ext uri="{FF2B5EF4-FFF2-40B4-BE49-F238E27FC236}">
                <a16:creationId xmlns:a16="http://schemas.microsoft.com/office/drawing/2014/main" id="{AC6E7A58-F5C9-8452-0D57-76F765A5383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64710" y="502920"/>
            <a:ext cx="6562725" cy="246697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F0466E5-FC44-A7AB-24E4-251CF6F986F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365760"/>
            <a:ext cx="7447921" cy="4663440"/>
          </a:xfrm>
          <a:prstGeom prst="rect">
            <a:avLst/>
          </a:prstGeom>
        </p:spPr>
      </p:pic>
    </p:spTree>
    <p:extLst>
      <p:ext uri="{BB962C8B-B14F-4D97-AF65-F5344CB8AC3E}">
        <p14:creationId xmlns:p14="http://schemas.microsoft.com/office/powerpoint/2010/main" val="364548484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4319842" rtl="0" eaLnBrk="1" latinLnBrk="0" hangingPunct="1">
        <a:lnSpc>
          <a:spcPct val="90000"/>
        </a:lnSpc>
        <a:spcBef>
          <a:spcPct val="0"/>
        </a:spcBef>
        <a:buNone/>
        <a:defRPr sz="20786" kern="1200">
          <a:solidFill>
            <a:schemeClr val="tx1"/>
          </a:solidFill>
          <a:latin typeface="+mj-lt"/>
          <a:ea typeface="+mj-ea"/>
          <a:cs typeface="+mj-cs"/>
        </a:defRPr>
      </a:lvl1pPr>
    </p:titleStyle>
    <p:bodyStyle>
      <a:lvl1pPr marL="1079962" indent="-1079962" algn="l" defTabSz="4319842" rtl="0" eaLnBrk="1" latinLnBrk="0" hangingPunct="1">
        <a:lnSpc>
          <a:spcPct val="90000"/>
        </a:lnSpc>
        <a:spcBef>
          <a:spcPts val="4725"/>
        </a:spcBef>
        <a:buFont typeface="Arial" panose="020B0604020202020204" pitchFamily="34" charset="0"/>
        <a:buChar char="•"/>
        <a:defRPr sz="13228" kern="1200">
          <a:solidFill>
            <a:schemeClr val="tx1"/>
          </a:solidFill>
          <a:latin typeface="+mn-lt"/>
          <a:ea typeface="+mn-ea"/>
          <a:cs typeface="+mn-cs"/>
        </a:defRPr>
      </a:lvl1pPr>
      <a:lvl2pPr marL="3239883" indent="-1079962" algn="l" defTabSz="4319842" rtl="0" eaLnBrk="1" latinLnBrk="0" hangingPunct="1">
        <a:lnSpc>
          <a:spcPct val="90000"/>
        </a:lnSpc>
        <a:spcBef>
          <a:spcPts val="2361"/>
        </a:spcBef>
        <a:buFont typeface="Arial" panose="020B0604020202020204" pitchFamily="34" charset="0"/>
        <a:buChar char="•"/>
        <a:defRPr sz="11338" kern="1200">
          <a:solidFill>
            <a:schemeClr val="tx1"/>
          </a:solidFill>
          <a:latin typeface="+mn-lt"/>
          <a:ea typeface="+mn-ea"/>
          <a:cs typeface="+mn-cs"/>
        </a:defRPr>
      </a:lvl2pPr>
      <a:lvl3pPr marL="5399804" indent="-1079962" algn="l" defTabSz="4319842" rtl="0" eaLnBrk="1" latinLnBrk="0" hangingPunct="1">
        <a:lnSpc>
          <a:spcPct val="90000"/>
        </a:lnSpc>
        <a:spcBef>
          <a:spcPts val="2361"/>
        </a:spcBef>
        <a:buFont typeface="Arial" panose="020B0604020202020204" pitchFamily="34" charset="0"/>
        <a:buChar char="•"/>
        <a:defRPr sz="9448" kern="1200">
          <a:solidFill>
            <a:schemeClr val="tx1"/>
          </a:solidFill>
          <a:latin typeface="+mn-lt"/>
          <a:ea typeface="+mn-ea"/>
          <a:cs typeface="+mn-cs"/>
        </a:defRPr>
      </a:lvl3pPr>
      <a:lvl4pPr marL="7559725" indent="-1079962" algn="l" defTabSz="4319842" rtl="0" eaLnBrk="1" latinLnBrk="0" hangingPunct="1">
        <a:lnSpc>
          <a:spcPct val="90000"/>
        </a:lnSpc>
        <a:spcBef>
          <a:spcPts val="2361"/>
        </a:spcBef>
        <a:buFont typeface="Arial" panose="020B0604020202020204" pitchFamily="34" charset="0"/>
        <a:buChar char="•"/>
        <a:defRPr sz="8503" kern="1200">
          <a:solidFill>
            <a:schemeClr val="tx1"/>
          </a:solidFill>
          <a:latin typeface="+mn-lt"/>
          <a:ea typeface="+mn-ea"/>
          <a:cs typeface="+mn-cs"/>
        </a:defRPr>
      </a:lvl4pPr>
      <a:lvl5pPr marL="9719646" indent="-1079962" algn="l" defTabSz="4319842" rtl="0" eaLnBrk="1" latinLnBrk="0" hangingPunct="1">
        <a:lnSpc>
          <a:spcPct val="90000"/>
        </a:lnSpc>
        <a:spcBef>
          <a:spcPts val="2361"/>
        </a:spcBef>
        <a:buFont typeface="Arial" panose="020B0604020202020204" pitchFamily="34" charset="0"/>
        <a:buChar char="•"/>
        <a:defRPr sz="8503" kern="1200">
          <a:solidFill>
            <a:schemeClr val="tx1"/>
          </a:solidFill>
          <a:latin typeface="+mn-lt"/>
          <a:ea typeface="+mn-ea"/>
          <a:cs typeface="+mn-cs"/>
        </a:defRPr>
      </a:lvl5pPr>
      <a:lvl6pPr marL="11879567" indent="-1079962" algn="l" defTabSz="4319842" rtl="0" eaLnBrk="1" latinLnBrk="0" hangingPunct="1">
        <a:lnSpc>
          <a:spcPct val="90000"/>
        </a:lnSpc>
        <a:spcBef>
          <a:spcPts val="2361"/>
        </a:spcBef>
        <a:buFont typeface="Arial" panose="020B0604020202020204" pitchFamily="34" charset="0"/>
        <a:buChar char="•"/>
        <a:defRPr sz="8503" kern="1200">
          <a:solidFill>
            <a:schemeClr val="tx1"/>
          </a:solidFill>
          <a:latin typeface="+mn-lt"/>
          <a:ea typeface="+mn-ea"/>
          <a:cs typeface="+mn-cs"/>
        </a:defRPr>
      </a:lvl6pPr>
      <a:lvl7pPr marL="14039488" indent="-1079962" algn="l" defTabSz="4319842" rtl="0" eaLnBrk="1" latinLnBrk="0" hangingPunct="1">
        <a:lnSpc>
          <a:spcPct val="90000"/>
        </a:lnSpc>
        <a:spcBef>
          <a:spcPts val="2361"/>
        </a:spcBef>
        <a:buFont typeface="Arial" panose="020B0604020202020204" pitchFamily="34" charset="0"/>
        <a:buChar char="•"/>
        <a:defRPr sz="8503" kern="1200">
          <a:solidFill>
            <a:schemeClr val="tx1"/>
          </a:solidFill>
          <a:latin typeface="+mn-lt"/>
          <a:ea typeface="+mn-ea"/>
          <a:cs typeface="+mn-cs"/>
        </a:defRPr>
      </a:lvl7pPr>
      <a:lvl8pPr marL="16199409" indent="-1079962" algn="l" defTabSz="4319842" rtl="0" eaLnBrk="1" latinLnBrk="0" hangingPunct="1">
        <a:lnSpc>
          <a:spcPct val="90000"/>
        </a:lnSpc>
        <a:spcBef>
          <a:spcPts val="2361"/>
        </a:spcBef>
        <a:buFont typeface="Arial" panose="020B0604020202020204" pitchFamily="34" charset="0"/>
        <a:buChar char="•"/>
        <a:defRPr sz="8503" kern="1200">
          <a:solidFill>
            <a:schemeClr val="tx1"/>
          </a:solidFill>
          <a:latin typeface="+mn-lt"/>
          <a:ea typeface="+mn-ea"/>
          <a:cs typeface="+mn-cs"/>
        </a:defRPr>
      </a:lvl8pPr>
      <a:lvl9pPr marL="18359332" indent="-1079962" algn="l" defTabSz="4319842" rtl="0" eaLnBrk="1" latinLnBrk="0" hangingPunct="1">
        <a:lnSpc>
          <a:spcPct val="90000"/>
        </a:lnSpc>
        <a:spcBef>
          <a:spcPts val="2361"/>
        </a:spcBef>
        <a:buFont typeface="Arial" panose="020B0604020202020204" pitchFamily="34" charset="0"/>
        <a:buChar char="•"/>
        <a:defRPr sz="8503" kern="1200">
          <a:solidFill>
            <a:schemeClr val="tx1"/>
          </a:solidFill>
          <a:latin typeface="+mn-lt"/>
          <a:ea typeface="+mn-ea"/>
          <a:cs typeface="+mn-cs"/>
        </a:defRPr>
      </a:lvl9pPr>
    </p:bodyStyle>
    <p:otherStyle>
      <a:defPPr>
        <a:defRPr lang="en-US"/>
      </a:defPPr>
      <a:lvl1pPr marL="0" algn="l" defTabSz="4319842" rtl="0" eaLnBrk="1" latinLnBrk="0" hangingPunct="1">
        <a:defRPr sz="8503" kern="1200">
          <a:solidFill>
            <a:schemeClr val="tx1"/>
          </a:solidFill>
          <a:latin typeface="+mn-lt"/>
          <a:ea typeface="+mn-ea"/>
          <a:cs typeface="+mn-cs"/>
        </a:defRPr>
      </a:lvl1pPr>
      <a:lvl2pPr marL="2159921" algn="l" defTabSz="4319842" rtl="0" eaLnBrk="1" latinLnBrk="0" hangingPunct="1">
        <a:defRPr sz="8503" kern="1200">
          <a:solidFill>
            <a:schemeClr val="tx1"/>
          </a:solidFill>
          <a:latin typeface="+mn-lt"/>
          <a:ea typeface="+mn-ea"/>
          <a:cs typeface="+mn-cs"/>
        </a:defRPr>
      </a:lvl2pPr>
      <a:lvl3pPr marL="4319842" algn="l" defTabSz="4319842" rtl="0" eaLnBrk="1" latinLnBrk="0" hangingPunct="1">
        <a:defRPr sz="8503" kern="1200">
          <a:solidFill>
            <a:schemeClr val="tx1"/>
          </a:solidFill>
          <a:latin typeface="+mn-lt"/>
          <a:ea typeface="+mn-ea"/>
          <a:cs typeface="+mn-cs"/>
        </a:defRPr>
      </a:lvl3pPr>
      <a:lvl4pPr marL="6479763" algn="l" defTabSz="4319842" rtl="0" eaLnBrk="1" latinLnBrk="0" hangingPunct="1">
        <a:defRPr sz="8503" kern="1200">
          <a:solidFill>
            <a:schemeClr val="tx1"/>
          </a:solidFill>
          <a:latin typeface="+mn-lt"/>
          <a:ea typeface="+mn-ea"/>
          <a:cs typeface="+mn-cs"/>
        </a:defRPr>
      </a:lvl4pPr>
      <a:lvl5pPr marL="8639684" algn="l" defTabSz="4319842" rtl="0" eaLnBrk="1" latinLnBrk="0" hangingPunct="1">
        <a:defRPr sz="8503" kern="1200">
          <a:solidFill>
            <a:schemeClr val="tx1"/>
          </a:solidFill>
          <a:latin typeface="+mn-lt"/>
          <a:ea typeface="+mn-ea"/>
          <a:cs typeface="+mn-cs"/>
        </a:defRPr>
      </a:lvl5pPr>
      <a:lvl6pPr marL="10799607" algn="l" defTabSz="4319842" rtl="0" eaLnBrk="1" latinLnBrk="0" hangingPunct="1">
        <a:defRPr sz="8503" kern="1200">
          <a:solidFill>
            <a:schemeClr val="tx1"/>
          </a:solidFill>
          <a:latin typeface="+mn-lt"/>
          <a:ea typeface="+mn-ea"/>
          <a:cs typeface="+mn-cs"/>
        </a:defRPr>
      </a:lvl6pPr>
      <a:lvl7pPr marL="12959528" algn="l" defTabSz="4319842" rtl="0" eaLnBrk="1" latinLnBrk="0" hangingPunct="1">
        <a:defRPr sz="8503" kern="1200">
          <a:solidFill>
            <a:schemeClr val="tx1"/>
          </a:solidFill>
          <a:latin typeface="+mn-lt"/>
          <a:ea typeface="+mn-ea"/>
          <a:cs typeface="+mn-cs"/>
        </a:defRPr>
      </a:lvl7pPr>
      <a:lvl8pPr marL="15119450" algn="l" defTabSz="4319842" rtl="0" eaLnBrk="1" latinLnBrk="0" hangingPunct="1">
        <a:defRPr sz="8503" kern="1200">
          <a:solidFill>
            <a:schemeClr val="tx1"/>
          </a:solidFill>
          <a:latin typeface="+mn-lt"/>
          <a:ea typeface="+mn-ea"/>
          <a:cs typeface="+mn-cs"/>
        </a:defRPr>
      </a:lvl8pPr>
      <a:lvl9pPr marL="17279371" algn="l" defTabSz="4319842" rtl="0" eaLnBrk="1" latinLnBrk="0" hangingPunct="1">
        <a:defRPr sz="85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n.higgins@salford.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82F7E84-871E-B131-027B-6A4E6661B8A2}"/>
              </a:ext>
            </a:extLst>
          </p:cNvPr>
          <p:cNvSpPr txBox="1">
            <a:spLocks/>
          </p:cNvSpPr>
          <p:nvPr/>
        </p:nvSpPr>
        <p:spPr bwMode="auto">
          <a:xfrm>
            <a:off x="3776870" y="3218836"/>
            <a:ext cx="39120417" cy="3425106"/>
          </a:xfrm>
          <a:prstGeom prst="rect">
            <a:avLst/>
          </a:prstGeom>
        </p:spPr>
        <p:txBody>
          <a:bodyPr vert="horz" lIns="172373" tIns="86187" rIns="172373" bIns="86187" rtlCol="0" anchor="t" anchorCtr="0">
            <a:normAutofit fontScale="60000" lnSpcReduction="20000"/>
          </a:bodyPr>
          <a:lstStyle>
            <a:lvl1pPr algn="l" defTabSz="2015923" rtl="0" eaLnBrk="1" latinLnBrk="0" hangingPunct="1">
              <a:lnSpc>
                <a:spcPct val="90000"/>
              </a:lnSpc>
              <a:spcBef>
                <a:spcPct val="0"/>
              </a:spcBef>
              <a:buNone/>
              <a:defRPr sz="4042" b="1" kern="1200">
                <a:solidFill>
                  <a:schemeClr val="bg1"/>
                </a:solidFill>
                <a:latin typeface="+mj-lt"/>
                <a:ea typeface="+mj-ea"/>
                <a:cs typeface="+mj-cs"/>
              </a:defRPr>
            </a:lvl1pPr>
          </a:lstStyle>
          <a:p>
            <a:pPr algn="ctr" defTabSz="3800670">
              <a:defRPr/>
            </a:pPr>
            <a:r>
              <a:rPr lang="en-US" sz="16000" b="0" dirty="0">
                <a:solidFill>
                  <a:schemeClr val="tx1"/>
                </a:solidFill>
                <a:latin typeface="+mn-lt"/>
                <a:cs typeface="Arial" panose="020B0604020202020204" pitchFamily="34" charset="0"/>
              </a:rPr>
              <a:t>The student evaluation of a Research-informed Teaching activity using simulation</a:t>
            </a:r>
          </a:p>
          <a:p>
            <a:pPr algn="ctr" defTabSz="3800670">
              <a:defRPr/>
            </a:pPr>
            <a:endParaRPr lang="en-US" sz="7300" b="0" dirty="0">
              <a:solidFill>
                <a:schemeClr val="tx1"/>
              </a:solidFill>
              <a:latin typeface="+mn-lt"/>
              <a:cs typeface="Arial" panose="020B0604020202020204" pitchFamily="34" charset="0"/>
            </a:endParaRPr>
          </a:p>
          <a:p>
            <a:pPr algn="ctr" defTabSz="3800670">
              <a:defRPr/>
            </a:pPr>
            <a:r>
              <a:rPr lang="en-GB" sz="10000" b="0" dirty="0">
                <a:solidFill>
                  <a:schemeClr val="tx1"/>
                </a:solidFill>
                <a:latin typeface="+mn-lt"/>
                <a:cs typeface="Arial" panose="020B0604020202020204" pitchFamily="34" charset="0"/>
              </a:rPr>
              <a:t>Robert Higgins </a:t>
            </a:r>
            <a:r>
              <a:rPr lang="en-GB" sz="10000" b="0" dirty="0">
                <a:solidFill>
                  <a:schemeClr val="tx1"/>
                </a:solidFill>
                <a:latin typeface="+mn-lt"/>
                <a:cs typeface="Arial" panose="020B0604020202020204" pitchFamily="34" charset="0"/>
                <a:hlinkClick r:id="rId3"/>
              </a:rPr>
              <a:t>r.n.higgins@salford.ac.uk</a:t>
            </a:r>
            <a:r>
              <a:rPr lang="en-GB" sz="10000" b="0" dirty="0">
                <a:solidFill>
                  <a:schemeClr val="tx1"/>
                </a:solidFill>
                <a:latin typeface="+mn-lt"/>
                <a:cs typeface="Arial" panose="020B0604020202020204" pitchFamily="34" charset="0"/>
              </a:rPr>
              <a:t>  School of Health &amp; Society, University of Salford. </a:t>
            </a:r>
          </a:p>
          <a:p>
            <a:pPr algn="ctr" defTabSz="3800670">
              <a:defRPr/>
            </a:pPr>
            <a:endParaRPr lang="en-GB" sz="9200" b="0" dirty="0">
              <a:solidFill>
                <a:schemeClr val="tx1"/>
              </a:solidFill>
              <a:latin typeface="+mn-lt"/>
              <a:cs typeface="Arial" panose="020B0604020202020204" pitchFamily="34" charset="0"/>
            </a:endParaRPr>
          </a:p>
          <a:p>
            <a:pPr algn="ctr" defTabSz="3800670">
              <a:defRPr/>
            </a:pPr>
            <a:endParaRPr lang="en-US" sz="9200" b="0" dirty="0">
              <a:solidFill>
                <a:schemeClr val="tx1"/>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8565C574-E179-1502-98DA-51882A35D4AC}"/>
              </a:ext>
            </a:extLst>
          </p:cNvPr>
          <p:cNvPicPr>
            <a:picLocks noChangeAspect="1"/>
          </p:cNvPicPr>
          <p:nvPr/>
        </p:nvPicPr>
        <p:blipFill>
          <a:blip r:embed="rId4"/>
          <a:stretch>
            <a:fillRect/>
          </a:stretch>
        </p:blipFill>
        <p:spPr>
          <a:xfrm>
            <a:off x="40895287" y="320721"/>
            <a:ext cx="5189017" cy="2644522"/>
          </a:xfrm>
          <a:prstGeom prst="rect">
            <a:avLst/>
          </a:prstGeom>
        </p:spPr>
      </p:pic>
      <p:sp>
        <p:nvSpPr>
          <p:cNvPr id="10" name="Rectangle 9">
            <a:extLst>
              <a:ext uri="{FF2B5EF4-FFF2-40B4-BE49-F238E27FC236}">
                <a16:creationId xmlns:a16="http://schemas.microsoft.com/office/drawing/2014/main" id="{1E3B5CBA-D866-1B8F-5903-AAB06BDF3CA8}"/>
              </a:ext>
            </a:extLst>
          </p:cNvPr>
          <p:cNvSpPr/>
          <p:nvPr/>
        </p:nvSpPr>
        <p:spPr>
          <a:xfrm>
            <a:off x="319031" y="38305"/>
            <a:ext cx="46119720" cy="437300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5E9799EF-40DF-5FDA-44C1-7C335732B1D2}"/>
              </a:ext>
            </a:extLst>
          </p:cNvPr>
          <p:cNvGrpSpPr/>
          <p:nvPr/>
        </p:nvGrpSpPr>
        <p:grpSpPr>
          <a:xfrm>
            <a:off x="-204200" y="7116657"/>
            <a:ext cx="14321255" cy="19285602"/>
            <a:chOff x="331158" y="2688021"/>
            <a:chExt cx="6105412" cy="5333586"/>
          </a:xfrm>
        </p:grpSpPr>
        <p:sp>
          <p:nvSpPr>
            <p:cNvPr id="12" name="Text Placeholder 4">
              <a:extLst>
                <a:ext uri="{FF2B5EF4-FFF2-40B4-BE49-F238E27FC236}">
                  <a16:creationId xmlns:a16="http://schemas.microsoft.com/office/drawing/2014/main" id="{3BD13703-2D35-C700-2147-29EE40CBD657}"/>
                </a:ext>
              </a:extLst>
            </p:cNvPr>
            <p:cNvSpPr txBox="1">
              <a:spLocks/>
            </p:cNvSpPr>
            <p:nvPr/>
          </p:nvSpPr>
          <p:spPr>
            <a:xfrm>
              <a:off x="486301" y="2688021"/>
              <a:ext cx="5950269" cy="290949"/>
            </a:xfrm>
            <a:prstGeom prst="round1Rect">
              <a:avLst/>
            </a:prstGeom>
            <a:solidFill>
              <a:srgbClr val="C60C30"/>
            </a:solidFill>
          </p:spPr>
          <p:txBody>
            <a:bodyPr vert="horz" lIns="689491" tIns="86187" rIns="172373" bIns="86187" rtlCol="0" anchor="ctr">
              <a:noAutofit/>
            </a:bodyPr>
            <a:lstStyle>
              <a:lvl1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1pPr>
              <a:lvl2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2pPr>
              <a:lvl3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3pPr>
              <a:lvl4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4pPr>
              <a:lvl5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5pPr>
              <a:lvl6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6pPr>
              <a:lvl7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7pPr>
              <a:lvl8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8pPr>
              <a:lvl9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9pPr>
            </a:lstStyle>
            <a:p>
              <a:pPr defTabSz="3800670">
                <a:buClr>
                  <a:srgbClr val="AD8F67"/>
                </a:buClr>
                <a:defRPr/>
              </a:pPr>
              <a:r>
                <a:rPr lang="en-US" sz="6600" b="1" dirty="0">
                  <a:solidFill>
                    <a:srgbClr val="FFFFFF"/>
                  </a:solidFill>
                  <a:cs typeface="Arial" panose="020B0604020202020204" pitchFamily="34" charset="0"/>
                </a:rPr>
                <a:t>Introduction &amp; Background </a:t>
              </a:r>
            </a:p>
          </p:txBody>
        </p:sp>
        <p:sp>
          <p:nvSpPr>
            <p:cNvPr id="13" name="Content Placeholder 10">
              <a:extLst>
                <a:ext uri="{FF2B5EF4-FFF2-40B4-BE49-F238E27FC236}">
                  <a16:creationId xmlns:a16="http://schemas.microsoft.com/office/drawing/2014/main" id="{8CFC9F27-250D-E0AF-4B60-209A3A8DA58A}"/>
                </a:ext>
              </a:extLst>
            </p:cNvPr>
            <p:cNvSpPr txBox="1">
              <a:spLocks/>
            </p:cNvSpPr>
            <p:nvPr/>
          </p:nvSpPr>
          <p:spPr>
            <a:xfrm>
              <a:off x="331158" y="2933209"/>
              <a:ext cx="6096488" cy="5088398"/>
            </a:xfrm>
            <a:prstGeom prst="rect">
              <a:avLst/>
            </a:prstGeom>
          </p:spPr>
          <p:txBody>
            <a:bodyPr vert="horz" wrap="square" lIns="689491" tIns="344748" rIns="172373" bIns="86187" rtlCol="0" anchor="t">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defTabSz="3800670">
                <a:spcBef>
                  <a:spcPts val="0"/>
                </a:spcBef>
                <a:spcAft>
                  <a:spcPts val="1039"/>
                </a:spcAft>
                <a:buClr>
                  <a:srgbClr val="C00000"/>
                </a:buClr>
                <a:defRPr/>
              </a:pPr>
              <a:r>
                <a:rPr lang="en-GB" sz="4200" dirty="0">
                  <a:solidFill>
                    <a:srgbClr val="292934"/>
                  </a:solidFill>
                  <a:cs typeface="Arial" panose="020B0604020202020204" pitchFamily="34" charset="0"/>
                </a:rPr>
                <a:t> Linking research and teaching provides students with deep learning experiences, enhances the student experience of real-world issues and improves student self-efficacy (Elken &amp; </a:t>
              </a:r>
              <a:r>
                <a:rPr lang="en-GB" sz="4200" dirty="0" err="1">
                  <a:solidFill>
                    <a:srgbClr val="292934"/>
                  </a:solidFill>
                  <a:cs typeface="Arial" panose="020B0604020202020204" pitchFamily="34" charset="0"/>
                </a:rPr>
                <a:t>Wollscheid</a:t>
              </a:r>
              <a:r>
                <a:rPr lang="en-GB" sz="4200" dirty="0">
                  <a:solidFill>
                    <a:srgbClr val="292934"/>
                  </a:solidFill>
                  <a:cs typeface="Arial" panose="020B0604020202020204" pitchFamily="34" charset="0"/>
                </a:rPr>
                <a:t>, 2016; Healey, 2007; Kruger, 2015).</a:t>
              </a:r>
            </a:p>
            <a:p>
              <a:pPr defTabSz="3800670">
                <a:spcBef>
                  <a:spcPts val="0"/>
                </a:spcBef>
                <a:spcAft>
                  <a:spcPts val="1039"/>
                </a:spcAft>
                <a:buClr>
                  <a:srgbClr val="C00000"/>
                </a:buClr>
                <a:defRPr/>
              </a:pPr>
              <a:r>
                <a:rPr lang="en-GB" sz="4200" dirty="0">
                  <a:solidFill>
                    <a:srgbClr val="292934"/>
                  </a:solidFill>
                  <a:cs typeface="Arial"/>
                </a:rPr>
                <a:t> Our Research-informed Teaching experience (RiTe) activity has been embedded within the Diagnostic Radiography curriculum since 2013 as part of a Level 5 (Year 2) Research Methods module. Outcomes are linked to research skill development and self-efficacy (Higgins</a:t>
              </a:r>
              <a:r>
                <a:rPr lang="en-GB" sz="4200" i="1" dirty="0">
                  <a:solidFill>
                    <a:srgbClr val="292934"/>
                  </a:solidFill>
                  <a:cs typeface="Arial"/>
                </a:rPr>
                <a:t> et al., </a:t>
              </a:r>
              <a:r>
                <a:rPr lang="en-GB" sz="4200" dirty="0">
                  <a:solidFill>
                    <a:srgbClr val="292934"/>
                  </a:solidFill>
                  <a:cs typeface="Arial"/>
                </a:rPr>
                <a:t>2014).</a:t>
              </a:r>
            </a:p>
            <a:p>
              <a:pPr defTabSz="3800670">
                <a:spcBef>
                  <a:spcPts val="0"/>
                </a:spcBef>
                <a:spcAft>
                  <a:spcPts val="1039"/>
                </a:spcAft>
                <a:buClr>
                  <a:srgbClr val="C00000"/>
                </a:buClr>
                <a:defRPr/>
              </a:pPr>
              <a:r>
                <a:rPr lang="en-GB" sz="4200" dirty="0">
                  <a:solidFill>
                    <a:srgbClr val="292934"/>
                  </a:solidFill>
                  <a:cs typeface="Arial"/>
                </a:rPr>
                <a:t> We recently opened our new Medical Imaging Centre for teaching, learning and research. The Centre includes two clinical X-ray rooms. One of these rooms has been designed to be dementia-friendly for patient experience research in this area. </a:t>
              </a:r>
            </a:p>
            <a:p>
              <a:pPr defTabSz="3800670">
                <a:spcBef>
                  <a:spcPts val="0"/>
                </a:spcBef>
                <a:spcAft>
                  <a:spcPts val="1039"/>
                </a:spcAft>
                <a:buClr>
                  <a:srgbClr val="C00000"/>
                </a:buClr>
                <a:defRPr/>
              </a:pPr>
              <a:r>
                <a:rPr lang="en-GB" sz="4200" dirty="0">
                  <a:solidFill>
                    <a:srgbClr val="292934"/>
                  </a:solidFill>
                  <a:cs typeface="Arial"/>
                </a:rPr>
                <a:t> This also offered a new research-informed teaching activity with RiTe for students to plan and undertake a small research project where they designed a survey tool, to collect and analyse data that compared these two X-ray rooms. As part of the data collection students wore dementia simulation equipment to experience each room from the point of view of a person living with dementia and rate their experiences for comparison  (</a:t>
              </a:r>
              <a:r>
                <a:rPr lang="en-GB" sz="4200" b="1" dirty="0">
                  <a:solidFill>
                    <a:srgbClr val="292934"/>
                  </a:solidFill>
                  <a:cs typeface="Arial"/>
                </a:rPr>
                <a:t>Figure1 </a:t>
              </a:r>
              <a:r>
                <a:rPr lang="en-GB" sz="4200" dirty="0">
                  <a:solidFill>
                    <a:srgbClr val="292934"/>
                  </a:solidFill>
                  <a:cs typeface="Arial"/>
                </a:rPr>
                <a:t>). </a:t>
              </a:r>
            </a:p>
            <a:p>
              <a:pPr defTabSz="3800670">
                <a:spcBef>
                  <a:spcPts val="0"/>
                </a:spcBef>
                <a:spcAft>
                  <a:spcPts val="1039"/>
                </a:spcAft>
                <a:buClr>
                  <a:srgbClr val="C00000"/>
                </a:buClr>
                <a:defRPr/>
              </a:pPr>
              <a:r>
                <a:rPr lang="en-GB" sz="4200" dirty="0">
                  <a:solidFill>
                    <a:srgbClr val="292934"/>
                  </a:solidFill>
                  <a:cs typeface="Arial"/>
                </a:rPr>
                <a:t> Students were placed into small groups and undertook a mix of online teaching and on-campus group activities including piloting their survey tool and collecting data. RiTe ran over 4 weeks and culminated with a group presentation of their research and findings.</a:t>
              </a:r>
            </a:p>
          </p:txBody>
        </p:sp>
      </p:grpSp>
      <p:grpSp>
        <p:nvGrpSpPr>
          <p:cNvPr id="14" name="Group 13">
            <a:extLst>
              <a:ext uri="{FF2B5EF4-FFF2-40B4-BE49-F238E27FC236}">
                <a16:creationId xmlns:a16="http://schemas.microsoft.com/office/drawing/2014/main" id="{D6111363-F9DC-2604-671D-1AE7E07F8101}"/>
              </a:ext>
            </a:extLst>
          </p:cNvPr>
          <p:cNvGrpSpPr/>
          <p:nvPr/>
        </p:nvGrpSpPr>
        <p:grpSpPr>
          <a:xfrm>
            <a:off x="14135879" y="21585151"/>
            <a:ext cx="15697507" cy="5631078"/>
            <a:chOff x="3443368" y="16605454"/>
            <a:chExt cx="6613260" cy="2325538"/>
          </a:xfrm>
        </p:grpSpPr>
        <p:sp>
          <p:nvSpPr>
            <p:cNvPr id="15" name="Text Placeholder 7">
              <a:extLst>
                <a:ext uri="{FF2B5EF4-FFF2-40B4-BE49-F238E27FC236}">
                  <a16:creationId xmlns:a16="http://schemas.microsoft.com/office/drawing/2014/main" id="{E3D2577A-D278-E14C-2F1A-03885F7C99EF}"/>
                </a:ext>
              </a:extLst>
            </p:cNvPr>
            <p:cNvSpPr txBox="1">
              <a:spLocks/>
            </p:cNvSpPr>
            <p:nvPr/>
          </p:nvSpPr>
          <p:spPr>
            <a:xfrm>
              <a:off x="3548289" y="16605454"/>
              <a:ext cx="6508339" cy="531719"/>
            </a:xfrm>
            <a:prstGeom prst="round1Rect">
              <a:avLst/>
            </a:prstGeom>
            <a:solidFill>
              <a:srgbClr val="C00000"/>
            </a:solidFill>
          </p:spPr>
          <p:txBody>
            <a:bodyPr vert="horz" lIns="689491" tIns="86187" rIns="172373" bIns="86187" rtlCol="0" anchor="ctr">
              <a:noAutofit/>
            </a:bodyPr>
            <a:lstStyle>
              <a:lvl1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1pPr>
              <a:lvl2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2pPr>
              <a:lvl3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3pPr>
              <a:lvl4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4pPr>
              <a:lvl5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5pPr>
              <a:lvl6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6pPr>
              <a:lvl7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7pPr>
              <a:lvl8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8pPr>
              <a:lvl9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9pPr>
            </a:lstStyle>
            <a:p>
              <a:pPr defTabSz="3800670">
                <a:buClr>
                  <a:srgbClr val="AD8F67"/>
                </a:buClr>
                <a:defRPr/>
              </a:pPr>
              <a:r>
                <a:rPr lang="en-US" sz="6600" b="1" dirty="0">
                  <a:solidFill>
                    <a:srgbClr val="FFFFFF"/>
                  </a:solidFill>
                  <a:cs typeface="Arial" panose="020B0604020202020204" pitchFamily="34" charset="0"/>
                </a:rPr>
                <a:t>Method</a:t>
              </a:r>
            </a:p>
          </p:txBody>
        </p:sp>
        <p:sp>
          <p:nvSpPr>
            <p:cNvPr id="16" name="Content Placeholder 12">
              <a:extLst>
                <a:ext uri="{FF2B5EF4-FFF2-40B4-BE49-F238E27FC236}">
                  <a16:creationId xmlns:a16="http://schemas.microsoft.com/office/drawing/2014/main" id="{BA4FF837-6850-B058-93CC-1BE5BFD0B9CA}"/>
                </a:ext>
              </a:extLst>
            </p:cNvPr>
            <p:cNvSpPr txBox="1">
              <a:spLocks/>
            </p:cNvSpPr>
            <p:nvPr/>
          </p:nvSpPr>
          <p:spPr>
            <a:xfrm>
              <a:off x="3443368" y="17009928"/>
              <a:ext cx="6604109" cy="1921064"/>
            </a:xfrm>
            <a:prstGeom prst="rect">
              <a:avLst/>
            </a:prstGeom>
          </p:spPr>
          <p:txBody>
            <a:bodyPr vert="horz" wrap="square" lIns="689491" tIns="344748" rIns="172373" bIns="8618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a:defRPr/>
              </a:pPr>
              <a:r>
                <a:rPr lang="en-GB" altLang="en-US" sz="4400" dirty="0">
                  <a:cs typeface="Arial" panose="020B0604020202020204" pitchFamily="34" charset="0"/>
                </a:rPr>
                <a:t> </a:t>
              </a:r>
              <a:r>
                <a:rPr lang="en-GB" altLang="en-US" sz="4200" dirty="0">
                  <a:cs typeface="Arial" panose="020B0604020202020204" pitchFamily="34" charset="0"/>
                </a:rPr>
                <a:t>The New World Kirkpatrick Model was the theoretical framework used to evaluate student reaction and self-efficacy (Kirkpatrick &amp; Kirkpatrick, 2020).</a:t>
              </a:r>
            </a:p>
            <a:p>
              <a:pPr>
                <a:defRPr/>
              </a:pPr>
              <a:r>
                <a:rPr lang="en-GB" sz="4200" dirty="0">
                  <a:solidFill>
                    <a:srgbClr val="292934"/>
                  </a:solidFill>
                  <a:cs typeface="Arial" panose="020B0604020202020204" pitchFamily="34" charset="0"/>
                </a:rPr>
                <a:t> An online 6-point Likert scale survey with free-text comments was used to collect student feedback.</a:t>
              </a:r>
            </a:p>
            <a:p>
              <a:pPr>
                <a:defRPr/>
              </a:pPr>
              <a:r>
                <a:rPr lang="en-GB" sz="4200" dirty="0">
                  <a:solidFill>
                    <a:srgbClr val="292934"/>
                  </a:solidFill>
                  <a:cs typeface="Arial" panose="020B0604020202020204" pitchFamily="34" charset="0"/>
                </a:rPr>
                <a:t> Descriptive analysis was used to evaluate the survey data.</a:t>
              </a:r>
            </a:p>
          </p:txBody>
        </p:sp>
      </p:grpSp>
      <p:grpSp>
        <p:nvGrpSpPr>
          <p:cNvPr id="20" name="Group 19">
            <a:extLst>
              <a:ext uri="{FF2B5EF4-FFF2-40B4-BE49-F238E27FC236}">
                <a16:creationId xmlns:a16="http://schemas.microsoft.com/office/drawing/2014/main" id="{C27E3FDC-B98C-0333-3083-1D94A6ADA431}"/>
              </a:ext>
            </a:extLst>
          </p:cNvPr>
          <p:cNvGrpSpPr/>
          <p:nvPr/>
        </p:nvGrpSpPr>
        <p:grpSpPr>
          <a:xfrm>
            <a:off x="30218422" y="7116649"/>
            <a:ext cx="16170956" cy="7835909"/>
            <a:chOff x="7412613" y="2641597"/>
            <a:chExt cx="6595182" cy="4156767"/>
          </a:xfrm>
        </p:grpSpPr>
        <p:sp>
          <p:nvSpPr>
            <p:cNvPr id="21" name="Text Placeholder 8">
              <a:extLst>
                <a:ext uri="{FF2B5EF4-FFF2-40B4-BE49-F238E27FC236}">
                  <a16:creationId xmlns:a16="http://schemas.microsoft.com/office/drawing/2014/main" id="{E7A731DD-7235-3250-88FD-B66DAC0E83DF}"/>
                </a:ext>
              </a:extLst>
            </p:cNvPr>
            <p:cNvSpPr txBox="1">
              <a:spLocks/>
            </p:cNvSpPr>
            <p:nvPr/>
          </p:nvSpPr>
          <p:spPr>
            <a:xfrm>
              <a:off x="7418284" y="2641597"/>
              <a:ext cx="6589511" cy="559975"/>
            </a:xfrm>
            <a:prstGeom prst="round1Rect">
              <a:avLst/>
            </a:prstGeom>
            <a:solidFill>
              <a:srgbClr val="C00000"/>
            </a:solidFill>
          </p:spPr>
          <p:txBody>
            <a:bodyPr vert="horz" lIns="689491" tIns="86187" rIns="172373" bIns="86187" rtlCol="0" anchor="ctr">
              <a:noAutofit/>
            </a:bodyPr>
            <a:lstStyle>
              <a:lvl1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1pPr>
              <a:lvl2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2pPr>
              <a:lvl3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3pPr>
              <a:lvl4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4pPr>
              <a:lvl5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5pPr>
              <a:lvl6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6pPr>
              <a:lvl7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7pPr>
              <a:lvl8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8pPr>
              <a:lvl9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9pPr>
            </a:lstStyle>
            <a:p>
              <a:pPr defTabSz="3800670">
                <a:buClr>
                  <a:srgbClr val="AD8F67"/>
                </a:buClr>
                <a:defRPr/>
              </a:pPr>
              <a:r>
                <a:rPr lang="en-US" sz="6600" b="1" dirty="0">
                  <a:solidFill>
                    <a:srgbClr val="FFFFFF"/>
                  </a:solidFill>
                  <a:cs typeface="Arial" panose="020B0604020202020204" pitchFamily="34" charset="0"/>
                </a:rPr>
                <a:t>Findings </a:t>
              </a:r>
            </a:p>
          </p:txBody>
        </p:sp>
        <p:sp>
          <p:nvSpPr>
            <p:cNvPr id="22" name="Content Placeholder 13">
              <a:extLst>
                <a:ext uri="{FF2B5EF4-FFF2-40B4-BE49-F238E27FC236}">
                  <a16:creationId xmlns:a16="http://schemas.microsoft.com/office/drawing/2014/main" id="{AD4357A8-EE84-C19A-227C-8FDF33AB5979}"/>
                </a:ext>
              </a:extLst>
            </p:cNvPr>
            <p:cNvSpPr txBox="1">
              <a:spLocks/>
            </p:cNvSpPr>
            <p:nvPr/>
          </p:nvSpPr>
          <p:spPr>
            <a:xfrm>
              <a:off x="7412613" y="3157944"/>
              <a:ext cx="6532922" cy="3640420"/>
            </a:xfrm>
            <a:prstGeom prst="rect">
              <a:avLst/>
            </a:prstGeom>
          </p:spPr>
          <p:txBody>
            <a:bodyPr vert="horz" wrap="square" lIns="689491" tIns="344748" rIns="172373" bIns="8618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defTabSz="3800670">
                <a:spcBef>
                  <a:spcPts val="0"/>
                </a:spcBef>
                <a:spcAft>
                  <a:spcPts val="1039"/>
                </a:spcAft>
                <a:buClr>
                  <a:srgbClr val="C00000"/>
                </a:buClr>
                <a:defRPr/>
              </a:pPr>
              <a:r>
                <a:rPr lang="en-US" sz="4200" dirty="0">
                  <a:solidFill>
                    <a:srgbClr val="292934"/>
                  </a:solidFill>
                  <a:cs typeface="Arial" panose="020B0604020202020204" pitchFamily="34" charset="0"/>
                </a:rPr>
                <a:t> 27 out of cohort of 71 students completed the online survey.</a:t>
              </a:r>
            </a:p>
            <a:p>
              <a:pPr defTabSz="3800670">
                <a:spcBef>
                  <a:spcPts val="0"/>
                </a:spcBef>
                <a:spcAft>
                  <a:spcPts val="1039"/>
                </a:spcAft>
                <a:buClr>
                  <a:srgbClr val="C00000"/>
                </a:buClr>
                <a:defRPr/>
              </a:pPr>
              <a:r>
                <a:rPr lang="en-US" sz="4200" dirty="0">
                  <a:solidFill>
                    <a:srgbClr val="292934"/>
                  </a:solidFill>
                  <a:cs typeface="Arial" panose="020B0604020202020204" pitchFamily="34" charset="0"/>
                </a:rPr>
                <a:t> </a:t>
              </a:r>
              <a:r>
                <a:rPr lang="en-GB" sz="4200" dirty="0">
                  <a:solidFill>
                    <a:srgbClr val="292934"/>
                  </a:solidFill>
                  <a:cs typeface="Arial" panose="020B0604020202020204" pitchFamily="34" charset="0"/>
                </a:rPr>
                <a:t>Overall student reaction was very positive with this new iteration of RiTe. Students strongly agreed that they felt the outcomes of RiTe had enhanced their knowledge of research, developed their self-efficacy with research skills and learning outcomes.</a:t>
              </a:r>
            </a:p>
            <a:p>
              <a:pPr defTabSz="3800670">
                <a:spcBef>
                  <a:spcPts val="0"/>
                </a:spcBef>
                <a:spcAft>
                  <a:spcPts val="1039"/>
                </a:spcAft>
                <a:buClr>
                  <a:srgbClr val="C00000"/>
                </a:buClr>
                <a:defRPr/>
              </a:pPr>
              <a:r>
                <a:rPr lang="en-GB" sz="4200" dirty="0">
                  <a:solidFill>
                    <a:srgbClr val="292934"/>
                  </a:solidFill>
                  <a:cs typeface="Arial" panose="020B0604020202020204" pitchFamily="34" charset="0"/>
                </a:rPr>
                <a:t> The use of simulation and being able to undertake the research as a group was also identified as a key element to the positive student experience and outcomes.</a:t>
              </a:r>
            </a:p>
            <a:p>
              <a:pPr defTabSz="3800670">
                <a:spcBef>
                  <a:spcPts val="0"/>
                </a:spcBef>
                <a:spcAft>
                  <a:spcPts val="1039"/>
                </a:spcAft>
                <a:buClr>
                  <a:srgbClr val="C00000"/>
                </a:buClr>
                <a:defRPr/>
              </a:pPr>
              <a:endParaRPr lang="en-GB" sz="4400" dirty="0">
                <a:solidFill>
                  <a:srgbClr val="292934"/>
                </a:solidFill>
                <a:cs typeface="Arial" panose="020B0604020202020204" pitchFamily="34" charset="0"/>
              </a:endParaRPr>
            </a:p>
          </p:txBody>
        </p:sp>
      </p:grpSp>
      <p:sp>
        <p:nvSpPr>
          <p:cNvPr id="25" name="Content Placeholder 21">
            <a:extLst>
              <a:ext uri="{FF2B5EF4-FFF2-40B4-BE49-F238E27FC236}">
                <a16:creationId xmlns:a16="http://schemas.microsoft.com/office/drawing/2014/main" id="{45735AF7-6CE9-9F7A-75E3-C3DD34A0C1DF}"/>
              </a:ext>
            </a:extLst>
          </p:cNvPr>
          <p:cNvSpPr txBox="1">
            <a:spLocks/>
          </p:cNvSpPr>
          <p:nvPr/>
        </p:nvSpPr>
        <p:spPr>
          <a:xfrm>
            <a:off x="31766426" y="5795370"/>
            <a:ext cx="15720423" cy="896809"/>
          </a:xfrm>
          <a:prstGeom prst="rect">
            <a:avLst/>
          </a:prstGeom>
        </p:spPr>
        <p:txBody>
          <a:bodyPr vert="horz" lIns="689491" tIns="344748" rIns="172373" bIns="8618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0" indent="0" defTabSz="3800670">
              <a:spcBef>
                <a:spcPts val="0"/>
              </a:spcBef>
              <a:spcAft>
                <a:spcPts val="1039"/>
              </a:spcAft>
              <a:buClr>
                <a:srgbClr val="AD8F67"/>
              </a:buClr>
              <a:buNone/>
              <a:defRPr/>
            </a:pPr>
            <a:endParaRPr lang="en-US" sz="3000">
              <a:solidFill>
                <a:srgbClr val="292934"/>
              </a:solidFill>
              <a:latin typeface="Calibri" panose="020F0502020204030204"/>
            </a:endParaRPr>
          </a:p>
        </p:txBody>
      </p:sp>
      <p:grpSp>
        <p:nvGrpSpPr>
          <p:cNvPr id="29" name="Group 28">
            <a:extLst>
              <a:ext uri="{FF2B5EF4-FFF2-40B4-BE49-F238E27FC236}">
                <a16:creationId xmlns:a16="http://schemas.microsoft.com/office/drawing/2014/main" id="{09ECA2F7-2F8A-3007-E4B6-A955498B4299}"/>
              </a:ext>
            </a:extLst>
          </p:cNvPr>
          <p:cNvGrpSpPr/>
          <p:nvPr/>
        </p:nvGrpSpPr>
        <p:grpSpPr>
          <a:xfrm>
            <a:off x="29945037" y="23171366"/>
            <a:ext cx="16682580" cy="5060687"/>
            <a:chOff x="15504523" y="23556701"/>
            <a:chExt cx="6410337" cy="3870188"/>
          </a:xfrm>
        </p:grpSpPr>
        <p:sp>
          <p:nvSpPr>
            <p:cNvPr id="30" name="Text Placeholder 20">
              <a:extLst>
                <a:ext uri="{FF2B5EF4-FFF2-40B4-BE49-F238E27FC236}">
                  <a16:creationId xmlns:a16="http://schemas.microsoft.com/office/drawing/2014/main" id="{C33639C0-4275-6440-7D60-E78B01FD6F98}"/>
                </a:ext>
              </a:extLst>
            </p:cNvPr>
            <p:cNvSpPr txBox="1">
              <a:spLocks/>
            </p:cNvSpPr>
            <p:nvPr/>
          </p:nvSpPr>
          <p:spPr>
            <a:xfrm>
              <a:off x="15617918" y="23556701"/>
              <a:ext cx="6236891" cy="732911"/>
            </a:xfrm>
            <a:prstGeom prst="round1Rect">
              <a:avLst/>
            </a:prstGeom>
            <a:solidFill>
              <a:srgbClr val="93A299"/>
            </a:solidFill>
          </p:spPr>
          <p:txBody>
            <a:bodyPr vert="horz" lIns="689491" tIns="86187" rIns="172373" bIns="86187" rtlCol="0" anchor="ctr">
              <a:noAutofit/>
            </a:bodyPr>
            <a:lstStyle>
              <a:lvl1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1pPr>
              <a:lvl2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2pPr>
              <a:lvl3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3pPr>
              <a:lvl4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4pPr>
              <a:lvl5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5pPr>
              <a:lvl6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6pPr>
              <a:lvl7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7pPr>
              <a:lvl8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8pPr>
              <a:lvl9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9pPr>
            </a:lstStyle>
            <a:p>
              <a:pPr defTabSz="3800670">
                <a:buClr>
                  <a:srgbClr val="AD8F67"/>
                </a:buClr>
                <a:defRPr/>
              </a:pPr>
              <a:r>
                <a:rPr lang="en-US" sz="6600" b="1" dirty="0">
                  <a:solidFill>
                    <a:srgbClr val="FFFFFF"/>
                  </a:solidFill>
                  <a:cs typeface="Arial" panose="020B0604020202020204" pitchFamily="34" charset="0"/>
                </a:rPr>
                <a:t>Next STEPS</a:t>
              </a:r>
            </a:p>
          </p:txBody>
        </p:sp>
        <p:sp>
          <p:nvSpPr>
            <p:cNvPr id="31" name="Content Placeholder 21">
              <a:extLst>
                <a:ext uri="{FF2B5EF4-FFF2-40B4-BE49-F238E27FC236}">
                  <a16:creationId xmlns:a16="http://schemas.microsoft.com/office/drawing/2014/main" id="{85964FC6-88E8-2AC2-41F5-7745190D6961}"/>
                </a:ext>
              </a:extLst>
            </p:cNvPr>
            <p:cNvSpPr txBox="1">
              <a:spLocks/>
            </p:cNvSpPr>
            <p:nvPr/>
          </p:nvSpPr>
          <p:spPr>
            <a:xfrm>
              <a:off x="15504523" y="23893027"/>
              <a:ext cx="6410337" cy="3533862"/>
            </a:xfrm>
            <a:prstGeom prst="rect">
              <a:avLst/>
            </a:prstGeom>
          </p:spPr>
          <p:txBody>
            <a:bodyPr vert="horz" wrap="square" lIns="689491" tIns="344748" rIns="172373" bIns="86187" rtlCol="0" anchor="t">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0" indent="0" defTabSz="3800670">
                <a:buClr>
                  <a:srgbClr val="AD8F67"/>
                </a:buClr>
                <a:buNone/>
                <a:defRPr/>
              </a:pPr>
              <a:endParaRPr lang="en-GB" sz="1000" dirty="0">
                <a:solidFill>
                  <a:srgbClr val="292934"/>
                </a:solidFill>
                <a:cs typeface="Arial" panose="020B0604020202020204" pitchFamily="34" charset="0"/>
              </a:endParaRPr>
            </a:p>
            <a:p>
              <a:pPr marL="209550" indent="-209550" defTabSz="3800670">
                <a:buClr>
                  <a:srgbClr val="C60C30"/>
                </a:buClr>
                <a:defRPr/>
              </a:pPr>
              <a:r>
                <a:rPr lang="en-GB" sz="4200" dirty="0">
                  <a:solidFill>
                    <a:srgbClr val="292934"/>
                  </a:solidFill>
                  <a:cs typeface="Arial" panose="020B0604020202020204" pitchFamily="34" charset="0"/>
                </a:rPr>
                <a:t> Some students reported issues linked to concerns around work ethic / input into the activities were identified. It is proposed that more pre-group work activities will be introduced to try and overcome this.</a:t>
              </a:r>
            </a:p>
            <a:p>
              <a:pPr marL="209550" indent="-209550" defTabSz="3800670">
                <a:buClr>
                  <a:srgbClr val="C60C30"/>
                </a:buClr>
                <a:defRPr/>
              </a:pPr>
              <a:r>
                <a:rPr lang="en-GB" sz="4200" dirty="0">
                  <a:solidFill>
                    <a:srgbClr val="292934"/>
                  </a:solidFill>
                  <a:cs typeface="Arial"/>
                </a:rPr>
                <a:t> A follow-up survey and focus group study will be used to further evaluate the student experience and self-efficacy of this version of RiTe with a new cohort of Level 5 students. </a:t>
              </a:r>
              <a:endParaRPr lang="en-GB" sz="4200" dirty="0">
                <a:solidFill>
                  <a:srgbClr val="292934"/>
                </a:solidFill>
                <a:cs typeface="Arial" panose="020B0604020202020204" pitchFamily="34" charset="0"/>
              </a:endParaRPr>
            </a:p>
          </p:txBody>
        </p:sp>
      </p:grpSp>
      <p:sp>
        <p:nvSpPr>
          <p:cNvPr id="33" name="Text Placeholder 8">
            <a:extLst>
              <a:ext uri="{FF2B5EF4-FFF2-40B4-BE49-F238E27FC236}">
                <a16:creationId xmlns:a16="http://schemas.microsoft.com/office/drawing/2014/main" id="{51709F74-859B-A375-C844-816F1D72FB90}"/>
              </a:ext>
            </a:extLst>
          </p:cNvPr>
          <p:cNvSpPr txBox="1">
            <a:spLocks/>
          </p:cNvSpPr>
          <p:nvPr/>
        </p:nvSpPr>
        <p:spPr>
          <a:xfrm>
            <a:off x="582926" y="27351833"/>
            <a:ext cx="29349802" cy="1074996"/>
          </a:xfrm>
          <a:prstGeom prst="round1Rect">
            <a:avLst/>
          </a:prstGeom>
          <a:solidFill>
            <a:srgbClr val="808DA0"/>
          </a:solidFill>
        </p:spPr>
        <p:txBody>
          <a:bodyPr vert="horz" lIns="689491" tIns="86187" rIns="172373" bIns="86187" rtlCol="0" anchor="ctr">
            <a:noAutofit/>
          </a:bodyPr>
          <a:lstStyle>
            <a:lvl1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1pPr>
            <a:lvl2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2pPr>
            <a:lvl3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3pPr>
            <a:lvl4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4pPr>
            <a:lvl5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5pPr>
            <a:lvl6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6pPr>
            <a:lvl7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7pPr>
            <a:lvl8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8pPr>
            <a:lvl9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9pPr>
          </a:lstStyle>
          <a:p>
            <a:pPr defTabSz="3800670">
              <a:buClr>
                <a:srgbClr val="AD8F67"/>
              </a:buClr>
              <a:defRPr/>
            </a:pPr>
            <a:r>
              <a:rPr lang="en-US" sz="6600" b="1" dirty="0">
                <a:solidFill>
                  <a:srgbClr val="FFFFFF"/>
                </a:solidFill>
                <a:cs typeface="Arial" panose="020B0604020202020204" pitchFamily="34" charset="0"/>
              </a:rPr>
              <a:t>references</a:t>
            </a:r>
          </a:p>
        </p:txBody>
      </p:sp>
      <p:sp>
        <p:nvSpPr>
          <p:cNvPr id="34" name="Content Placeholder 13">
            <a:extLst>
              <a:ext uri="{FF2B5EF4-FFF2-40B4-BE49-F238E27FC236}">
                <a16:creationId xmlns:a16="http://schemas.microsoft.com/office/drawing/2014/main" id="{07D416C0-881D-AF72-C05D-57D5DAB53D83}"/>
              </a:ext>
            </a:extLst>
          </p:cNvPr>
          <p:cNvSpPr txBox="1">
            <a:spLocks/>
          </p:cNvSpPr>
          <p:nvPr/>
        </p:nvSpPr>
        <p:spPr>
          <a:xfrm>
            <a:off x="404034" y="28334353"/>
            <a:ext cx="29464377" cy="4390072"/>
          </a:xfrm>
          <a:prstGeom prst="rect">
            <a:avLst/>
          </a:prstGeom>
        </p:spPr>
        <p:txBody>
          <a:bodyPr vert="horz" wrap="square" lIns="689491" tIns="344748" rIns="172373" bIns="8618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0" indent="0" defTabSz="3800670">
              <a:buClr>
                <a:srgbClr val="AD8F67"/>
              </a:buClr>
              <a:buNone/>
              <a:defRPr/>
            </a:pPr>
            <a:r>
              <a:rPr lang="en-US" sz="2800" dirty="0" err="1">
                <a:solidFill>
                  <a:srgbClr val="292934"/>
                </a:solidFill>
                <a:latin typeface="Calibri" panose="020F0502020204030204"/>
              </a:rPr>
              <a:t>Elken</a:t>
            </a:r>
            <a:r>
              <a:rPr lang="en-US" sz="2800" dirty="0">
                <a:solidFill>
                  <a:srgbClr val="292934"/>
                </a:solidFill>
                <a:latin typeface="Calibri" panose="020F0502020204030204"/>
              </a:rPr>
              <a:t>, M. &amp;  </a:t>
            </a:r>
            <a:r>
              <a:rPr lang="en-US" sz="2800" dirty="0" err="1">
                <a:solidFill>
                  <a:srgbClr val="292934"/>
                </a:solidFill>
                <a:latin typeface="Calibri" panose="020F0502020204030204"/>
              </a:rPr>
              <a:t>Wollscheid</a:t>
            </a:r>
            <a:r>
              <a:rPr lang="en-US" sz="2800" dirty="0">
                <a:solidFill>
                  <a:srgbClr val="292934"/>
                </a:solidFill>
                <a:latin typeface="Calibri" panose="020F0502020204030204"/>
              </a:rPr>
              <a:t>, S. (2016). The </a:t>
            </a:r>
            <a:r>
              <a:rPr lang="en-GB" sz="2800" dirty="0">
                <a:solidFill>
                  <a:srgbClr val="292934"/>
                </a:solidFill>
                <a:latin typeface="Calibri" panose="020F0502020204030204"/>
              </a:rPr>
              <a:t>relationship between research and education: typologies and indicators. Oslo: Nordic Institute for Studies in Innovation, Research and Education.</a:t>
            </a:r>
          </a:p>
          <a:p>
            <a:pPr marL="0" indent="0" defTabSz="3800670">
              <a:buClr>
                <a:srgbClr val="AD8F67"/>
              </a:buClr>
              <a:buNone/>
              <a:defRPr/>
            </a:pPr>
            <a:r>
              <a:rPr lang="en-GB" sz="2800" dirty="0">
                <a:solidFill>
                  <a:srgbClr val="292934"/>
                </a:solidFill>
                <a:latin typeface="Calibri" panose="020F0502020204030204"/>
              </a:rPr>
              <a:t>Healy, M. (2005). Linking research and teaching to benefit student learning. Journal of Geography in Higher Education, 29:2, 183-201.</a:t>
            </a:r>
          </a:p>
          <a:p>
            <a:pPr marL="0" indent="0" defTabSz="3800670">
              <a:buClr>
                <a:srgbClr val="AD8F67"/>
              </a:buClr>
              <a:buNone/>
              <a:defRPr/>
            </a:pPr>
            <a:r>
              <a:rPr lang="en-GB" sz="2800" dirty="0">
                <a:solidFill>
                  <a:srgbClr val="292934"/>
                </a:solidFill>
                <a:latin typeface="Calibri" panose="020F0502020204030204"/>
              </a:rPr>
              <a:t>Higgins R., Robinson, L. &amp; Hogg, P. (2014). Integrating research informed teaching within an undergraduate diagnostic radiography curriculum: Results from a level 4 (year 1) student cohort. Radiography, 20:2, 100-106.</a:t>
            </a:r>
          </a:p>
          <a:p>
            <a:pPr marL="0" indent="0" defTabSz="3800670">
              <a:buClr>
                <a:srgbClr val="AD8F67"/>
              </a:buClr>
              <a:buNone/>
              <a:defRPr/>
            </a:pPr>
            <a:r>
              <a:rPr lang="en-GB" sz="2800" dirty="0">
                <a:solidFill>
                  <a:srgbClr val="292934"/>
                </a:solidFill>
                <a:latin typeface="Calibri" panose="020F0502020204030204"/>
              </a:rPr>
              <a:t>Kirkpatrick J. &amp;  Kirkpatrick W</a:t>
            </a:r>
            <a:r>
              <a:rPr lang="en-GB" sz="2800" dirty="0">
                <a:solidFill>
                  <a:srgbClr val="292934"/>
                </a:solidFill>
              </a:rPr>
              <a:t>.  (2021). An Introduction to the New World Kirkpatrick Model </a:t>
            </a:r>
            <a:r>
              <a:rPr lang="en-GB" sz="2800" dirty="0">
                <a:solidFill>
                  <a:srgbClr val="292934"/>
                </a:solidFill>
                <a:latin typeface="Calibri" panose="020F0502020204030204"/>
              </a:rPr>
              <a:t>.Kirkpatrick Partners, LLC. Newnan, GA.</a:t>
            </a:r>
          </a:p>
          <a:p>
            <a:pPr marL="0" indent="0" defTabSz="3800670">
              <a:buClr>
                <a:srgbClr val="AD8F67"/>
              </a:buClr>
              <a:buNone/>
              <a:defRPr/>
            </a:pPr>
            <a:r>
              <a:rPr lang="en-GB" sz="2800" dirty="0" err="1">
                <a:solidFill>
                  <a:srgbClr val="292934"/>
                </a:solidFill>
                <a:latin typeface="Calibri" panose="020F0502020204030204"/>
              </a:rPr>
              <a:t>Krüger</a:t>
            </a:r>
            <a:r>
              <a:rPr lang="en-GB" sz="2800" dirty="0">
                <a:solidFill>
                  <a:srgbClr val="292934"/>
                </a:solidFill>
                <a:latin typeface="Calibri" panose="020F0502020204030204"/>
              </a:rPr>
              <a:t>, S.  (2015). Embedding Student Research in the Undergraduate Curriculum: Learning in the Field. Paper/poster presented at the Teaching and Learning Conference 2015, Liverpool John </a:t>
            </a:r>
            <a:r>
              <a:rPr lang="en-GB" sz="2800" dirty="0" err="1">
                <a:solidFill>
                  <a:srgbClr val="292934"/>
                </a:solidFill>
                <a:latin typeface="Calibri" panose="020F0502020204030204"/>
              </a:rPr>
              <a:t>Moores</a:t>
            </a:r>
            <a:r>
              <a:rPr lang="en-GB" sz="2800" dirty="0">
                <a:solidFill>
                  <a:srgbClr val="292934"/>
                </a:solidFill>
                <a:latin typeface="Calibri" panose="020F0502020204030204"/>
              </a:rPr>
              <a:t> University, 17-18 June. </a:t>
            </a:r>
          </a:p>
          <a:p>
            <a:pPr marL="0" indent="0" defTabSz="3800670">
              <a:buClr>
                <a:srgbClr val="AD8F67"/>
              </a:buClr>
              <a:buNone/>
              <a:defRPr/>
            </a:pPr>
            <a:endParaRPr lang="en-US" sz="3600" dirty="0">
              <a:solidFill>
                <a:srgbClr val="292934"/>
              </a:solidFill>
              <a:latin typeface="Calibri" panose="020F0502020204030204"/>
            </a:endParaRPr>
          </a:p>
        </p:txBody>
      </p:sp>
      <p:grpSp>
        <p:nvGrpSpPr>
          <p:cNvPr id="35" name="Group 34">
            <a:extLst>
              <a:ext uri="{FF2B5EF4-FFF2-40B4-BE49-F238E27FC236}">
                <a16:creationId xmlns:a16="http://schemas.microsoft.com/office/drawing/2014/main" id="{0B0E5730-E6F1-3AF5-C0F5-24A7ACA23F41}"/>
              </a:ext>
            </a:extLst>
          </p:cNvPr>
          <p:cNvGrpSpPr/>
          <p:nvPr/>
        </p:nvGrpSpPr>
        <p:grpSpPr>
          <a:xfrm>
            <a:off x="14277103" y="10435348"/>
            <a:ext cx="15727474" cy="2466898"/>
            <a:chOff x="14087311" y="2424329"/>
            <a:chExt cx="6741032" cy="1308632"/>
          </a:xfrm>
        </p:grpSpPr>
        <p:sp>
          <p:nvSpPr>
            <p:cNvPr id="39" name="Text Placeholder 17">
              <a:extLst>
                <a:ext uri="{FF2B5EF4-FFF2-40B4-BE49-F238E27FC236}">
                  <a16:creationId xmlns:a16="http://schemas.microsoft.com/office/drawing/2014/main" id="{C006EDE9-0DA3-03FE-164D-DC069AD66108}"/>
                </a:ext>
              </a:extLst>
            </p:cNvPr>
            <p:cNvSpPr txBox="1">
              <a:spLocks/>
            </p:cNvSpPr>
            <p:nvPr/>
          </p:nvSpPr>
          <p:spPr>
            <a:xfrm>
              <a:off x="14087311" y="2424329"/>
              <a:ext cx="6741032" cy="680383"/>
            </a:xfrm>
            <a:prstGeom prst="round1Rect">
              <a:avLst/>
            </a:prstGeom>
            <a:solidFill>
              <a:srgbClr val="79463D"/>
            </a:solidFill>
          </p:spPr>
          <p:txBody>
            <a:bodyPr vert="horz" lIns="689491" tIns="86187" rIns="172373" bIns="86187" rtlCol="0" anchor="ctr">
              <a:noAutofit/>
            </a:bodyPr>
            <a:lstStyle>
              <a:lvl1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1pPr>
              <a:lvl2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2pPr>
              <a:lvl3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3pPr>
              <a:lvl4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4pPr>
              <a:lvl5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5pPr>
              <a:lvl6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6pPr>
              <a:lvl7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7pPr>
              <a:lvl8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8pPr>
              <a:lvl9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9pPr>
            </a:lstStyle>
            <a:p>
              <a:pPr defTabSz="3800670">
                <a:buClr>
                  <a:srgbClr val="AD8F67"/>
                </a:buClr>
                <a:defRPr/>
              </a:pPr>
              <a:r>
                <a:rPr lang="en-US" sz="3600" b="1" dirty="0">
                  <a:solidFill>
                    <a:srgbClr val="FFFFFF"/>
                  </a:solidFill>
                  <a:latin typeface="+mn-lt"/>
                  <a:cs typeface="Arial" panose="020B0604020202020204" pitchFamily="34" charset="0"/>
                </a:rPr>
                <a:t>Figure 1:  Year 2 students wearing dementia simulation equipment  </a:t>
              </a:r>
            </a:p>
          </p:txBody>
        </p:sp>
        <p:sp>
          <p:nvSpPr>
            <p:cNvPr id="40" name="Content Placeholder 21">
              <a:extLst>
                <a:ext uri="{FF2B5EF4-FFF2-40B4-BE49-F238E27FC236}">
                  <a16:creationId xmlns:a16="http://schemas.microsoft.com/office/drawing/2014/main" id="{9003EBFD-4EDB-4B42-7CF9-32421506A2E8}"/>
                </a:ext>
              </a:extLst>
            </p:cNvPr>
            <p:cNvSpPr txBox="1">
              <a:spLocks/>
            </p:cNvSpPr>
            <p:nvPr/>
          </p:nvSpPr>
          <p:spPr>
            <a:xfrm>
              <a:off x="14563885" y="3257225"/>
              <a:ext cx="6236891" cy="475736"/>
            </a:xfrm>
            <a:prstGeom prst="rect">
              <a:avLst/>
            </a:prstGeom>
          </p:spPr>
          <p:txBody>
            <a:bodyPr vert="horz" lIns="689491" tIns="344748" rIns="172373" bIns="8618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0" indent="0" defTabSz="3800670">
                <a:spcBef>
                  <a:spcPts val="0"/>
                </a:spcBef>
                <a:spcAft>
                  <a:spcPts val="1039"/>
                </a:spcAft>
                <a:buClr>
                  <a:srgbClr val="AD8F67"/>
                </a:buClr>
                <a:buNone/>
                <a:defRPr/>
              </a:pPr>
              <a:endParaRPr lang="en-US" sz="3000">
                <a:solidFill>
                  <a:srgbClr val="292934"/>
                </a:solidFill>
                <a:latin typeface="Calibri" panose="020F0502020204030204"/>
              </a:endParaRPr>
            </a:p>
          </p:txBody>
        </p:sp>
      </p:grpSp>
      <p:pic>
        <p:nvPicPr>
          <p:cNvPr id="41" name="Picture 40">
            <a:extLst>
              <a:ext uri="{FF2B5EF4-FFF2-40B4-BE49-F238E27FC236}">
                <a16:creationId xmlns:a16="http://schemas.microsoft.com/office/drawing/2014/main" id="{EA030651-54AA-12D2-9D0A-10C27B0AE6C0}"/>
              </a:ext>
            </a:extLst>
          </p:cNvPr>
          <p:cNvPicPr>
            <a:picLocks noChangeAspect="1"/>
          </p:cNvPicPr>
          <p:nvPr/>
        </p:nvPicPr>
        <p:blipFill rotWithShape="1">
          <a:blip r:embed="rId5"/>
          <a:srcRect b="7488"/>
          <a:stretch/>
        </p:blipFill>
        <p:spPr>
          <a:xfrm>
            <a:off x="14326473" y="11705742"/>
            <a:ext cx="15675787" cy="9505681"/>
          </a:xfrm>
          <a:prstGeom prst="rect">
            <a:avLst/>
          </a:prstGeom>
        </p:spPr>
      </p:pic>
      <p:sp>
        <p:nvSpPr>
          <p:cNvPr id="2" name="Text Placeholder 7">
            <a:extLst>
              <a:ext uri="{FF2B5EF4-FFF2-40B4-BE49-F238E27FC236}">
                <a16:creationId xmlns:a16="http://schemas.microsoft.com/office/drawing/2014/main" id="{2591FDCD-8ECA-F01B-42E4-2695411BCC8F}"/>
              </a:ext>
            </a:extLst>
          </p:cNvPr>
          <p:cNvSpPr txBox="1">
            <a:spLocks/>
          </p:cNvSpPr>
          <p:nvPr/>
        </p:nvSpPr>
        <p:spPr>
          <a:xfrm>
            <a:off x="14413268" y="7113086"/>
            <a:ext cx="15455144" cy="1055607"/>
          </a:xfrm>
          <a:prstGeom prst="round1Rect">
            <a:avLst/>
          </a:prstGeom>
          <a:solidFill>
            <a:srgbClr val="C60C30"/>
          </a:solidFill>
        </p:spPr>
        <p:txBody>
          <a:bodyPr vert="horz" lIns="689491" tIns="86187" rIns="172373" bIns="86187" rtlCol="0" anchor="ctr">
            <a:noAutofit/>
          </a:bodyPr>
          <a:lstStyle>
            <a:lvl1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1pPr>
            <a:lvl2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2pPr>
            <a:lvl3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3pPr>
            <a:lvl4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4pPr>
            <a:lvl5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5pPr>
            <a:lvl6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6pPr>
            <a:lvl7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7pPr>
            <a:lvl8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8pPr>
            <a:lvl9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9pPr>
          </a:lstStyle>
          <a:p>
            <a:pPr defTabSz="3800670">
              <a:buClr>
                <a:srgbClr val="AD8F67"/>
              </a:buClr>
              <a:defRPr/>
            </a:pPr>
            <a:r>
              <a:rPr lang="en-US" sz="6600" b="1" dirty="0">
                <a:solidFill>
                  <a:srgbClr val="FFFFFF"/>
                </a:solidFill>
                <a:cs typeface="Arial" panose="020B0604020202020204" pitchFamily="34" charset="0"/>
              </a:rPr>
              <a:t>Aim</a:t>
            </a:r>
          </a:p>
        </p:txBody>
      </p:sp>
      <p:sp>
        <p:nvSpPr>
          <p:cNvPr id="3" name="Content Placeholder 12">
            <a:extLst>
              <a:ext uri="{FF2B5EF4-FFF2-40B4-BE49-F238E27FC236}">
                <a16:creationId xmlns:a16="http://schemas.microsoft.com/office/drawing/2014/main" id="{946770AA-E233-EA02-8A22-1B3BAD8B9E59}"/>
              </a:ext>
            </a:extLst>
          </p:cNvPr>
          <p:cNvSpPr txBox="1">
            <a:spLocks/>
          </p:cNvSpPr>
          <p:nvPr/>
        </p:nvSpPr>
        <p:spPr>
          <a:xfrm>
            <a:off x="13998112" y="7900217"/>
            <a:ext cx="15345043" cy="2466469"/>
          </a:xfrm>
          <a:prstGeom prst="rect">
            <a:avLst/>
          </a:prstGeom>
        </p:spPr>
        <p:txBody>
          <a:bodyPr vert="horz" wrap="square" lIns="689491" tIns="344748" rIns="172373" bIns="8618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a:buClr>
                <a:srgbClr val="C60C30"/>
              </a:buClr>
              <a:defRPr/>
            </a:pPr>
            <a:r>
              <a:rPr lang="en-GB" altLang="en-US" sz="4200" dirty="0">
                <a:cs typeface="Arial" panose="020B0604020202020204" pitchFamily="34" charset="0"/>
              </a:rPr>
              <a:t> The aim of this study was to evaluate this new iteration of RiTe using simulation with a Year 2 (Level 5) BSc (Hons) Diagnostic Radiography cohort. </a:t>
            </a:r>
          </a:p>
        </p:txBody>
      </p:sp>
      <p:grpSp>
        <p:nvGrpSpPr>
          <p:cNvPr id="43" name="Group 42">
            <a:extLst>
              <a:ext uri="{FF2B5EF4-FFF2-40B4-BE49-F238E27FC236}">
                <a16:creationId xmlns:a16="http://schemas.microsoft.com/office/drawing/2014/main" id="{9FDE3026-ECA0-816A-137E-A3D5B93AFE9D}"/>
              </a:ext>
            </a:extLst>
          </p:cNvPr>
          <p:cNvGrpSpPr/>
          <p:nvPr/>
        </p:nvGrpSpPr>
        <p:grpSpPr>
          <a:xfrm>
            <a:off x="30218421" y="14246840"/>
            <a:ext cx="16409196" cy="9366344"/>
            <a:chOff x="7361696" y="3018303"/>
            <a:chExt cx="6692346" cy="6547598"/>
          </a:xfrm>
        </p:grpSpPr>
        <p:sp>
          <p:nvSpPr>
            <p:cNvPr id="44" name="Text Placeholder 8">
              <a:extLst>
                <a:ext uri="{FF2B5EF4-FFF2-40B4-BE49-F238E27FC236}">
                  <a16:creationId xmlns:a16="http://schemas.microsoft.com/office/drawing/2014/main" id="{530E945F-155C-9866-46F6-E2B7DD8E8B18}"/>
                </a:ext>
              </a:extLst>
            </p:cNvPr>
            <p:cNvSpPr txBox="1">
              <a:spLocks/>
            </p:cNvSpPr>
            <p:nvPr/>
          </p:nvSpPr>
          <p:spPr>
            <a:xfrm>
              <a:off x="7464531" y="3018303"/>
              <a:ext cx="6589511" cy="737929"/>
            </a:xfrm>
            <a:prstGeom prst="round1Rect">
              <a:avLst/>
            </a:prstGeom>
            <a:solidFill>
              <a:srgbClr val="C00000"/>
            </a:solidFill>
          </p:spPr>
          <p:txBody>
            <a:bodyPr vert="horz" lIns="689491" tIns="86187" rIns="172373" bIns="86187" rtlCol="0" anchor="ctr">
              <a:noAutofit/>
            </a:bodyPr>
            <a:lstStyle>
              <a:lvl1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1pPr>
              <a:lvl2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2pPr>
              <a:lvl3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3pPr>
              <a:lvl4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4pPr>
              <a:lvl5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5pPr>
              <a:lvl6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6pPr>
              <a:lvl7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7pPr>
              <a:lvl8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8pPr>
              <a:lvl9pPr marL="0" indent="0" algn="l" defTabSz="2015923" rtl="0" eaLnBrk="1" latinLnBrk="0" hangingPunct="1">
                <a:lnSpc>
                  <a:spcPct val="100000"/>
                </a:lnSpc>
                <a:spcBef>
                  <a:spcPts val="0"/>
                </a:spcBef>
                <a:buClr>
                  <a:schemeClr val="accent2"/>
                </a:buClr>
                <a:buFont typeface="Arial" panose="020B0604020202020204" pitchFamily="34" charset="0"/>
                <a:buNone/>
                <a:defRPr sz="2756" kern="1200" cap="all" baseline="0">
                  <a:solidFill>
                    <a:schemeClr val="bg1"/>
                  </a:solidFill>
                  <a:latin typeface="+mj-lt"/>
                  <a:ea typeface="+mn-ea"/>
                  <a:cs typeface="+mn-cs"/>
                </a:defRPr>
              </a:lvl9pPr>
            </a:lstStyle>
            <a:p>
              <a:pPr defTabSz="3800670">
                <a:buClr>
                  <a:srgbClr val="AD8F67"/>
                </a:buClr>
                <a:defRPr/>
              </a:pPr>
              <a:r>
                <a:rPr lang="en-US" sz="6600" b="1" dirty="0">
                  <a:solidFill>
                    <a:srgbClr val="FFFFFF"/>
                  </a:solidFill>
                  <a:cs typeface="Arial" panose="020B0604020202020204" pitchFamily="34" charset="0"/>
                </a:rPr>
                <a:t>Discussion </a:t>
              </a:r>
            </a:p>
          </p:txBody>
        </p:sp>
        <p:sp>
          <p:nvSpPr>
            <p:cNvPr id="49" name="Content Placeholder 13">
              <a:extLst>
                <a:ext uri="{FF2B5EF4-FFF2-40B4-BE49-F238E27FC236}">
                  <a16:creationId xmlns:a16="http://schemas.microsoft.com/office/drawing/2014/main" id="{B32A61AD-FFA3-1007-5C87-04834B5D5F51}"/>
                </a:ext>
              </a:extLst>
            </p:cNvPr>
            <p:cNvSpPr txBox="1">
              <a:spLocks/>
            </p:cNvSpPr>
            <p:nvPr/>
          </p:nvSpPr>
          <p:spPr>
            <a:xfrm>
              <a:off x="7361696" y="3656975"/>
              <a:ext cx="6623664" cy="5908926"/>
            </a:xfrm>
            <a:prstGeom prst="rect">
              <a:avLst/>
            </a:prstGeom>
          </p:spPr>
          <p:txBody>
            <a:bodyPr vert="horz" wrap="square" lIns="689491" tIns="344748" rIns="172373" bIns="86187" rtlCol="0" anchor="t">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209550" indent="-209550" defTabSz="3800670">
                <a:buClr>
                  <a:srgbClr val="C00000"/>
                </a:buClr>
                <a:defRPr/>
              </a:pPr>
              <a:r>
                <a:rPr lang="en-GB" sz="4200" dirty="0">
                  <a:solidFill>
                    <a:srgbClr val="292934"/>
                  </a:solidFill>
                  <a:cs typeface="Arial" panose="020B0604020202020204" pitchFamily="34" charset="0"/>
                </a:rPr>
                <a:t> Research informed teaching focuses on enhancing the knowledge of students through research and developing their research skills.</a:t>
              </a:r>
              <a:endParaRPr lang="en-US" sz="4200" dirty="0"/>
            </a:p>
            <a:p>
              <a:pPr marL="209550" indent="-209550" defTabSz="3800670">
                <a:buClr>
                  <a:srgbClr val="C60C30"/>
                </a:buClr>
                <a:defRPr/>
              </a:pPr>
              <a:r>
                <a:rPr lang="en-GB" sz="4200" dirty="0">
                  <a:solidFill>
                    <a:srgbClr val="292934"/>
                  </a:solidFill>
                  <a:cs typeface="Arial" panose="020B0604020202020204" pitchFamily="34" charset="0"/>
                </a:rPr>
                <a:t> Students agreed that that undertaking this new iteration of RiTe had enhanced their knowledge of research and self-efficacy with developing their research skills.</a:t>
              </a:r>
            </a:p>
            <a:p>
              <a:pPr marL="209550" indent="-209550" defTabSz="3800670">
                <a:buClr>
                  <a:srgbClr val="C60C30"/>
                </a:buClr>
                <a:defRPr/>
              </a:pPr>
              <a:r>
                <a:rPr lang="en-GB" sz="4200" dirty="0">
                  <a:solidFill>
                    <a:srgbClr val="292934"/>
                  </a:solidFill>
                  <a:cs typeface="Arial" panose="020B0604020202020204" pitchFamily="34" charset="0"/>
                </a:rPr>
                <a:t> The research topic was also seen as relevant to their professional practice linked to person centred dementia care.</a:t>
              </a:r>
            </a:p>
            <a:p>
              <a:pPr marL="209550" indent="-209550" defTabSz="3800670">
                <a:buClr>
                  <a:srgbClr val="C60C30"/>
                </a:buClr>
                <a:defRPr/>
              </a:pPr>
              <a:r>
                <a:rPr lang="en-GB" sz="4200" dirty="0">
                  <a:solidFill>
                    <a:srgbClr val="292934"/>
                  </a:solidFill>
                  <a:cs typeface="Arial"/>
                </a:rPr>
                <a:t> Evaluating the student experience not only provided feedback to ensure student outcomes were met but also a student voice to ensure that this new iteration of RiTe was engaging, inclusive and valued by students.</a:t>
              </a:r>
            </a:p>
            <a:p>
              <a:pPr marL="0" indent="0" defTabSz="3800670">
                <a:spcBef>
                  <a:spcPts val="0"/>
                </a:spcBef>
                <a:spcAft>
                  <a:spcPts val="1039"/>
                </a:spcAft>
                <a:buClr>
                  <a:srgbClr val="C00000"/>
                </a:buClr>
                <a:buNone/>
                <a:defRPr/>
              </a:pPr>
              <a:endParaRPr lang="en-GB" sz="4400" dirty="0">
                <a:solidFill>
                  <a:srgbClr val="292934"/>
                </a:solidFill>
                <a:cs typeface="Arial" panose="020B0604020202020204" pitchFamily="34" charset="0"/>
              </a:endParaRPr>
            </a:p>
          </p:txBody>
        </p:sp>
      </p:grpSp>
      <p:sp>
        <p:nvSpPr>
          <p:cNvPr id="6" name="TextBox 5">
            <a:extLst>
              <a:ext uri="{FF2B5EF4-FFF2-40B4-BE49-F238E27FC236}">
                <a16:creationId xmlns:a16="http://schemas.microsoft.com/office/drawing/2014/main" id="{DEEB677B-D8E7-FBE9-473C-1F2E4DE90E86}"/>
              </a:ext>
            </a:extLst>
          </p:cNvPr>
          <p:cNvSpPr txBox="1"/>
          <p:nvPr/>
        </p:nvSpPr>
        <p:spPr>
          <a:xfrm>
            <a:off x="30742222" y="28671835"/>
            <a:ext cx="15613738" cy="1384995"/>
          </a:xfrm>
          <a:prstGeom prst="rect">
            <a:avLst/>
          </a:prstGeom>
          <a:noFill/>
        </p:spPr>
        <p:txBody>
          <a:bodyPr wrap="square" rtlCol="0">
            <a:spAutoFit/>
          </a:bodyPr>
          <a:lstStyle/>
          <a:p>
            <a:r>
              <a:rPr lang="en-GB" sz="2800" b="1" dirty="0">
                <a:ea typeface="Calibri" panose="020F0502020204030204" pitchFamily="34" charset="0"/>
              </a:rPr>
              <a:t>Disclosure statement: </a:t>
            </a:r>
            <a:r>
              <a:rPr lang="en-US" sz="2800" dirty="0">
                <a:effectLst/>
                <a:ea typeface="Times New Roman" panose="02020603050405020304" pitchFamily="18" charset="0"/>
              </a:rPr>
              <a:t>All material included in the poster represent my own work, any ideas that are not my own have been referenced. The work has not previously been published and is not being considered elsewhere. There are no conflicts of interest.</a:t>
            </a:r>
            <a:endParaRPr lang="en-GB" sz="1600" dirty="0"/>
          </a:p>
        </p:txBody>
      </p:sp>
    </p:spTree>
    <p:extLst>
      <p:ext uri="{BB962C8B-B14F-4D97-AF65-F5344CB8AC3E}">
        <p14:creationId xmlns:p14="http://schemas.microsoft.com/office/powerpoint/2010/main" val="378454295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02CD7F29BD5646A66305F1DCDCBD2B" ma:contentTypeVersion="9" ma:contentTypeDescription="Create a new document." ma:contentTypeScope="" ma:versionID="85b24e7ebb884dc16736262081c7d044">
  <xsd:schema xmlns:xsd="http://www.w3.org/2001/XMLSchema" xmlns:xs="http://www.w3.org/2001/XMLSchema" xmlns:p="http://schemas.microsoft.com/office/2006/metadata/properties" xmlns:ns2="7927c960-2151-46c2-9c3c-4dd04864ea99" xmlns:ns3="74b6122b-08ae-4e9e-81c2-967c04d6f3a5" targetNamespace="http://schemas.microsoft.com/office/2006/metadata/properties" ma:root="true" ma:fieldsID="20deee09689d433c200858308075980d" ns2:_="" ns3:_="">
    <xsd:import namespace="7927c960-2151-46c2-9c3c-4dd04864ea99"/>
    <xsd:import namespace="74b6122b-08ae-4e9e-81c2-967c04d6f3a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7c960-2151-46c2-9c3c-4dd04864e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b6122b-08ae-4e9e-81c2-967c04d6f3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2602DD-1986-42B9-82C8-8A6F084811B0}">
  <ds:schemaRefs>
    <ds:schemaRef ds:uri="http://schemas.microsoft.com/sharepoint/v3/contenttype/forms"/>
  </ds:schemaRefs>
</ds:datastoreItem>
</file>

<file path=customXml/itemProps2.xml><?xml version="1.0" encoding="utf-8"?>
<ds:datastoreItem xmlns:ds="http://schemas.openxmlformats.org/officeDocument/2006/customXml" ds:itemID="{C64E9985-E257-482D-A0E0-1C95C120FA60}"/>
</file>

<file path=customXml/itemProps3.xml><?xml version="1.0" encoding="utf-8"?>
<ds:datastoreItem xmlns:ds="http://schemas.openxmlformats.org/officeDocument/2006/customXml" ds:itemID="{8F87D430-D91B-4CAF-8539-3D658D703D3C}">
  <ds:schemaRefs>
    <ds:schemaRef ds:uri="http://schemas.microsoft.com/office/infopath/2007/PartnerControls"/>
    <ds:schemaRef ds:uri="74b6122b-08ae-4e9e-81c2-967c04d6f3a5"/>
    <ds:schemaRef ds:uri="http://purl.org/dc/dcmitype/"/>
    <ds:schemaRef ds:uri="http://purl.org/dc/elements/1.1/"/>
    <ds:schemaRef ds:uri="7927c960-2151-46c2-9c3c-4dd04864ea99"/>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861</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2023-11-24T17:26:14Z</dcterms:created>
  <dcterms:modified xsi:type="dcterms:W3CDTF">2024-01-30T07:59:30Z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0x0101009102CD7F29BD5646A66305F1DCDCBD2B</vt:lpwstr>
  </property>
</Properties>
</file>